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9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7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u.wikipedia.org/wiki/%D0%9E%D0%B4%D0%B5%D0%B6%D0%B4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XX_%D0%B2%D0%B5%D0%BA" TargetMode="External"/><Relationship Id="rId13" Type="http://schemas.openxmlformats.org/officeDocument/2006/relationships/hyperlink" Target="https://ru.wikipedia.org/wiki/%D0%9F%D0%B8%D0%B4%D0%B6%D0%B0%D0%BA" TargetMode="External"/><Relationship Id="rId3" Type="http://schemas.openxmlformats.org/officeDocument/2006/relationships/hyperlink" Target="https://ru.wikipedia.org/wiki/%D0%9A%D0%BE%D0%BD%D1%81%D0%B5%D1%80%D0%B2%D0%B0%D1%82%D0%B8%D0%B7%D0%BC" TargetMode="External"/><Relationship Id="rId7" Type="http://schemas.openxmlformats.org/officeDocument/2006/relationships/hyperlink" Target="https://ru.wikipedia.org/wiki/%D0%9C%D0%BE%D0%B4%D0%B0" TargetMode="External"/><Relationship Id="rId12" Type="http://schemas.openxmlformats.org/officeDocument/2006/relationships/hyperlink" Target="https://ru.wikipedia.org/wiki/%D0%94%D0%B6%D0%B8%D0%BD%D1%81%D1%8B" TargetMode="External"/><Relationship Id="rId2" Type="http://schemas.openxmlformats.org/officeDocument/2006/relationships/hyperlink" Target="https://ru.wikipedia.org/wiki/%D0%A1%D1%82%D0%B8%D0%BB%D1%8C_%D0%BE%D0%B4%D0%B5%D0%B6%D0%B4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A%D1%81%D0%B5%D1%81%D1%81%D1%83%D0%B0%D1%80" TargetMode="External"/><Relationship Id="rId11" Type="http://schemas.openxmlformats.org/officeDocument/2006/relationships/hyperlink" Target="https://ru.wikipedia.org/wiki/%D0%9F%D1%8F%D1%82%D0%BD%D0%B8%D1%86%D0%B0" TargetMode="External"/><Relationship Id="rId5" Type="http://schemas.openxmlformats.org/officeDocument/2006/relationships/hyperlink" Target="https://ru.wikipedia.org/wiki/%D0%A6%D0%B2%D0%B5%D1%82" TargetMode="External"/><Relationship Id="rId10" Type="http://schemas.openxmlformats.org/officeDocument/2006/relationships/hyperlink" Target="https://ru.wikipedia.org/wiki/%D0%9A%D0%BE%D1%80%D0%B8%D1%87%D0%BD%D0%B5%D0%B2%D1%8B%D0%B9_%D1%86%D0%B2%D0%B5%D1%82" TargetMode="External"/><Relationship Id="rId4" Type="http://schemas.openxmlformats.org/officeDocument/2006/relationships/hyperlink" Target="https://ru.wikipedia.org/wiki/%D0%A2%D0%BA%D0%B0%D0%BD%D1%8C" TargetMode="External"/><Relationship Id="rId9" Type="http://schemas.openxmlformats.org/officeDocument/2006/relationships/hyperlink" Target="https://ru.wikipedia.org/wiki/%D0%A1%D0%BE%D0%B1%D0%B5%D1%81%D0%B5%D0%B4%D0%BE%D0%B2%D0%B0%D0%BD%D0%B8%D0%B5" TargetMode="External"/><Relationship Id="rId1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6.xml"/><Relationship Id="rId5" Type="http://schemas.openxmlformats.org/officeDocument/2006/relationships/slide" Target="slide9.xml"/><Relationship Id="rId10" Type="http://schemas.openxmlformats.org/officeDocument/2006/relationships/slide" Target="slide23.xml"/><Relationship Id="rId4" Type="http://schemas.openxmlformats.org/officeDocument/2006/relationships/slide" Target="slide6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es.ru/person-5017.html" TargetMode="External"/><Relationship Id="rId7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odanews.ru/" TargetMode="External"/><Relationship Id="rId2" Type="http://schemas.openxmlformats.org/officeDocument/2006/relationships/hyperlink" Target="http://www.moscow-kurcy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www.ucburda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420888"/>
            <a:ext cx="6408712" cy="1590582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1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1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Классово-социальное положение человека и его отражение в костюме. </a:t>
            </a:r>
            <a:br>
              <a:rPr lang="ru-RU" sz="31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юбок 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ru-RU" dirty="0">
              <a:latin typeface="Arial Black" pitchFamily="34" charset="0"/>
            </a:endParaRPr>
          </a:p>
          <a:p>
            <a:pPr algn="r"/>
            <a:endParaRPr lang="ru-RU" dirty="0">
              <a:latin typeface="Arial Black" pitchFamily="34" charset="0"/>
            </a:endParaRPr>
          </a:p>
          <a:p>
            <a:pPr algn="r"/>
            <a:r>
              <a:rPr lang="ru-RU" dirty="0">
                <a:latin typeface="Arial Black" pitchFamily="34" charset="0"/>
              </a:rPr>
              <a:t>Разработала: Потапова Ирина Ивановна - учитель технологии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МБОУ ЦО №16 </a:t>
            </a:r>
          </a:p>
          <a:p>
            <a:pPr algn="r"/>
            <a:r>
              <a:rPr lang="ru-RU" dirty="0">
                <a:latin typeface="Arial Black" pitchFamily="34" charset="0"/>
              </a:rPr>
              <a:t>город Тула</a:t>
            </a:r>
          </a:p>
          <a:p>
            <a:pPr algn="r"/>
            <a:endParaRPr lang="ru-RU" dirty="0">
              <a:latin typeface="Arial Black" pitchFamily="34" charset="0"/>
            </a:endParaRPr>
          </a:p>
          <a:p>
            <a:pPr algn="r"/>
            <a:endParaRPr lang="ru-RU" dirty="0">
              <a:latin typeface="Arial Black" pitchFamily="34" charset="0"/>
            </a:endParaRPr>
          </a:p>
          <a:p>
            <a:pPr algn="r"/>
            <a:endParaRPr lang="ru-RU" dirty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404664"/>
            <a:ext cx="5694784" cy="1296144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Конструирование и моделирование швейных изделий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1920" y="4869160"/>
            <a:ext cx="3384376" cy="648072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6 класс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Юбка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54960" cy="44210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/>
              <a:t>- это </a:t>
            </a:r>
            <a:r>
              <a:rPr lang="ru-RU" dirty="0"/>
              <a:t>предмет </a:t>
            </a:r>
            <a:r>
              <a:rPr lang="ru-RU" dirty="0">
                <a:hlinkClick r:id="rId2" tooltip="Одежда"/>
              </a:rPr>
              <a:t>одежды</a:t>
            </a:r>
            <a:r>
              <a:rPr lang="ru-RU" dirty="0"/>
              <a:t>, покрывающий нижнюю часть тела.</a:t>
            </a:r>
          </a:p>
          <a:p>
            <a:pPr>
              <a:buNone/>
            </a:pPr>
            <a:r>
              <a:rPr lang="ru-RU" dirty="0"/>
              <a:t>В современном мире это неотъемлемый предмет гардероба любой женщины, а множество стилей и фасонов помогают представительницам прекрасного пола выглядеть еще более женственно и элегантно. </a:t>
            </a:r>
          </a:p>
          <a:p>
            <a:pPr>
              <a:buNone/>
            </a:pPr>
            <a:r>
              <a:rPr lang="ru-RU" dirty="0"/>
              <a:t>Юбки шьют из самых разнообразных материалов — от практичного хлопка и джинсовой ткани до экстравагантной кожи и воздушного кружева.</a:t>
            </a:r>
          </a:p>
        </p:txBody>
      </p:sp>
      <p:pic>
        <p:nvPicPr>
          <p:cNvPr id="4" name="Рисунок 3" descr="f72f42a2-5327-4123-9776-a43277ea7b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232248" cy="3022275"/>
          </a:xfrm>
          <a:prstGeom prst="rect">
            <a:avLst/>
          </a:prstGeom>
        </p:spPr>
      </p:pic>
      <p:pic>
        <p:nvPicPr>
          <p:cNvPr id="6" name="Рисунок 5" descr="1453209457407201354699596008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748736"/>
            <a:ext cx="2590428" cy="3900880"/>
          </a:xfrm>
          <a:prstGeom prst="rect">
            <a:avLst/>
          </a:prstGeom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Autofit/>
          </a:bodyPr>
          <a:lstStyle/>
          <a:p>
            <a:r>
              <a:rPr lang="ru-RU" sz="4800" dirty="0"/>
              <a:t>Юбка в русском народном костюме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76256" y="1628800"/>
            <a:ext cx="12961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b="1" dirty="0">
                <a:ln/>
                <a:solidFill>
                  <a:schemeClr val="accent3"/>
                </a:solidFill>
              </a:rPr>
              <a:t>Понёва </a:t>
            </a:r>
          </a:p>
        </p:txBody>
      </p:sp>
      <p:pic>
        <p:nvPicPr>
          <p:cNvPr id="5" name="Picture 5" descr="Женская юбка-понева, 19 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04864"/>
            <a:ext cx="20986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lothes_2_p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17843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283968" y="1772816"/>
            <a:ext cx="2087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/>
                <a:solidFill>
                  <a:schemeClr val="accent3"/>
                </a:solidFill>
              </a:rPr>
              <a:t>Простой крестьянский костюм</a:t>
            </a:r>
          </a:p>
        </p:txBody>
      </p:sp>
      <p:pic>
        <p:nvPicPr>
          <p:cNvPr id="8" name="Picture 11" descr="clothes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96952"/>
            <a:ext cx="18462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clothes_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19859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51520" y="1916832"/>
            <a:ext cx="2017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Свадебный костюм крестьянки</a:t>
            </a:r>
          </a:p>
          <a:p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195736" y="1844824"/>
            <a:ext cx="22875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n/>
                <a:solidFill>
                  <a:schemeClr val="accent3"/>
                </a:solidFill>
              </a:rPr>
              <a:t>Праздничный костюм крестьянки</a:t>
            </a:r>
          </a:p>
        </p:txBody>
      </p:sp>
      <p:sp>
        <p:nvSpPr>
          <p:cNvPr id="12" name="Управляющая кнопка: в начало 11">
            <a:hlinkClick r:id="rId6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642194"/>
          </a:xfrm>
        </p:spPr>
        <p:txBody>
          <a:bodyPr>
            <a:noAutofit/>
          </a:bodyPr>
          <a:lstStyle/>
          <a:p>
            <a:r>
              <a:rPr lang="ru-RU" sz="4800" dirty="0"/>
              <a:t>Классификация юбок по покрою</a:t>
            </a:r>
          </a:p>
        </p:txBody>
      </p:sp>
      <p:pic>
        <p:nvPicPr>
          <p:cNvPr id="4" name="Picture 9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852936"/>
            <a:ext cx="1944216" cy="355577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552" y="1916832"/>
            <a:ext cx="20882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ln/>
                <a:solidFill>
                  <a:schemeClr val="accent3"/>
                </a:solidFill>
              </a:rPr>
              <a:t>прямые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059832" y="1916832"/>
            <a:ext cx="2938474" cy="53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hevron">
              <a:avLst>
                <a:gd name="adj" fmla="val 27355"/>
              </a:avLst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ln/>
                <a:solidFill>
                  <a:schemeClr val="accent3"/>
                </a:solidFill>
              </a:rPr>
              <a:t>конические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940152" y="1196752"/>
            <a:ext cx="2771775" cy="39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3200" b="1" dirty="0">
                <a:ln/>
                <a:solidFill>
                  <a:schemeClr val="accent3"/>
                </a:solidFill>
              </a:rPr>
              <a:t>клиньевые</a:t>
            </a:r>
          </a:p>
        </p:txBody>
      </p:sp>
      <p:pic>
        <p:nvPicPr>
          <p:cNvPr id="8" name="Picture 17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72816"/>
            <a:ext cx="2232247" cy="352839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7" descr="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2471875" cy="370009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" name="Управляющая кнопка: в начало 9">
            <a:hlinkClick r:id="rId5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642194"/>
          </a:xfrm>
        </p:spPr>
        <p:txBody>
          <a:bodyPr>
            <a:noAutofit/>
          </a:bodyPr>
          <a:lstStyle/>
          <a:p>
            <a:r>
              <a:rPr lang="ru-RU" sz="4800" dirty="0"/>
              <a:t>Классификация юбок по силуэту</a:t>
            </a:r>
          </a:p>
        </p:txBody>
      </p:sp>
      <p:pic>
        <p:nvPicPr>
          <p:cNvPr id="4" name="Picture 8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44824"/>
            <a:ext cx="1872207" cy="3741901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372200" y="1052736"/>
            <a:ext cx="2540000" cy="61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Расширенные</a:t>
            </a:r>
          </a:p>
        </p:txBody>
      </p:sp>
      <p:pic>
        <p:nvPicPr>
          <p:cNvPr id="6" name="Picture 10" descr="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2015902" cy="4031804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12" descr="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20888"/>
            <a:ext cx="1865132" cy="3729026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79512" y="1844824"/>
            <a:ext cx="25415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Triangle">
              <a:avLst/>
            </a:prstTxWarp>
            <a:spAutoFit/>
          </a:bodyPr>
          <a:lstStyle/>
          <a:p>
            <a:pPr>
              <a:defRPr/>
            </a:pP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Прилегающие</a:t>
            </a:r>
            <a:endParaRPr lang="ru-RU" sz="2000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275856" y="1556792"/>
            <a:ext cx="2360612" cy="68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hevronInverted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Зауженные</a:t>
            </a:r>
          </a:p>
        </p:txBody>
      </p:sp>
      <p:sp>
        <p:nvSpPr>
          <p:cNvPr id="10" name="Управляющая кнопка: в начало 9">
            <a:hlinkClick r:id="rId5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4800" dirty="0"/>
              <a:t>Деловой стиль в одежде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>
                <a:solidFill>
                  <a:schemeClr val="accent6"/>
                </a:solidFill>
              </a:rPr>
              <a:t>Деловой стиль</a:t>
            </a:r>
            <a:r>
              <a:rPr lang="ru-RU" b="1" dirty="0">
                <a:solidFill>
                  <a:schemeClr val="accent6"/>
                </a:solidFill>
              </a:rPr>
              <a:t> — один из </a:t>
            </a:r>
            <a:r>
              <a:rPr lang="ru-RU" sz="2800" b="1" dirty="0">
                <a:solidFill>
                  <a:schemeClr val="accent6"/>
                </a:solidFill>
                <a:hlinkClick r:id="rId2" tooltip="Стиль одежды"/>
              </a:rPr>
              <a:t>стилей одежды</a:t>
            </a:r>
            <a:r>
              <a:rPr lang="ru-RU" b="1" dirty="0">
                <a:solidFill>
                  <a:schemeClr val="accent6"/>
                </a:solidFill>
              </a:rPr>
              <a:t>, предназначенный для деловой сферы жизни общества и характеризующийся строгостью, сдержанностью и </a:t>
            </a:r>
            <a:r>
              <a:rPr lang="ru-RU" sz="2800" b="1" dirty="0">
                <a:solidFill>
                  <a:schemeClr val="accent6"/>
                </a:solidFill>
                <a:hlinkClick r:id="rId3" tooltip="Консерватизм"/>
              </a:rPr>
              <a:t>консерватизмом</a:t>
            </a:r>
            <a:r>
              <a:rPr lang="ru-RU" b="1" dirty="0">
                <a:solidFill>
                  <a:schemeClr val="accent6"/>
                </a:solidFill>
              </a:rPr>
              <a:t> в выборе </a:t>
            </a:r>
            <a:r>
              <a:rPr lang="ru-RU" sz="2800" b="1" dirty="0">
                <a:solidFill>
                  <a:schemeClr val="accent6"/>
                </a:solidFill>
                <a:hlinkClick r:id="rId4" tooltip="Ткань"/>
              </a:rPr>
              <a:t>ткани</a:t>
            </a:r>
            <a:r>
              <a:rPr lang="ru-RU" b="1" dirty="0">
                <a:solidFill>
                  <a:schemeClr val="accent6"/>
                </a:solidFill>
              </a:rPr>
              <a:t>, </a:t>
            </a:r>
            <a:r>
              <a:rPr lang="ru-RU" sz="2800" b="1" dirty="0">
                <a:solidFill>
                  <a:schemeClr val="accent6"/>
                </a:solidFill>
                <a:hlinkClick r:id="rId5" tooltip="Цвет"/>
              </a:rPr>
              <a:t>цвета</a:t>
            </a:r>
            <a:r>
              <a:rPr lang="ru-RU" b="1" dirty="0">
                <a:solidFill>
                  <a:schemeClr val="accent6"/>
                </a:solidFill>
              </a:rPr>
              <a:t>, покроя и </a:t>
            </a:r>
            <a:r>
              <a:rPr lang="ru-RU" sz="2800" b="1" dirty="0">
                <a:solidFill>
                  <a:schemeClr val="accent6"/>
                </a:solidFill>
                <a:hlinkClick r:id="rId6" tooltip="Аксессуар"/>
              </a:rPr>
              <a:t>аксессуаров</a:t>
            </a:r>
            <a:r>
              <a:rPr lang="ru-RU" b="1" dirty="0">
                <a:solidFill>
                  <a:schemeClr val="accent6"/>
                </a:solidFill>
              </a:rPr>
              <a:t>. Близок к консервативному стилю (например, стиль английской королевы). Очень скупо подчиняется веяниям </a:t>
            </a:r>
            <a:r>
              <a:rPr lang="ru-RU" sz="2800" b="1" dirty="0">
                <a:solidFill>
                  <a:schemeClr val="accent6"/>
                </a:solidFill>
                <a:hlinkClick r:id="rId7" tooltip="Мода"/>
              </a:rPr>
              <a:t>моды</a:t>
            </a:r>
            <a:r>
              <a:rPr lang="ru-RU" b="1" dirty="0">
                <a:solidFill>
                  <a:schemeClr val="accent6"/>
                </a:solidFill>
              </a:rPr>
              <a:t>, поэтому практически не изменился с начала </a:t>
            </a:r>
            <a:r>
              <a:rPr lang="ru-RU" sz="2800" b="1" dirty="0">
                <a:solidFill>
                  <a:schemeClr val="accent6"/>
                </a:solidFill>
                <a:hlinkClick r:id="rId8" tooltip="XX век"/>
              </a:rPr>
              <a:t>XX века</a:t>
            </a:r>
            <a:r>
              <a:rPr lang="ru-RU" b="1" dirty="0">
                <a:solidFill>
                  <a:schemeClr val="accent6"/>
                </a:solidFill>
              </a:rPr>
              <a:t>.</a:t>
            </a:r>
          </a:p>
          <a:p>
            <a:pPr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3300" b="1" dirty="0">
                <a:solidFill>
                  <a:schemeClr val="accent6"/>
                </a:solidFill>
              </a:rPr>
              <a:t>Внутри делового стиля выделяют следующие микро-стили:</a:t>
            </a:r>
          </a:p>
          <a:p>
            <a:r>
              <a:rPr lang="ru-RU" b="1" dirty="0">
                <a:solidFill>
                  <a:schemeClr val="accent6"/>
                </a:solidFill>
              </a:rPr>
              <a:t>строго деловой стиль (</a:t>
            </a:r>
            <a:r>
              <a:rPr lang="ru-RU" b="1" dirty="0" err="1">
                <a:solidFill>
                  <a:schemeClr val="accent6"/>
                </a:solidFill>
              </a:rPr>
              <a:t>стиль</a:t>
            </a:r>
            <a:r>
              <a:rPr lang="ru-RU" b="1" dirty="0">
                <a:solidFill>
                  <a:schemeClr val="accent6"/>
                </a:solidFill>
              </a:rPr>
              <a:t> </a:t>
            </a:r>
            <a:r>
              <a:rPr lang="ru-RU" b="1" dirty="0">
                <a:solidFill>
                  <a:schemeClr val="accent6"/>
                </a:solidFill>
                <a:hlinkClick r:id="rId9" tooltip="Собеседование"/>
              </a:rPr>
              <a:t>собеседования</a:t>
            </a:r>
            <a:r>
              <a:rPr lang="ru-RU" b="1" dirty="0">
                <a:solidFill>
                  <a:schemeClr val="accent6"/>
                </a:solidFill>
              </a:rPr>
              <a:t>, переговоров: костюм и галстук)</a:t>
            </a:r>
          </a:p>
          <a:p>
            <a:r>
              <a:rPr lang="ru-RU" b="1" dirty="0">
                <a:solidFill>
                  <a:schemeClr val="accent6"/>
                </a:solidFill>
              </a:rPr>
              <a:t>повседневный деловой стиль (</a:t>
            </a:r>
            <a:r>
              <a:rPr lang="ru-RU" b="1" dirty="0">
                <a:solidFill>
                  <a:schemeClr val="accent6"/>
                </a:solidFill>
                <a:hlinkClick r:id="rId10" tooltip="Коричневый цвет"/>
              </a:rPr>
              <a:t>коричневый цвет</a:t>
            </a:r>
            <a:r>
              <a:rPr lang="ru-RU" b="1" dirty="0">
                <a:solidFill>
                  <a:schemeClr val="accent6"/>
                </a:solidFill>
              </a:rPr>
              <a:t>)</a:t>
            </a:r>
          </a:p>
          <a:p>
            <a:r>
              <a:rPr lang="ru-RU" b="1" dirty="0">
                <a:solidFill>
                  <a:schemeClr val="accent6"/>
                </a:solidFill>
              </a:rPr>
              <a:t>условно-деловой стиль (</a:t>
            </a:r>
            <a:r>
              <a:rPr lang="ru-RU" b="1" dirty="0" err="1">
                <a:solidFill>
                  <a:schemeClr val="accent6"/>
                </a:solidFill>
              </a:rPr>
              <a:t>стиль</a:t>
            </a:r>
            <a:r>
              <a:rPr lang="ru-RU" b="1" dirty="0">
                <a:solidFill>
                  <a:schemeClr val="accent6"/>
                </a:solidFill>
              </a:rPr>
              <a:t> </a:t>
            </a:r>
            <a:r>
              <a:rPr lang="ru-RU" b="1" dirty="0">
                <a:solidFill>
                  <a:schemeClr val="accent6"/>
                </a:solidFill>
                <a:hlinkClick r:id="rId11" tooltip="Пятница"/>
              </a:rPr>
              <a:t>пятницы</a:t>
            </a:r>
            <a:r>
              <a:rPr lang="ru-RU" b="1" dirty="0">
                <a:solidFill>
                  <a:schemeClr val="accent6"/>
                </a:solidFill>
              </a:rPr>
              <a:t>: </a:t>
            </a:r>
            <a:r>
              <a:rPr lang="ru-RU" b="1" dirty="0">
                <a:solidFill>
                  <a:schemeClr val="accent6"/>
                </a:solidFill>
                <a:hlinkClick r:id="rId12" tooltip="Джинсы"/>
              </a:rPr>
              <a:t>джинсы</a:t>
            </a:r>
            <a:r>
              <a:rPr lang="ru-RU" b="1" dirty="0">
                <a:solidFill>
                  <a:schemeClr val="accent6"/>
                </a:solidFill>
              </a:rPr>
              <a:t> и </a:t>
            </a:r>
            <a:r>
              <a:rPr lang="ru-RU" b="1" dirty="0">
                <a:solidFill>
                  <a:schemeClr val="accent6"/>
                </a:solidFill>
                <a:hlinkClick r:id="rId13" tooltip="Пиджак"/>
              </a:rPr>
              <a:t>пиджак</a:t>
            </a:r>
            <a:r>
              <a:rPr lang="ru-RU" b="1" dirty="0">
                <a:solidFill>
                  <a:schemeClr val="accent6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14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Одежда для школы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7486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solidFill>
                  <a:srgbClr val="000099"/>
                </a:solidFill>
              </a:rPr>
              <a:t>Особое место в гардеробе учащихся занимает</a:t>
            </a:r>
          </a:p>
          <a:p>
            <a:endParaRPr lang="ru-RU" dirty="0"/>
          </a:p>
        </p:txBody>
      </p:sp>
      <p:pic>
        <p:nvPicPr>
          <p:cNvPr id="5" name="Рисунок 4" descr="s1956_121973573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56992"/>
            <a:ext cx="2857500" cy="32146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f-1.jpg"/>
          <p:cNvPicPr>
            <a:picLocks noChangeAspect="1"/>
          </p:cNvPicPr>
          <p:nvPr/>
        </p:nvPicPr>
        <p:blipFill>
          <a:blip r:embed="rId3" cstate="print"/>
          <a:srcRect l="37844"/>
          <a:stretch>
            <a:fillRect/>
          </a:stretch>
        </p:blipFill>
        <p:spPr>
          <a:xfrm>
            <a:off x="4932040" y="1700808"/>
            <a:ext cx="2880320" cy="388491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256490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</a:rPr>
              <a:t>школьная форма</a:t>
            </a:r>
            <a:endParaRPr lang="ru-RU" sz="3200" b="1" dirty="0"/>
          </a:p>
        </p:txBody>
      </p:sp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r>
              <a:rPr lang="ru-RU" sz="4400" dirty="0"/>
              <a:t>История школьной формы</a:t>
            </a:r>
          </a:p>
        </p:txBody>
      </p:sp>
      <p:pic>
        <p:nvPicPr>
          <p:cNvPr id="4" name="Содержимое 3" descr="b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340768"/>
            <a:ext cx="3167063" cy="2559050"/>
          </a:xfrm>
          <a:prstGeom prst="rect">
            <a:avLst/>
          </a:prstGeom>
        </p:spPr>
      </p:pic>
      <p:pic>
        <p:nvPicPr>
          <p:cNvPr id="5" name="Рисунок 4" descr="smolni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449820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4077072"/>
            <a:ext cx="3071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Выпуск института благородных девиц 1917 года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79912" y="1700808"/>
            <a:ext cx="4320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Смольный институт сегодня</a:t>
            </a:r>
          </a:p>
        </p:txBody>
      </p:sp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1143000"/>
          </a:xfrm>
        </p:spPr>
        <p:txBody>
          <a:bodyPr>
            <a:noAutofit/>
          </a:bodyPr>
          <a:lstStyle/>
          <a:p>
            <a:r>
              <a:rPr lang="ru-RU" sz="4000" dirty="0"/>
              <a:t>Школьная форма времён СССР</a:t>
            </a:r>
          </a:p>
        </p:txBody>
      </p:sp>
      <p:pic>
        <p:nvPicPr>
          <p:cNvPr id="4" name="Содержимое 4" descr="pioners_10537_14833.jpg"/>
          <p:cNvPicPr>
            <a:picLocks noChangeAspect="1"/>
          </p:cNvPicPr>
          <p:nvPr/>
        </p:nvPicPr>
        <p:blipFill>
          <a:blip r:embed="rId2" cstate="print"/>
          <a:srcRect b="11030"/>
          <a:stretch>
            <a:fillRect/>
          </a:stretch>
        </p:blipFill>
        <p:spPr>
          <a:xfrm>
            <a:off x="467544" y="3789040"/>
            <a:ext cx="4286250" cy="2864346"/>
          </a:xfrm>
          <a:prstGeom prst="rect">
            <a:avLst/>
          </a:prstGeom>
        </p:spPr>
      </p:pic>
      <p:pic>
        <p:nvPicPr>
          <p:cNvPr id="5" name="Рисунок 7" descr="100fotoussr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88840"/>
            <a:ext cx="29083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51520" y="1988840"/>
            <a:ext cx="5480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3"/>
                </a:solidFill>
              </a:rPr>
              <a:t>Атрибуты школьной формы:</a:t>
            </a:r>
          </a:p>
          <a:p>
            <a:pPr algn="ctr"/>
            <a:r>
              <a:rPr lang="ru-RU" sz="2800" b="1" dirty="0">
                <a:ln/>
                <a:solidFill>
                  <a:schemeClr val="accent3"/>
                </a:solidFill>
              </a:rPr>
              <a:t> красный пионерский галстук</a:t>
            </a:r>
          </a:p>
          <a:p>
            <a:pPr algn="ctr"/>
            <a:r>
              <a:rPr lang="ru-RU" sz="2800" b="1" dirty="0">
                <a:ln/>
                <a:solidFill>
                  <a:schemeClr val="accent3"/>
                </a:solidFill>
              </a:rPr>
              <a:t> и пионерский значок</a:t>
            </a:r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136904" cy="1143000"/>
          </a:xfrm>
        </p:spPr>
        <p:txBody>
          <a:bodyPr>
            <a:noAutofit/>
          </a:bodyPr>
          <a:lstStyle/>
          <a:p>
            <a:r>
              <a:rPr lang="ru-RU" sz="4000" dirty="0"/>
              <a:t>Современная одежда для школы</a:t>
            </a:r>
          </a:p>
        </p:txBody>
      </p:sp>
      <p:pic>
        <p:nvPicPr>
          <p:cNvPr id="4" name="Содержимое 3" descr="5182d82ec910d3813bd7d270923a1a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00188"/>
            <a:ext cx="5929312" cy="500062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44208" y="1988840"/>
            <a:ext cx="25003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Любая одежда должна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 иметь красивый вид,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чтобы её было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приятно носить.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Профессия модельер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15000" cy="3556992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None/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Конструированием одежды занимаются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None/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None/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None/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None/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Они создают эскизы новых ансамблей одежды (ансамбль одежды – это набор предметов, гармонически сочетающихся по назначению, цвету и материалам).  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3228f3bd0650676bf96627cdba028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509120"/>
            <a:ext cx="3099020" cy="2060848"/>
          </a:xfrm>
          <a:prstGeom prst="rect">
            <a:avLst/>
          </a:prstGeom>
        </p:spPr>
      </p:pic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556792"/>
            <a:ext cx="1641831" cy="2078558"/>
          </a:xfrm>
          <a:prstGeom prst="rect">
            <a:avLst/>
          </a:prstGeom>
        </p:spPr>
      </p:pic>
      <p:pic>
        <p:nvPicPr>
          <p:cNvPr id="6" name="Рисунок 5" descr="05395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365104"/>
            <a:ext cx="1341619" cy="2276872"/>
          </a:xfrm>
          <a:prstGeom prst="rect">
            <a:avLst/>
          </a:prstGeom>
        </p:spPr>
      </p:pic>
      <p:pic>
        <p:nvPicPr>
          <p:cNvPr id="7" name="Рисунок 6" descr="projek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5085184"/>
            <a:ext cx="1148029" cy="1484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240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204864"/>
            <a:ext cx="610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художники – модельеры</a:t>
            </a:r>
            <a:endParaRPr lang="ru-RU" sz="2800" dirty="0"/>
          </a:p>
        </p:txBody>
      </p:sp>
      <p:sp>
        <p:nvSpPr>
          <p:cNvPr id="10" name="Управляющая кнопка: в начало 9">
            <a:hlinkClick r:id="rId6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Содержание: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 action="ppaction://hlinksldjump"/>
              </a:rPr>
              <a:t>аннотация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3" action="ppaction://hlinksldjump"/>
              </a:rPr>
              <a:t>Глоссарий терминов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4" action="ppaction://hlinksldjump"/>
              </a:rPr>
              <a:t>История одежды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 action="ppaction://hlinksldjump"/>
              </a:rPr>
              <a:t>Виды одежды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6" action="ppaction://hlinksldjump"/>
              </a:rPr>
              <a:t>Виды юбок (классификации)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7" action="ppaction://hlinksldjump"/>
              </a:rPr>
              <a:t>Деловой стиль в одежде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8" action="ppaction://hlinksldjump"/>
              </a:rPr>
              <a:t>Профессия модельер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9" action="ppaction://hlinksldjump"/>
              </a:rPr>
              <a:t>Контрольные вопросы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10" action="ppaction://hlinksldjump"/>
              </a:rPr>
              <a:t>Практическая работа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11" action="ppaction://hlinksldjump"/>
              </a:rPr>
              <a:t>Подведение итогов урока и домашнее задание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12" action="ppaction://hlinksldjump"/>
              </a:rPr>
              <a:t>Источники информации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r>
              <a:rPr lang="ru-RU" sz="4800" dirty="0"/>
              <a:t>Знаменитые модельеры</a:t>
            </a:r>
          </a:p>
        </p:txBody>
      </p:sp>
      <p:pic>
        <p:nvPicPr>
          <p:cNvPr id="4" name="Содержимое 3" descr="11056131_372963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916832"/>
            <a:ext cx="2327769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1484784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hlinkClick r:id="rId3" tooltip="Джорджио Армани / Giorgio Armani"/>
              </a:rPr>
              <a:t>Коко </a:t>
            </a:r>
            <a:r>
              <a:rPr lang="ru-RU" b="1" dirty="0" err="1">
                <a:hlinkClick r:id="rId3" tooltip="Джорджио Армани / Giorgio Armani"/>
              </a:rPr>
              <a:t>Шанель</a:t>
            </a:r>
            <a:endParaRPr lang="ru-RU" b="1" dirty="0">
              <a:hlinkClick r:id="rId3" tooltip="Джорджио Армани / Giorgio Armani"/>
            </a:endParaRPr>
          </a:p>
        </p:txBody>
      </p:sp>
      <p:pic>
        <p:nvPicPr>
          <p:cNvPr id="6" name="Рисунок 5" descr="1262284670_giorgio_armani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28800"/>
            <a:ext cx="2221193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9411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hlinkClick r:id="rId3" tooltip="Джорджио Армани / Giorgio Armani"/>
              </a:rPr>
              <a:t>Джорджио</a:t>
            </a:r>
            <a:r>
              <a:rPr lang="ru-RU" b="1" dirty="0">
                <a:hlinkClick r:id="rId3" tooltip="Джорджио Армани / Giorgio Armani"/>
              </a:rPr>
              <a:t> Армани</a:t>
            </a:r>
            <a:endParaRPr lang="ru-RU" dirty="0"/>
          </a:p>
        </p:txBody>
      </p:sp>
      <p:pic>
        <p:nvPicPr>
          <p:cNvPr id="8" name="Рисунок 7" descr="img_025_22_34_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412776"/>
            <a:ext cx="2281436" cy="2851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hlinkClick r:id="rId3" tooltip="Джорджио Армани / Giorgio Armani"/>
              </a:rPr>
              <a:t>Кристиан</a:t>
            </a:r>
            <a:r>
              <a:rPr lang="ru-RU" b="1" dirty="0">
                <a:hlinkClick r:id="rId3" tooltip="Джорджио Армани / Giorgio Armani"/>
              </a:rPr>
              <a:t> Диор</a:t>
            </a:r>
          </a:p>
        </p:txBody>
      </p:sp>
      <p:pic>
        <p:nvPicPr>
          <p:cNvPr id="10" name="Рисунок 9" descr="celeb-rundown-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1" y="4188808"/>
            <a:ext cx="1656184" cy="24577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0032" y="5517232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hlinkClick r:id="rId3" tooltip="Джорджио Армани / Giorgio Armani"/>
              </a:rPr>
              <a:t>Дольче и </a:t>
            </a:r>
            <a:r>
              <a:rPr lang="ru-RU" b="1" dirty="0" err="1">
                <a:hlinkClick r:id="rId3" tooltip="Джорджио Армани / Giorgio Armani"/>
              </a:rPr>
              <a:t>Габбана</a:t>
            </a:r>
            <a:r>
              <a:rPr lang="ru-RU" b="1" dirty="0">
                <a:hlinkClick r:id="rId3" tooltip="Джорджио Армани / Giorgio Armani"/>
              </a:rPr>
              <a:t> </a:t>
            </a:r>
          </a:p>
        </p:txBody>
      </p:sp>
      <p:sp>
        <p:nvSpPr>
          <p:cNvPr id="18" name="Управляющая кнопка: в начало 17">
            <a:hlinkClick r:id="rId7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143000"/>
          </a:xfrm>
        </p:spPr>
        <p:txBody>
          <a:bodyPr>
            <a:noAutofit/>
          </a:bodyPr>
          <a:lstStyle/>
          <a:p>
            <a:r>
              <a:rPr lang="ru-RU" sz="3600" dirty="0"/>
              <a:t>Современные российские модельеры</a:t>
            </a:r>
          </a:p>
        </p:txBody>
      </p:sp>
      <p:pic>
        <p:nvPicPr>
          <p:cNvPr id="4" name="Picture 10" descr="1190198717_50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836712"/>
            <a:ext cx="192087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716016" y="1196753"/>
            <a:ext cx="18722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Валентин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Юдашкин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стал известен в 1991г. благодаря показу на Парижской Неделе Высокой Моды</a:t>
            </a:r>
          </a:p>
        </p:txBody>
      </p:sp>
      <p:pic>
        <p:nvPicPr>
          <p:cNvPr id="6" name="Picture 6" descr="Слава Зайцев (Slava Zaitsev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8"/>
            <a:ext cx="2160240" cy="284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79512" y="1556792"/>
            <a:ext cx="23034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Вячеслав Зайцев окончил в 1962 г. Московский текстильный институт, а в 1982г. открыл свой Дом Моды</a:t>
            </a:r>
          </a:p>
        </p:txBody>
      </p:sp>
      <p:pic>
        <p:nvPicPr>
          <p:cNvPr id="8" name="Рисунок 7" descr="4280_4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383360"/>
            <a:ext cx="1715750" cy="2474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4941168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2008 году в возрасте 16 лет Кира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Пластинина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дебютировала со своей коллекцией Весна-Лето 2009 г. на Неделе моды в Милане</a:t>
            </a:r>
          </a:p>
        </p:txBody>
      </p:sp>
      <p:sp>
        <p:nvSpPr>
          <p:cNvPr id="10" name="Управляющая кнопка: в начало 9">
            <a:hlinkClick r:id="rId5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Контрольные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88832" cy="50405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</a:t>
            </a:r>
            <a:r>
              <a:rPr lang="ru-RU" sz="3200" dirty="0"/>
              <a:t>Стиль и мода одно и тоже?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276872"/>
            <a:ext cx="7488832" cy="115212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ru-RU" sz="12000" dirty="0"/>
              <a:t>Как будет чувствовать себя человек в костюме </a:t>
            </a:r>
            <a:r>
              <a:rPr lang="en-US" sz="12000" dirty="0"/>
              <a:t>XIX</a:t>
            </a:r>
            <a:r>
              <a:rPr lang="ru-RU" sz="12000" dirty="0"/>
              <a:t> века в транспорте, на улице, в школе?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3573016"/>
            <a:ext cx="7488832" cy="108012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</a:t>
            </a:r>
            <a:r>
              <a:rPr lang="ru-RU" sz="12000" dirty="0"/>
              <a:t>Свой стиль в одежде – это прихоть или необходимость?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ru-RU" sz="120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5013176"/>
            <a:ext cx="7488832" cy="864096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</a:t>
            </a:r>
            <a:r>
              <a:rPr lang="ru-RU" sz="12000" dirty="0"/>
              <a:t>Какой покрой юбки вам больше нравится?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Практическая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1324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Тема: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Разработка  моделей юбки  для школы.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2996952"/>
            <a:ext cx="8136904" cy="3024336"/>
          </a:xfrm>
          <a:prstGeom prst="rect">
            <a:avLst/>
          </a:prstGeom>
        </p:spPr>
        <p:txBody>
          <a:bodyPr vert="horz">
            <a:normAutofit fontScale="6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Задачи: используя фасоны прямой и конической юбок, выполнить эскиз классической юбки и подобрать для неё ткань.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ru-RU" sz="51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4000" dirty="0"/>
              <a:t> Прямая юбка на кокетке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556792"/>
            <a:ext cx="2520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Задание: </a:t>
            </a:r>
          </a:p>
          <a:p>
            <a:r>
              <a:rPr lang="ru-RU" sz="2000" dirty="0"/>
              <a:t>Изменить длину юбки в соответствии с требованиями школьного этикета. Подберите 1-2 вида ткани для данной юбки.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52196" t="20330" r="36665" b="12269"/>
          <a:stretch>
            <a:fillRect/>
          </a:stretch>
        </p:blipFill>
        <p:spPr bwMode="auto">
          <a:xfrm>
            <a:off x="3851920" y="1916832"/>
            <a:ext cx="25202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Коническая юбка с заниженной линией талии.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2376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Задание:</a:t>
            </a:r>
          </a:p>
          <a:p>
            <a:r>
              <a:rPr lang="ru-RU" sz="2400" dirty="0"/>
              <a:t>изменить цвет юбки в соответствии с требованиями школьного этикета и подберите 1-2 вида ткани для данной юбки.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52625" t="19963" r="36150" b="12821"/>
          <a:stretch>
            <a:fillRect/>
          </a:stretch>
        </p:blipFill>
        <p:spPr bwMode="auto">
          <a:xfrm>
            <a:off x="4355976" y="1916832"/>
            <a:ext cx="2160240" cy="42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4800" dirty="0"/>
              <a:t>Подведение итогов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764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Сегодня вы узнали много интересного о самом распространённом предмете женского гардероба- юбке и попробовали себя в роли художников-модельеров. Теперь вы сможете создать и разработать свою модель юбки.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4509120"/>
            <a:ext cx="7560840" cy="2016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48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Домашнее задание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Разработать эскиз юбки для себя.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r>
              <a:rPr lang="ru-RU" sz="4800" dirty="0"/>
              <a:t>Источники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873752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2800" b="1" dirty="0"/>
              <a:t>Литература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/>
              <a:t>Кожина О.А. Технология: Обслуживающий труд 6 </a:t>
            </a:r>
            <a:r>
              <a:rPr lang="ru-RU" dirty="0" err="1"/>
              <a:t>класс.-М.:Дрофа</a:t>
            </a:r>
            <a:r>
              <a:rPr lang="ru-RU" dirty="0"/>
              <a:t>, 2018. 287, с.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err="1"/>
              <a:t>Маркуцкая</a:t>
            </a:r>
            <a:r>
              <a:rPr lang="ru-RU" dirty="0"/>
              <a:t> С.Е Тесты. 5-7 классы .-</a:t>
            </a:r>
            <a:r>
              <a:rPr lang="ru-RU" dirty="0" err="1"/>
              <a:t>М.:Дрофа</a:t>
            </a:r>
            <a:r>
              <a:rPr lang="ru-RU" dirty="0"/>
              <a:t>, 2013. 135, с.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err="1"/>
              <a:t>Сборних</a:t>
            </a:r>
            <a:r>
              <a:rPr lang="ru-RU" dirty="0"/>
              <a:t> нормативных документов. Технология/сост. Днепров Э.Д. .-</a:t>
            </a:r>
            <a:r>
              <a:rPr lang="ru-RU" dirty="0" err="1"/>
              <a:t>М.:Дрофа</a:t>
            </a:r>
            <a:r>
              <a:rPr lang="ru-RU" dirty="0"/>
              <a:t>, 2008. 96, с. </a:t>
            </a:r>
          </a:p>
          <a:p>
            <a:pPr marL="514350" indent="-514350">
              <a:buNone/>
            </a:pPr>
            <a:r>
              <a:rPr lang="ru-RU" sz="2800" b="1" dirty="0"/>
              <a:t>Интернет ресурсы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>
                <a:hlinkClick r:id="rId2"/>
              </a:rPr>
              <a:t>http://www.moscow-kurcy.ru/</a:t>
            </a:r>
            <a:endParaRPr lang="ru-RU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dirty="0">
                <a:hlinkClick r:id="rId3"/>
              </a:rPr>
              <a:t>http://modanews.ru/</a:t>
            </a:r>
            <a:endParaRPr lang="ru-RU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dirty="0">
                <a:hlinkClick r:id="rId4"/>
              </a:rPr>
              <a:t>http://www.ucburda.ru/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5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Аннотация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1" y="1600200"/>
            <a:ext cx="8568953" cy="487375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dirty="0"/>
              <a:t>     </a:t>
            </a:r>
            <a:r>
              <a:rPr lang="ru-RU" dirty="0"/>
              <a:t>В презентации, предназначенной для учащихся 6 класса,  </a:t>
            </a:r>
            <a:r>
              <a:rPr lang="ru-RU" dirty="0" smtClean="0"/>
              <a:t>представлен</a:t>
            </a:r>
            <a:r>
              <a:rPr lang="ru-RU" dirty="0" smtClean="0"/>
              <a:t>а история одежды, классификация</a:t>
            </a:r>
            <a:r>
              <a:rPr lang="ru-RU" dirty="0" smtClean="0"/>
              <a:t> видов и стилей одежды</a:t>
            </a:r>
            <a:r>
              <a:rPr lang="ru-RU" dirty="0"/>
              <a:t>, </a:t>
            </a:r>
            <a:r>
              <a:rPr lang="ru-RU" dirty="0" smtClean="0"/>
              <a:t>а также подробно разбирается тема женских юбок.</a:t>
            </a:r>
          </a:p>
          <a:p>
            <a:pPr marL="0" indent="457200" algn="just">
              <a:buNone/>
            </a:pPr>
            <a:r>
              <a:rPr lang="ru-RU" dirty="0" smtClean="0"/>
              <a:t>Учащиеся </a:t>
            </a:r>
            <a:r>
              <a:rPr lang="ru-RU" dirty="0"/>
              <a:t>узнают о юбке, как элементе одежды, изменявшейся в соответствии с развитием </a:t>
            </a:r>
            <a:r>
              <a:rPr lang="ru-RU" dirty="0" smtClean="0"/>
              <a:t>истории</a:t>
            </a:r>
            <a:r>
              <a:rPr lang="en-US" dirty="0" smtClean="0"/>
              <a:t> </a:t>
            </a:r>
            <a:r>
              <a:rPr lang="ru-RU" dirty="0" smtClean="0"/>
              <a:t>(сла</a:t>
            </a:r>
            <a:r>
              <a:rPr lang="ru-RU" dirty="0"/>
              <a:t>й</a:t>
            </a:r>
            <a:r>
              <a:rPr lang="ru-RU" dirty="0" smtClean="0"/>
              <a:t>ды </a:t>
            </a:r>
            <a:r>
              <a:rPr lang="ru-RU" dirty="0"/>
              <a:t>6-11</a:t>
            </a:r>
            <a:r>
              <a:rPr lang="ru-RU" dirty="0" smtClean="0"/>
              <a:t>) и о </a:t>
            </a:r>
            <a:r>
              <a:rPr lang="ru-RU" dirty="0"/>
              <a:t>классификации </a:t>
            </a:r>
            <a:r>
              <a:rPr lang="ru-RU" dirty="0" smtClean="0"/>
              <a:t>юбок</a:t>
            </a:r>
            <a:r>
              <a:rPr lang="en-US" dirty="0" smtClean="0"/>
              <a:t> </a:t>
            </a:r>
            <a:r>
              <a:rPr lang="ru-RU" dirty="0" smtClean="0"/>
              <a:t>(слайды 12-13). </a:t>
            </a:r>
          </a:p>
          <a:p>
            <a:pPr marL="0" indent="457200" algn="just">
              <a:buNone/>
            </a:pPr>
            <a:r>
              <a:rPr lang="ru-RU" dirty="0" smtClean="0"/>
              <a:t>Презентация расскажет о </a:t>
            </a:r>
            <a:r>
              <a:rPr lang="ru-RU" dirty="0"/>
              <a:t>профессии модельера (слайды </a:t>
            </a:r>
            <a:r>
              <a:rPr lang="ru-RU" dirty="0" smtClean="0"/>
              <a:t>19-21</a:t>
            </a:r>
            <a:r>
              <a:rPr lang="ru-RU" dirty="0" smtClean="0"/>
              <a:t>) и в конце урока учащиеся смогут попробовать себя в данной профессии - будет практическая часть, где необходимо разработать эскиз юбки.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639944" y="6381328"/>
            <a:ext cx="50405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Глоссарий терминов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Аксессуар - предмет, используемый для дополнения внешнего вида или стиля и наиболее подверженный  модными тенденциями, примером аксессуаров также могут являться наручные часы.</a:t>
            </a:r>
          </a:p>
          <a:p>
            <a:r>
              <a:rPr lang="ru-RU" dirty="0"/>
              <a:t>Жакет - предмет женской одежды для верхней части тела, надеваемый поверх блузки, платья, с длинными рукавами, со сквозной застежкой, расположенной спереди. </a:t>
            </a:r>
          </a:p>
          <a:p>
            <a:r>
              <a:rPr lang="ru-RU" dirty="0"/>
              <a:t>Мода - временное господство определённого стиля  в одежде.</a:t>
            </a:r>
          </a:p>
          <a:p>
            <a:r>
              <a:rPr lang="ru-RU" dirty="0"/>
              <a:t>Модельер – специалист, занимающийся разработкой эскизного проекта модели швейного изделия с учётом направления моды и потребительского спроса.</a:t>
            </a:r>
          </a:p>
          <a:p>
            <a:r>
              <a:rPr lang="ru-RU" dirty="0"/>
              <a:t>Одежда – это совокупность предметов, которыми покрывают, облекают тело.</a:t>
            </a:r>
          </a:p>
          <a:p>
            <a:pPr lvl="0"/>
            <a:r>
              <a:rPr lang="ru-RU" dirty="0"/>
              <a:t>Понёва - один из наиболее древних компонентов женской одежды, надеваемый на пояс поверх рубахи.</a:t>
            </a:r>
          </a:p>
          <a:p>
            <a:r>
              <a:rPr lang="ru-RU" dirty="0"/>
              <a:t>Покрой  - это конкретная форму одежды.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Глоссарий терминов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Силуэт – внешнее очертание предмета.</a:t>
            </a:r>
          </a:p>
          <a:p>
            <a:r>
              <a:rPr lang="ru-RU" dirty="0"/>
              <a:t>Стиль – это система, основанная на единстве идейного содержания элементов художественной формы и выразительных средств.</a:t>
            </a:r>
          </a:p>
          <a:p>
            <a:r>
              <a:rPr lang="ru-RU" dirty="0"/>
              <a:t>Туника - древнеримская одежда, вид рубахи. В настоящее время так называют прямую, неразъемную спереди одежду, чаще всего без воротника, с рукавами или без них, с одним или двумя боковыми разрезами. Длина разная, но всегда ниже линии бедер.</a:t>
            </a:r>
          </a:p>
          <a:p>
            <a:r>
              <a:rPr lang="ru-RU" dirty="0"/>
              <a:t>Фасон одежды - покрой, модель, по которым сшито что-либо.</a:t>
            </a: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История одежды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4944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Древнеримский костюм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276872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Костюмы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XIX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века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700808"/>
            <a:ext cx="2232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Костюмы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нач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. 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XX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века </a:t>
            </a:r>
          </a:p>
        </p:txBody>
      </p:sp>
      <p:pic>
        <p:nvPicPr>
          <p:cNvPr id="7" name="Picture 2" descr="Всумке * Просмотр темы - Деловой женский костю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44824"/>
            <a:ext cx="2282029" cy="32403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88224" y="1196752"/>
            <a:ext cx="223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Костюмы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 </a:t>
            </a:r>
            <a:r>
              <a:rPr lang="en-US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XXI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века </a:t>
            </a:r>
          </a:p>
        </p:txBody>
      </p:sp>
      <p:pic>
        <p:nvPicPr>
          <p:cNvPr id="9" name="Picture 9" descr="Римская то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1656184" cy="285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 descr="Женский костюм в стиле «модерн» - верхняя одежда, дополнения и силуэт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924944"/>
            <a:ext cx="227920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Нажмите здесь, чтобы увидеть большую картинк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92896"/>
            <a:ext cx="20685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в начало 11">
            <a:hlinkClick r:id="rId6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417638"/>
          </a:xfrm>
        </p:spPr>
        <p:txBody>
          <a:bodyPr>
            <a:noAutofit/>
          </a:bodyPr>
          <a:lstStyle/>
          <a:p>
            <a:r>
              <a:rPr lang="ru-RU" sz="4800" dirty="0"/>
              <a:t>От каменного века до наших дней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348880"/>
            <a:ext cx="3657600" cy="3556992"/>
          </a:xfrm>
        </p:spPr>
        <p:txBody>
          <a:bodyPr/>
          <a:lstStyle/>
          <a:p>
            <a:r>
              <a:rPr lang="ru-RU" dirty="0"/>
              <a:t>У древних цивилизаций набедренная повязка, подобие юбки, почти не имели различий по полу и возрасту, но эволюция поменяла отношение к одежде.</a:t>
            </a:r>
          </a:p>
          <a:p>
            <a:endParaRPr lang="ru-RU" dirty="0"/>
          </a:p>
        </p:txBody>
      </p:sp>
      <p:pic>
        <p:nvPicPr>
          <p:cNvPr id="5" name="Содержимое 4" descr="6_28_1336454767_74_120507kpAicap08_5167f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5239" y="1600200"/>
            <a:ext cx="3647872" cy="4572000"/>
          </a:xfrm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417638"/>
          </a:xfrm>
        </p:spPr>
        <p:txBody>
          <a:bodyPr>
            <a:noAutofit/>
          </a:bodyPr>
          <a:lstStyle/>
          <a:p>
            <a:r>
              <a:rPr lang="ru-RU" sz="4800" dirty="0"/>
              <a:t>От каменного века до наших дней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1972816"/>
          </a:xfrm>
        </p:spPr>
        <p:txBody>
          <a:bodyPr/>
          <a:lstStyle/>
          <a:p>
            <a:r>
              <a:rPr lang="ru-RU" dirty="0"/>
              <a:t>Дамская юбка претерпевала изменения в соответствии с развитием истории.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104669657_800_96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933056"/>
            <a:ext cx="3657600" cy="2563983"/>
          </a:xfrm>
        </p:spPr>
      </p:pic>
      <p:pic>
        <p:nvPicPr>
          <p:cNvPr id="8" name="Рисунок 7" descr="ChanelSet1_original.jpg"/>
          <p:cNvPicPr>
            <a:picLocks noChangeAspect="1"/>
          </p:cNvPicPr>
          <p:nvPr/>
        </p:nvPicPr>
        <p:blipFill>
          <a:blip r:embed="rId3" cstate="print"/>
          <a:srcRect l="18493" t="14894" r="18216" b="12766"/>
          <a:stretch>
            <a:fillRect/>
          </a:stretch>
        </p:blipFill>
        <p:spPr>
          <a:xfrm>
            <a:off x="4644008" y="764704"/>
            <a:ext cx="4125635" cy="3049382"/>
          </a:xfrm>
          <a:prstGeom prst="rect">
            <a:avLst/>
          </a:prstGeom>
        </p:spPr>
      </p:pic>
      <p:sp>
        <p:nvSpPr>
          <p:cNvPr id="10" name="Управляющая кнопка: в начало 9">
            <a:hlinkClick r:id="rId4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e9c1f51a97744aa713c8967fc1a2c65b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005064"/>
            <a:ext cx="3456384" cy="2656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Виды одежды</a:t>
            </a:r>
          </a:p>
        </p:txBody>
      </p:sp>
      <p:pic>
        <p:nvPicPr>
          <p:cNvPr id="4" name="Picture 7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1716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84984"/>
            <a:ext cx="16795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140968"/>
            <a:ext cx="17510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0968"/>
            <a:ext cx="1714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67944" y="1484784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3"/>
                </a:solidFill>
              </a:rPr>
              <a:t>По способу эксплуатации все виды одежды разделяют на поясные (юбки, брюки, шорты) и плечевые (жакеты, платья, туники, плащи, куртки) </a:t>
            </a:r>
          </a:p>
        </p:txBody>
      </p:sp>
      <p:sp>
        <p:nvSpPr>
          <p:cNvPr id="9" name="Управляющая кнопка: в начало 8">
            <a:hlinkClick r:id="rId6" action="ppaction://hlinksldjump" highlightClick="1"/>
          </p:cNvPr>
          <p:cNvSpPr/>
          <p:nvPr/>
        </p:nvSpPr>
        <p:spPr>
          <a:xfrm>
            <a:off x="8639944" y="6453336"/>
            <a:ext cx="504056" cy="4046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2227</TotalTime>
  <Words>930</Words>
  <Application>Microsoft Office PowerPoint</Application>
  <PresentationFormat>Экран (4:3)</PresentationFormat>
  <Paragraphs>137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 Классово-социальное положение человека и его отражение в костюме.  Виды юбок .</vt:lpstr>
      <vt:lpstr>Содержание:</vt:lpstr>
      <vt:lpstr>Аннотация</vt:lpstr>
      <vt:lpstr>Глоссарий терминов</vt:lpstr>
      <vt:lpstr>Глоссарий терминов</vt:lpstr>
      <vt:lpstr>История одежды</vt:lpstr>
      <vt:lpstr>От каменного века до наших дней</vt:lpstr>
      <vt:lpstr>От каменного века до наших дней</vt:lpstr>
      <vt:lpstr>Виды одежды</vt:lpstr>
      <vt:lpstr>Юбка</vt:lpstr>
      <vt:lpstr>Юбка в русском народном костюме</vt:lpstr>
      <vt:lpstr>Классификация юбок по покрою</vt:lpstr>
      <vt:lpstr>Классификация юбок по силуэту</vt:lpstr>
      <vt:lpstr>Деловой стиль в одежде</vt:lpstr>
      <vt:lpstr>Одежда для школы</vt:lpstr>
      <vt:lpstr>История школьной формы</vt:lpstr>
      <vt:lpstr>Школьная форма времён СССР</vt:lpstr>
      <vt:lpstr>Современная одежда для школы</vt:lpstr>
      <vt:lpstr>Профессия модельер</vt:lpstr>
      <vt:lpstr>Знаменитые модельеры</vt:lpstr>
      <vt:lpstr>Современные российские модельеры</vt:lpstr>
      <vt:lpstr>Контрольные вопросы</vt:lpstr>
      <vt:lpstr>Практическая работа</vt:lpstr>
      <vt:lpstr> Прямая юбка на кокетке</vt:lpstr>
      <vt:lpstr>Коническая юбка с заниженной линией талии.</vt:lpstr>
      <vt:lpstr>Подведение итогов урока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Классово-социальное положение человека и его отражение в костюме.  Виды юбок и моделирование юбок. 6 класс</dc:title>
  <dc:creator>Ирина</dc:creator>
  <cp:lastModifiedBy>1</cp:lastModifiedBy>
  <cp:revision>34</cp:revision>
  <dcterms:created xsi:type="dcterms:W3CDTF">2014-11-08T18:24:41Z</dcterms:created>
  <dcterms:modified xsi:type="dcterms:W3CDTF">2019-10-17T17:47:25Z</dcterms:modified>
</cp:coreProperties>
</file>