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9" r:id="rId2"/>
    <p:sldId id="256" r:id="rId3"/>
    <p:sldId id="281" r:id="rId4"/>
    <p:sldId id="325" r:id="rId5"/>
    <p:sldId id="282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7" r:id="rId25"/>
    <p:sldId id="267" r:id="rId26"/>
    <p:sldId id="308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7" r:id="rId35"/>
    <p:sldId id="278" r:id="rId36"/>
    <p:sldId id="257" r:id="rId37"/>
    <p:sldId id="258" r:id="rId38"/>
    <p:sldId id="259" r:id="rId39"/>
    <p:sldId id="260" r:id="rId40"/>
    <p:sldId id="276" r:id="rId41"/>
    <p:sldId id="261" r:id="rId42"/>
    <p:sldId id="262" r:id="rId43"/>
    <p:sldId id="263" r:id="rId44"/>
    <p:sldId id="264" r:id="rId45"/>
    <p:sldId id="309" r:id="rId46"/>
    <p:sldId id="265" r:id="rId47"/>
    <p:sldId id="266" r:id="rId48"/>
    <p:sldId id="326" r:id="rId49"/>
    <p:sldId id="310" r:id="rId50"/>
    <p:sldId id="311" r:id="rId51"/>
    <p:sldId id="327" r:id="rId52"/>
    <p:sldId id="316" r:id="rId53"/>
    <p:sldId id="328" r:id="rId54"/>
    <p:sldId id="315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275" r:id="rId64"/>
    <p:sldId id="329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85035" autoAdjust="0"/>
  </p:normalViewPr>
  <p:slideViewPr>
    <p:cSldViewPr>
      <p:cViewPr varScale="1">
        <p:scale>
          <a:sx n="82" d="100"/>
          <a:sy n="82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56C1-CD3C-400B-A3CA-8D91DAC36BF4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84C9-B4E2-4A3A-A80E-D5EA34111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4EA9-53D3-435F-BC7C-9E215EF38572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832C-21CE-4EB9-B27D-860F73989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B874-961A-4E71-96BE-91DB57F39ABE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FD90-F3D9-4959-B4E6-1293742AF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270F-5D96-480B-AA33-96B5AA508FA1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1929-4228-4F06-B92D-B056A0154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50CB-B76E-4F6B-8BC1-44430E928B26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7994-2F2C-437F-AF24-CDA15A74E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FE1B-3CE4-4445-B891-FF07DBF795F1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2A56-3D8D-4ED9-B37C-F187C9F5C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4608-5064-48AC-AD55-F4130EFDBC1A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3C9F-AEAF-4F61-818B-0905F69CE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88AE-5434-4721-8E70-8520B743FFFD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5BFB-289D-4D7A-B52C-0ED8407E7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35A00-EE8A-47E3-89DA-789D2EC99C3E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4AAC-68D4-4C4B-BAC6-F59DCBD0B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1261-FA3A-486F-BC6C-62AF293E886E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5EC0-000A-4592-8816-0D70F01E9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1CB1-6B6B-41EB-B9F3-83581F311FBB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5824-387E-46BC-A535-406D608DF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F941E-B827-4DE3-ACD0-0D67AFE9497F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00E49-3095-4709-9048-AB6FE96A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8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nstantia" pitchFamily="18" charset="0"/>
                  <a:cs typeface="+mn-cs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8" r:id="rId2"/>
    <p:sldLayoutId id="2147483817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8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8507412" cy="865188"/>
          </a:xfrm>
        </p:spPr>
        <p:txBody>
          <a:bodyPr/>
          <a:lstStyle/>
          <a:p>
            <a:pPr algn="ctr"/>
            <a:r>
              <a:rPr lang="ru-RU" i="1" smtClean="0"/>
              <a:t>«Этот удивительный мир …»</a:t>
            </a:r>
            <a:r>
              <a:rPr lang="ru-RU" smtClean="0"/>
              <a:t> 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919288"/>
            <a:ext cx="8229600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i="1" smtClean="0"/>
              <a:t>Топорная работа</a:t>
            </a:r>
          </a:p>
          <a:p>
            <a:pPr>
              <a:lnSpc>
                <a:spcPct val="90000"/>
              </a:lnSpc>
            </a:pPr>
            <a:endParaRPr lang="ru-RU" sz="3600" i="1" smtClean="0"/>
          </a:p>
          <a:p>
            <a:pPr>
              <a:lnSpc>
                <a:spcPct val="90000"/>
              </a:lnSpc>
            </a:pPr>
            <a:r>
              <a:rPr lang="ru-RU" sz="3600" i="1" smtClean="0"/>
              <a:t>Хоть трава не расти</a:t>
            </a:r>
          </a:p>
          <a:p>
            <a:pPr>
              <a:lnSpc>
                <a:spcPct val="90000"/>
              </a:lnSpc>
            </a:pPr>
            <a:endParaRPr lang="ru-RU" sz="3600" i="1" smtClean="0"/>
          </a:p>
          <a:p>
            <a:pPr>
              <a:lnSpc>
                <a:spcPct val="90000"/>
              </a:lnSpc>
            </a:pPr>
            <a:r>
              <a:rPr lang="ru-RU" sz="3600" i="1" smtClean="0"/>
              <a:t>Посадить в калошу</a:t>
            </a:r>
          </a:p>
          <a:p>
            <a:pPr>
              <a:lnSpc>
                <a:spcPct val="90000"/>
              </a:lnSpc>
            </a:pPr>
            <a:endParaRPr lang="ru-RU" sz="3600" i="1" smtClean="0"/>
          </a:p>
          <a:p>
            <a:pPr>
              <a:lnSpc>
                <a:spcPct val="90000"/>
              </a:lnSpc>
            </a:pPr>
            <a:r>
              <a:rPr lang="ru-RU" sz="3600" i="1" smtClean="0"/>
              <a:t>Задирать нос</a:t>
            </a:r>
            <a:r>
              <a:rPr lang="ru-RU" sz="360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08062"/>
          </a:xfrm>
        </p:spPr>
        <p:txBody>
          <a:bodyPr/>
          <a:lstStyle/>
          <a:p>
            <a:pPr algn="ctr"/>
            <a:r>
              <a:rPr lang="ru-RU" sz="4400" i="1" smtClean="0"/>
              <a:t>Задание 3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Какие лингвистические явления иллюстрируют слова каждого ряда? 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r>
              <a:rPr lang="ru-RU" i="1" smtClean="0"/>
              <a:t>1) возражать - протестовать </a:t>
            </a:r>
          </a:p>
          <a:p>
            <a:r>
              <a:rPr lang="ru-RU" i="1" smtClean="0"/>
              <a:t>2) смелый - трусливый </a:t>
            </a:r>
          </a:p>
          <a:p>
            <a:r>
              <a:rPr lang="ru-RU" i="1" smtClean="0"/>
              <a:t>3) мой руки – мой портфель </a:t>
            </a:r>
          </a:p>
          <a:p>
            <a:r>
              <a:rPr lang="ru-RU" i="1" smtClean="0"/>
              <a:t>4) комфортный – комфортабельный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algn="ctr"/>
            <a:r>
              <a:rPr lang="ru-RU" sz="4400" i="1" smtClean="0"/>
              <a:t>Ответ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Какие лингвистические явления иллюстрируют слова каждого ряда? 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r>
              <a:rPr lang="ru-RU" i="1" smtClean="0"/>
              <a:t>1) возражать - протестовать </a:t>
            </a:r>
            <a:r>
              <a:rPr lang="ru-RU" i="1" smtClean="0">
                <a:solidFill>
                  <a:srgbClr val="FF0000"/>
                </a:solidFill>
              </a:rPr>
              <a:t>(синонимы)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r>
              <a:rPr lang="ru-RU" i="1" smtClean="0"/>
              <a:t>2) смелый - трусливый </a:t>
            </a:r>
            <a:r>
              <a:rPr lang="ru-RU" i="1" smtClean="0">
                <a:solidFill>
                  <a:srgbClr val="FF0000"/>
                </a:solidFill>
              </a:rPr>
              <a:t>(антонимы)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r>
              <a:rPr lang="ru-RU" i="1" smtClean="0"/>
              <a:t>3) мой руки – мой (притяжат. местоим.) портфель </a:t>
            </a:r>
            <a:r>
              <a:rPr lang="ru-RU" i="1" smtClean="0">
                <a:solidFill>
                  <a:srgbClr val="FF0000"/>
                </a:solidFill>
              </a:rPr>
              <a:t>(омонимы)</a:t>
            </a:r>
          </a:p>
          <a:p>
            <a:endParaRPr lang="ru-RU" i="1" smtClean="0"/>
          </a:p>
          <a:p>
            <a:r>
              <a:rPr lang="ru-RU" i="1" smtClean="0"/>
              <a:t>4) комфортный - комфортабельный </a:t>
            </a:r>
            <a:r>
              <a:rPr lang="ru-RU" i="1" smtClean="0">
                <a:solidFill>
                  <a:srgbClr val="FF0000"/>
                </a:solidFill>
              </a:rPr>
              <a:t>(паронимы)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algn="ctr"/>
            <a:r>
              <a:rPr lang="ru-RU" sz="4400" i="1" smtClean="0"/>
              <a:t>Задание 4 </a:t>
            </a:r>
            <a:r>
              <a:rPr lang="ru-RU" sz="1600" i="1" smtClean="0"/>
              <a:t>(стр.11 уч. Гальцовой Н.Г.)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7338"/>
            <a:ext cx="8229600" cy="47672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i="1" smtClean="0"/>
              <a:t>В каком ряду сочетаний слов все прилагательные употреблены в переносном значении?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i="1" smtClean="0"/>
          </a:p>
          <a:p>
            <a:pPr>
              <a:lnSpc>
                <a:spcPct val="90000"/>
              </a:lnSpc>
            </a:pPr>
            <a:r>
              <a:rPr lang="ru-RU" smtClean="0"/>
              <a:t>1) лисья хитрость, железная воля, каменный дом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2) холодный ум, медвежья нора, глубокий анализ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3) золотое сердце, теплый прием, чистая посуда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b="1" smtClean="0"/>
          </a:p>
          <a:p>
            <a:pPr>
              <a:lnSpc>
                <a:spcPct val="90000"/>
              </a:lnSpc>
            </a:pPr>
            <a:r>
              <a:rPr lang="ru-RU" smtClean="0"/>
              <a:t>4) потерянный взгляд, туманный намек, дырявая память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936625"/>
          </a:xfrm>
        </p:spPr>
        <p:txBody>
          <a:bodyPr/>
          <a:lstStyle/>
          <a:p>
            <a:pPr algn="ctr"/>
            <a:r>
              <a:rPr lang="ru-RU" sz="4400" i="1" smtClean="0"/>
              <a:t>Ответ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7338"/>
            <a:ext cx="8229600" cy="47672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i="1" smtClean="0"/>
              <a:t>В каком ряду сочетаний слов все прилагательные употреблены в переносном значении?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i="1" smtClean="0"/>
          </a:p>
          <a:p>
            <a:pPr>
              <a:lnSpc>
                <a:spcPct val="90000"/>
              </a:lnSpc>
              <a:defRPr/>
            </a:pPr>
            <a:r>
              <a:rPr lang="ru-RU" smtClean="0"/>
              <a:t>1) лисья хитрость, железная воля, каменный дом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mtClean="0"/>
          </a:p>
          <a:p>
            <a:pPr>
              <a:lnSpc>
                <a:spcPct val="90000"/>
              </a:lnSpc>
              <a:defRPr/>
            </a:pPr>
            <a:r>
              <a:rPr lang="ru-RU" smtClean="0"/>
              <a:t>2) холодный ум, медвежья нора, глубокий анализ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mtClean="0"/>
          </a:p>
          <a:p>
            <a:pPr>
              <a:lnSpc>
                <a:spcPct val="90000"/>
              </a:lnSpc>
              <a:defRPr/>
            </a:pPr>
            <a:r>
              <a:rPr lang="ru-RU" smtClean="0"/>
              <a:t>3) золотое сердце, теплый прием, чистая посуда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b="1" i="1" smtClean="0"/>
          </a:p>
          <a:p>
            <a:pPr>
              <a:lnSpc>
                <a:spcPct val="90000"/>
              </a:lnSpc>
              <a:defRPr/>
            </a:pPr>
            <a:r>
              <a:rPr 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4) потерянный взгляд, туманный намек, дырявая память</a:t>
            </a:r>
            <a:r>
              <a:rPr lang="ru-RU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pPr algn="ctr"/>
            <a:r>
              <a:rPr lang="ru-RU" sz="4400" i="1" smtClean="0"/>
              <a:t>Задание 5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i="1" smtClean="0"/>
              <a:t>Какой фразеологический оборот имеет значение «безобидный, кроткий» </a:t>
            </a:r>
          </a:p>
          <a:p>
            <a:pPr>
              <a:buFont typeface="Wingdings 2" pitchFamily="18" charset="2"/>
              <a:buNone/>
            </a:pPr>
            <a:endParaRPr lang="ru-RU" sz="3200" i="1" smtClean="0"/>
          </a:p>
          <a:p>
            <a:r>
              <a:rPr lang="ru-RU" sz="3200" smtClean="0"/>
              <a:t>1) волк в овечьей шкуре</a:t>
            </a:r>
          </a:p>
          <a:p>
            <a:r>
              <a:rPr lang="ru-RU" sz="3200" smtClean="0"/>
              <a:t>2) тише воды, ниже травы</a:t>
            </a:r>
          </a:p>
          <a:p>
            <a:r>
              <a:rPr lang="ru-RU" sz="3200" smtClean="0"/>
              <a:t>3) вольная птица	</a:t>
            </a:r>
          </a:p>
          <a:p>
            <a:r>
              <a:rPr lang="ru-RU" sz="3200" smtClean="0"/>
              <a:t>4) заячья душа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pPr algn="ctr"/>
            <a:r>
              <a:rPr lang="ru-RU" sz="4400" i="1" smtClean="0"/>
              <a:t>Ответ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i="1" smtClean="0"/>
              <a:t>Какой фразеологический оборот имеет значение «безобидный, кроткий» </a:t>
            </a:r>
          </a:p>
          <a:p>
            <a:pPr>
              <a:buFont typeface="Wingdings 2" pitchFamily="18" charset="2"/>
              <a:buNone/>
            </a:pPr>
            <a:endParaRPr lang="ru-RU" sz="3200" i="1" smtClean="0"/>
          </a:p>
          <a:p>
            <a:r>
              <a:rPr lang="ru-RU" sz="3200" smtClean="0"/>
              <a:t>1) волк в овечьей шкуре</a:t>
            </a:r>
          </a:p>
          <a:p>
            <a:r>
              <a:rPr lang="ru-RU" sz="3200" b="1" i="1" smtClean="0">
                <a:solidFill>
                  <a:srgbClr val="FF0000"/>
                </a:solidFill>
              </a:rPr>
              <a:t>2) тише воды, ниже травы</a:t>
            </a:r>
          </a:p>
          <a:p>
            <a:r>
              <a:rPr lang="ru-RU" sz="3200" smtClean="0"/>
              <a:t>3) вольная птица	</a:t>
            </a:r>
          </a:p>
          <a:p>
            <a:r>
              <a:rPr lang="ru-RU" sz="3200" smtClean="0"/>
              <a:t>4) заячья душа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079500"/>
          </a:xfrm>
        </p:spPr>
        <p:txBody>
          <a:bodyPr/>
          <a:lstStyle/>
          <a:p>
            <a:pPr algn="ctr"/>
            <a:r>
              <a:rPr lang="ru-RU" sz="4400" i="1" smtClean="0"/>
              <a:t>Задание 6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557338"/>
            <a:ext cx="8713788" cy="47672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i="1" smtClean="0"/>
              <a:t>В каком предложении нет фразеологического оборота?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i="1" smtClean="0"/>
          </a:p>
          <a:p>
            <a:pPr>
              <a:lnSpc>
                <a:spcPct val="90000"/>
              </a:lnSpc>
            </a:pPr>
            <a:r>
              <a:rPr lang="ru-RU" smtClean="0"/>
              <a:t>1) Сам я стараюсь держаться с ними на дружеской ноге.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2) Он объявил им, что ноги его не будет в этом доме.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3) Девочка сидела на диване, поджав ноги.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4) Можно было подумать, что еще нога не ступала в этих диких местах.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079500"/>
          </a:xfrm>
        </p:spPr>
        <p:txBody>
          <a:bodyPr/>
          <a:lstStyle/>
          <a:p>
            <a:pPr algn="ctr"/>
            <a:r>
              <a:rPr lang="ru-RU" sz="4400" i="1" smtClean="0"/>
              <a:t>Ответ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557338"/>
            <a:ext cx="8713788" cy="47672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i="1" smtClean="0"/>
              <a:t>В каком предложении нет фразеологического оборота?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i="1" smtClean="0"/>
          </a:p>
          <a:p>
            <a:pPr>
              <a:lnSpc>
                <a:spcPct val="90000"/>
              </a:lnSpc>
              <a:defRPr/>
            </a:pPr>
            <a:r>
              <a:rPr lang="ru-RU" smtClean="0"/>
              <a:t>1) Сам я стараюсь держаться с ними на дружеской ноге.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mtClean="0"/>
          </a:p>
          <a:p>
            <a:pPr>
              <a:lnSpc>
                <a:spcPct val="90000"/>
              </a:lnSpc>
              <a:defRPr/>
            </a:pPr>
            <a:r>
              <a:rPr lang="ru-RU" smtClean="0"/>
              <a:t>2) Он объявил им, что ноги его не будет в этом доме.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mtClean="0"/>
          </a:p>
          <a:p>
            <a:pPr>
              <a:lnSpc>
                <a:spcPct val="90000"/>
              </a:lnSpc>
              <a:defRPr/>
            </a:pPr>
            <a:r>
              <a:rPr 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3) Девочка сидела на диване, поджав ноги.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b="1" i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smtClean="0"/>
              <a:t>4) Можно было подумать, что еще нога не ступала в этих диких местах.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719138"/>
          </a:xfrm>
        </p:spPr>
        <p:txBody>
          <a:bodyPr/>
          <a:lstStyle/>
          <a:p>
            <a:pPr algn="ctr"/>
            <a:r>
              <a:rPr lang="ru-RU" sz="4400" i="1" smtClean="0"/>
              <a:t>Задание 7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052513"/>
            <a:ext cx="8713787" cy="55451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В каком ряду не все фразеологические обороты являются синонимами? 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r>
              <a:rPr lang="ru-RU" smtClean="0"/>
              <a:t>1) два сапога пара, одного поля ягоды, одним миром мазаны</a:t>
            </a:r>
          </a:p>
          <a:p>
            <a:r>
              <a:rPr lang="ru-RU" smtClean="0"/>
              <a:t>2) душа уходит в пятки, душа в душу, душа нараспашку</a:t>
            </a:r>
          </a:p>
          <a:p>
            <a:r>
              <a:rPr lang="ru-RU" smtClean="0"/>
              <a:t>3) выжимать соки, драть шкуру, тянуть жилы</a:t>
            </a:r>
          </a:p>
          <a:p>
            <a:r>
              <a:rPr lang="ru-RU" smtClean="0"/>
              <a:t>4) прощупывать почву, закидывать удочки, пустить пробный шар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719138"/>
          </a:xfrm>
        </p:spPr>
        <p:txBody>
          <a:bodyPr/>
          <a:lstStyle/>
          <a:p>
            <a:pPr algn="ctr"/>
            <a:r>
              <a:rPr lang="ru-RU" sz="4400" i="1" smtClean="0"/>
              <a:t>Ответ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052513"/>
            <a:ext cx="8713787" cy="55451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В каком ряду не все фразеологические обороты являются синонимами? 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r>
              <a:rPr lang="ru-RU" smtClean="0"/>
              <a:t>1) два сапога пара, одного поля ягоды, одним миром мазаны</a:t>
            </a:r>
          </a:p>
          <a:p>
            <a:r>
              <a:rPr lang="ru-RU" b="1" i="1" smtClean="0">
                <a:solidFill>
                  <a:srgbClr val="FF0000"/>
                </a:solidFill>
              </a:rPr>
              <a:t>2) душа уходит в пятки, душа в душу, душа нараспашку</a:t>
            </a:r>
            <a:endParaRPr lang="ru-RU" smtClean="0">
              <a:solidFill>
                <a:srgbClr val="FF0000"/>
              </a:solidFill>
            </a:endParaRPr>
          </a:p>
          <a:p>
            <a:r>
              <a:rPr lang="ru-RU" smtClean="0"/>
              <a:t>3) выжимать соки, драть шкуру, тянуть жилы</a:t>
            </a:r>
          </a:p>
          <a:p>
            <a:r>
              <a:rPr lang="ru-RU" smtClean="0"/>
              <a:t>4) прощупывать почву, закидывать удочки, пустить пробный шар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1214438"/>
            <a:ext cx="85693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Constantia" pitchFamily="18" charset="0"/>
              </a:rPr>
              <a:t>Тема урока: </a:t>
            </a:r>
          </a:p>
          <a:p>
            <a:pPr algn="ctr"/>
            <a:endParaRPr lang="ru-RU" sz="6000" b="1">
              <a:latin typeface="Constantia" pitchFamily="18" charset="0"/>
            </a:endParaRPr>
          </a:p>
          <a:p>
            <a:pPr algn="ctr"/>
            <a:r>
              <a:rPr lang="ru-RU" sz="6000" i="1">
                <a:latin typeface="Constantia" pitchFamily="18" charset="0"/>
              </a:rPr>
              <a:t>«Этот удивительный мир фразеологизмов»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863600"/>
          </a:xfrm>
        </p:spPr>
        <p:txBody>
          <a:bodyPr/>
          <a:lstStyle/>
          <a:p>
            <a:pPr algn="ctr"/>
            <a:r>
              <a:rPr lang="ru-RU" sz="4400" i="1" smtClean="0"/>
              <a:t>Задание 8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Какая пара фразеологизмов не является антонимами?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r>
              <a:rPr lang="ru-RU" smtClean="0"/>
              <a:t>1) капля в море, сколько душе угодно</a:t>
            </a:r>
          </a:p>
          <a:p>
            <a:endParaRPr lang="ru-RU" smtClean="0"/>
          </a:p>
          <a:p>
            <a:r>
              <a:rPr lang="ru-RU" smtClean="0"/>
              <a:t>2) воспрянуть духом, повесить голову</a:t>
            </a:r>
          </a:p>
          <a:p>
            <a:endParaRPr lang="ru-RU" smtClean="0"/>
          </a:p>
          <a:p>
            <a:r>
              <a:rPr lang="ru-RU" smtClean="0"/>
              <a:t>3) выеденного яйца не стоит, цены нет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863600"/>
          </a:xfrm>
        </p:spPr>
        <p:txBody>
          <a:bodyPr/>
          <a:lstStyle/>
          <a:p>
            <a:pPr algn="ctr"/>
            <a:r>
              <a:rPr lang="ru-RU" sz="4400" i="1" smtClean="0"/>
              <a:t>Ответ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341438"/>
            <a:ext cx="8229600" cy="4983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Какая пара фразеологизмов не является антонимами?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r>
              <a:rPr lang="ru-RU" smtClean="0"/>
              <a:t>1) капля в море, сколько душе угодно</a:t>
            </a:r>
          </a:p>
          <a:p>
            <a:endParaRPr lang="ru-RU" smtClean="0"/>
          </a:p>
          <a:p>
            <a:r>
              <a:rPr lang="ru-RU" smtClean="0"/>
              <a:t>2) воспрянуть духом, повесить голову</a:t>
            </a:r>
          </a:p>
          <a:p>
            <a:endParaRPr lang="ru-RU" smtClean="0"/>
          </a:p>
          <a:p>
            <a:r>
              <a:rPr lang="ru-RU" b="1" i="1" smtClean="0">
                <a:solidFill>
                  <a:srgbClr val="FF0000"/>
                </a:solidFill>
              </a:rPr>
              <a:t>3) выеденного яйца не стоит, цены нет</a:t>
            </a:r>
            <a:r>
              <a:rPr lang="ru-RU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pPr algn="ctr"/>
            <a:r>
              <a:rPr lang="ru-RU" sz="4400" i="1" smtClean="0"/>
              <a:t>Задание 9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Определить тип подчинительной связи в словосочетании. 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r>
              <a:rPr lang="ru-RU" i="1" smtClean="0"/>
              <a:t>Заснувший ребенок </a:t>
            </a:r>
          </a:p>
          <a:p>
            <a:endParaRPr lang="ru-RU" i="1" smtClean="0"/>
          </a:p>
          <a:p>
            <a:r>
              <a:rPr lang="ru-RU" i="1" smtClean="0"/>
              <a:t>Выглядеть по-новому </a:t>
            </a:r>
          </a:p>
          <a:p>
            <a:endParaRPr lang="ru-RU" i="1" smtClean="0"/>
          </a:p>
          <a:p>
            <a:r>
              <a:rPr lang="ru-RU" i="1" smtClean="0"/>
              <a:t>Поделиться с другом 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pPr algn="ctr"/>
            <a:r>
              <a:rPr lang="ru-RU" sz="4400" i="1" smtClean="0"/>
              <a:t>Ответ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Определить тип подчинительной связи в словосочетании. 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r>
              <a:rPr lang="ru-RU" i="1" smtClean="0"/>
              <a:t>Заснувший ребенок </a:t>
            </a:r>
            <a:r>
              <a:rPr lang="ru-RU" i="1" smtClean="0">
                <a:solidFill>
                  <a:srgbClr val="FF0000"/>
                </a:solidFill>
              </a:rPr>
              <a:t>(согласование)</a:t>
            </a:r>
          </a:p>
          <a:p>
            <a:endParaRPr lang="ru-RU" i="1" smtClean="0">
              <a:solidFill>
                <a:srgbClr val="FF0000"/>
              </a:solidFill>
            </a:endParaRPr>
          </a:p>
          <a:p>
            <a:r>
              <a:rPr lang="ru-RU" i="1" smtClean="0"/>
              <a:t>Выглядеть по-новому </a:t>
            </a:r>
            <a:r>
              <a:rPr lang="ru-RU" i="1" smtClean="0">
                <a:solidFill>
                  <a:srgbClr val="FF0000"/>
                </a:solidFill>
              </a:rPr>
              <a:t>(примыкание)</a:t>
            </a:r>
          </a:p>
          <a:p>
            <a:endParaRPr lang="ru-RU" i="1" smtClean="0">
              <a:solidFill>
                <a:srgbClr val="FF0000"/>
              </a:solidFill>
            </a:endParaRPr>
          </a:p>
          <a:p>
            <a:r>
              <a:rPr lang="ru-RU" i="1" smtClean="0"/>
              <a:t>Поделиться с другом  </a:t>
            </a:r>
            <a:r>
              <a:rPr lang="ru-RU" i="1" smtClean="0">
                <a:solidFill>
                  <a:srgbClr val="FF0000"/>
                </a:solidFill>
              </a:rPr>
              <a:t>(управление)</a:t>
            </a:r>
            <a:r>
              <a:rPr lang="ru-RU" smtClean="0"/>
              <a:t>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836613"/>
            <a:ext cx="8229600" cy="54879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b="1" i="1" smtClean="0">
                <a:solidFill>
                  <a:srgbClr val="FFFF00"/>
                </a:solidFill>
                <a:latin typeface="Arial" charset="0"/>
              </a:rPr>
              <a:t>Углубление знаний</a:t>
            </a:r>
          </a:p>
          <a:p>
            <a:pPr algn="ctr">
              <a:buFont typeface="Wingdings 2" pitchFamily="18" charset="2"/>
              <a:buNone/>
            </a:pPr>
            <a:endParaRPr lang="ru-RU" sz="4400" smtClean="0"/>
          </a:p>
          <a:p>
            <a:pPr algn="ctr">
              <a:buFont typeface="Wingdings 2" pitchFamily="18" charset="2"/>
              <a:buNone/>
            </a:pPr>
            <a:r>
              <a:rPr lang="ru-RU" sz="5400" smtClean="0"/>
              <a:t>Фразеология</a:t>
            </a:r>
            <a:r>
              <a:rPr lang="ru-RU" sz="3600" smtClean="0"/>
              <a:t> – </a:t>
            </a:r>
          </a:p>
          <a:p>
            <a:pPr algn="ctr">
              <a:buFont typeface="Wingdings 2" pitchFamily="18" charset="2"/>
              <a:buNone/>
            </a:pPr>
            <a:r>
              <a:rPr lang="ru-RU" sz="3600" smtClean="0"/>
              <a:t>это раздел науки о языке, которая занимается изучением фразеологических оборотов.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557338"/>
            <a:ext cx="7772400" cy="2571750"/>
          </a:xfrm>
        </p:spPr>
        <p:txBody>
          <a:bodyPr/>
          <a:lstStyle/>
          <a:p>
            <a:pPr marR="0" algn="ctr" eaLnBrk="1" hangingPunct="1"/>
            <a:r>
              <a:rPr lang="ru-RU" sz="5400" smtClean="0"/>
              <a:t>Фразеологизм</a:t>
            </a:r>
            <a:r>
              <a:rPr lang="ru-RU" sz="3600" smtClean="0"/>
              <a:t> – </a:t>
            </a:r>
          </a:p>
          <a:p>
            <a:pPr marR="0" algn="ctr" eaLnBrk="1" hangingPunct="1"/>
            <a:r>
              <a:rPr lang="ru-RU" sz="3600" smtClean="0"/>
              <a:t>устойчивое по составу и структуре, лексически неделимое и целостное по значению словосочетание или предложение, выполняющее функцию отдельной словарной единицы.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pPr algn="ctr"/>
            <a:r>
              <a:rPr lang="ru-RU" sz="4400" i="1" smtClean="0"/>
              <a:t>Признаки фразеологизмов: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 marL="1633538" lvl="4" indent="-381000" eaLnBrk="1">
              <a:spcBef>
                <a:spcPts val="900"/>
              </a:spcBef>
              <a:buClrTx/>
              <a:buFontTx/>
              <a:buAutoNum type="arabicPeriod"/>
            </a:pPr>
            <a:r>
              <a:rPr lang="ru-RU" sz="3600" smtClean="0"/>
              <a:t>Устойчивость</a:t>
            </a:r>
          </a:p>
          <a:p>
            <a:pPr marL="1633538" lvl="4" indent="-381000" eaLnBrk="1">
              <a:spcBef>
                <a:spcPts val="900"/>
              </a:spcBef>
              <a:buClrTx/>
              <a:buFontTx/>
              <a:buNone/>
            </a:pPr>
            <a:endParaRPr lang="ru-RU" sz="3600" smtClean="0"/>
          </a:p>
          <a:p>
            <a:pPr marL="1633538" lvl="4" indent="-381000" eaLnBrk="1">
              <a:spcBef>
                <a:spcPts val="900"/>
              </a:spcBef>
              <a:buClrTx/>
              <a:buFontTx/>
              <a:buNone/>
            </a:pPr>
            <a:r>
              <a:rPr lang="ru-RU" sz="3600" smtClean="0"/>
              <a:t>2. Воспроизводимость</a:t>
            </a:r>
          </a:p>
          <a:p>
            <a:pPr marL="1633538" lvl="4" indent="-381000" eaLnBrk="1">
              <a:spcBef>
                <a:spcPts val="900"/>
              </a:spcBef>
              <a:buClrTx/>
              <a:buFontTx/>
              <a:buNone/>
            </a:pPr>
            <a:endParaRPr lang="ru-RU" sz="3600" smtClean="0"/>
          </a:p>
          <a:p>
            <a:pPr marL="1633538" lvl="4" indent="-381000" eaLnBrk="1">
              <a:spcBef>
                <a:spcPts val="900"/>
              </a:spcBef>
              <a:buClrTx/>
              <a:buFontTx/>
              <a:buNone/>
            </a:pPr>
            <a:r>
              <a:rPr lang="ru-RU" sz="3600" smtClean="0"/>
              <a:t>3. Целостность значения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285884"/>
          </a:xfrm>
        </p:spPr>
        <p:txBody>
          <a:bodyPr numCol="2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Обычное   словосочетание      Фразеологизм</a:t>
            </a:r>
            <a:endParaRPr lang="ru-RU" sz="3200" dirty="0"/>
          </a:p>
        </p:txBody>
      </p:sp>
      <p:pic>
        <p:nvPicPr>
          <p:cNvPr id="44034" name="Picture 2" descr="Z:\340px-O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000375"/>
            <a:ext cx="3286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G:\Садритдинова К.Г. презентация\bart2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3071813"/>
            <a:ext cx="2714625" cy="2714625"/>
          </a:xfrm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928688" y="2143125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Открытая степь                                                       </a:t>
            </a: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5429250" y="1928813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С открытой душой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1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открытая степь,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открытый экипаж,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открытая сцена.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Во всех словосочетаниях  слово </a:t>
            </a:r>
            <a:r>
              <a:rPr lang="en-US" smtClean="0"/>
              <a:t>“</a:t>
            </a:r>
            <a:r>
              <a:rPr lang="ru-RU" smtClean="0"/>
              <a:t>открытый</a:t>
            </a:r>
            <a:r>
              <a:rPr lang="en-US" smtClean="0"/>
              <a:t>”</a:t>
            </a:r>
            <a:r>
              <a:rPr lang="ru-RU" smtClean="0"/>
              <a:t> сохраняет своё значение: свободный для доступа.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Свободные </a:t>
            </a:r>
            <a:r>
              <a:rPr lang="ru-RU" dirty="0" smtClean="0"/>
              <a:t>(обычные) словосочетания: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5" y="2357438"/>
            <a:ext cx="8443913" cy="2857500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 smtClean="0"/>
              <a:t>Открытая степь – бескрайняя степь,    бескрайнее пространство</a:t>
            </a:r>
            <a:r>
              <a:rPr lang="ru-RU" sz="80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dirty="0" smtClean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dirty="0" smtClean="0"/>
              <a:t>   Слова в </a:t>
            </a:r>
            <a:r>
              <a:rPr lang="ru-RU" sz="11200" u="sng" dirty="0" smtClean="0"/>
              <a:t>обычном</a:t>
            </a:r>
            <a:r>
              <a:rPr lang="ru-RU" sz="11200" dirty="0" smtClean="0"/>
              <a:t> словосочетании сохраняют свою смысловую самостоятельность, свое  лексическое значение, поэтому их  не нужно запоминать.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dirty="0" smtClean="0"/>
              <a:t>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1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1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dirty="0" smtClean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dirty="0" smtClean="0"/>
              <a:t> </a:t>
            </a:r>
            <a:endParaRPr lang="ru-RU" sz="112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b="1" dirty="0" smtClean="0"/>
              <a:t>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</a:t>
            </a:r>
            <a:r>
              <a:rPr lang="ru-RU" u="sng" dirty="0" smtClean="0"/>
              <a:t>обычном</a:t>
            </a:r>
            <a:r>
              <a:rPr lang="ru-RU" dirty="0" smtClean="0"/>
              <a:t> словосочетании каждое слово можно заменить.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i="1" smtClean="0"/>
              <a:t>   Фразеология исследует наиболее живой, подвижный и разнообразный отряд языковых явлений</a:t>
            </a:r>
            <a:br>
              <a:rPr lang="ru-RU" sz="3600" b="1" i="1" smtClean="0"/>
            </a:br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smtClean="0"/>
              <a:t>                                  В.В. Виноградов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1"/>
          <p:cNvSpPr>
            <a:spLocks noGrp="1"/>
          </p:cNvSpPr>
          <p:nvPr>
            <p:ph idx="1"/>
          </p:nvPr>
        </p:nvSpPr>
        <p:spPr>
          <a:xfrm>
            <a:off x="428625" y="2286000"/>
            <a:ext cx="8158163" cy="32146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               с открытой      душой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              искренне, доверчиво, откровенно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071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 </a:t>
            </a:r>
            <a:r>
              <a:rPr lang="ru-RU" u="sng" dirty="0" smtClean="0"/>
              <a:t>фразеологизмах</a:t>
            </a:r>
            <a:r>
              <a:rPr lang="ru-RU" dirty="0" smtClean="0"/>
              <a:t> нельзя произвольно заменять слова.</a:t>
            </a:r>
            <a:endParaRPr lang="ru-RU" dirty="0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3679031" y="678657"/>
            <a:ext cx="785813" cy="5143500"/>
          </a:xfrm>
          <a:prstGeom prst="leftBrace">
            <a:avLst>
              <a:gd name="adj1" fmla="val 5211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1"/>
          <p:cNvSpPr>
            <a:spLocks noGrp="1"/>
          </p:cNvSpPr>
          <p:nvPr>
            <p:ph idx="1"/>
          </p:nvPr>
        </p:nvSpPr>
        <p:spPr>
          <a:xfrm>
            <a:off x="571500" y="2214563"/>
            <a:ext cx="8229600" cy="2571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3200" smtClean="0"/>
              <a:t>Слова во </a:t>
            </a:r>
            <a:r>
              <a:rPr lang="ru-RU" sz="3200" u="sng" smtClean="0"/>
              <a:t>фразеологизмах </a:t>
            </a:r>
            <a:r>
              <a:rPr lang="ru-RU" sz="3200" smtClean="0"/>
              <a:t>теряют свою смысловую самостоятельность. В составе фразеологизмов смысл имеют не отдельные слова, а выражение в целом</a:t>
            </a:r>
            <a:r>
              <a:rPr lang="ru-RU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1143000"/>
            <a:ext cx="8229600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2"/>
          <p:cNvSpPr txBox="1">
            <a:spLocks noChangeArrowheads="1"/>
          </p:cNvSpPr>
          <p:nvPr/>
        </p:nvSpPr>
        <p:spPr bwMode="auto">
          <a:xfrm>
            <a:off x="642938" y="714375"/>
            <a:ext cx="7929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nstantia" pitchFamily="18" charset="0"/>
              </a:rPr>
              <a:t>Фразеологизмы используются в речи готовыми, их нужно помнить.</a:t>
            </a:r>
            <a:r>
              <a:rPr lang="ru-RU">
                <a:latin typeface="Constantia" pitchFamily="18" charset="0"/>
              </a:rPr>
              <a:t> </a:t>
            </a:r>
          </a:p>
        </p:txBody>
      </p:sp>
      <p:pic>
        <p:nvPicPr>
          <p:cNvPr id="49154" name="Picture 2" descr="G:\Садритдинова К.Г. презентация\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000250"/>
            <a:ext cx="2181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G:\Садритдинова К.Г. презентация\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928813"/>
            <a:ext cx="24463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6013" y="876300"/>
          <a:ext cx="6977062" cy="5981700"/>
        </p:xfrm>
        <a:graphic>
          <a:graphicData uri="http://schemas.openxmlformats.org/drawingml/2006/table">
            <a:tbl>
              <a:tblPr/>
              <a:tblGrid>
                <a:gridCol w="3489325"/>
                <a:gridCol w="3487737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Признаки свободных словосочетаний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Признаки фразеологизмов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8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1. Любое из слов можно заменить другими словами.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1. В их составе нельзя заменять слова по своему желанию.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38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2. Слова сохраняют свою смысловую самостоятельность.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2. Слова теряют свою смысловую самостоятельность.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3. Создаются в процессе речи, не требуют запоминания.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3. Не создаются в речи, а, как и слова, используются готовыми, требуют запоминания.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1042988" y="0"/>
            <a:ext cx="6624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 i="1"/>
              <a:t>Чем отличаются свободные словосочетания от фразеологизмов?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7875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smtClean="0"/>
              <a:t>Задание для рабочего листа №1. </a:t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FF0000"/>
                </a:solidFill>
              </a:rPr>
              <a:t>1 варианту </a:t>
            </a:r>
            <a:r>
              <a:rPr lang="ru-RU" sz="2800" b="1" smtClean="0"/>
              <a:t>выписать номера, соответствующие свободным словосочетаниям, </a:t>
            </a:r>
            <a:br>
              <a:rPr lang="ru-RU" sz="2800" b="1" smtClean="0"/>
            </a:br>
            <a:r>
              <a:rPr lang="ru-RU" sz="2800" b="1" smtClean="0">
                <a:solidFill>
                  <a:srgbClr val="FF0000"/>
                </a:solidFill>
              </a:rPr>
              <a:t>2 варианту </a:t>
            </a:r>
            <a:r>
              <a:rPr lang="ru-RU" sz="2800" b="1" smtClean="0"/>
              <a:t>выписать номера, соответствующие фразеологизмам</a:t>
            </a:r>
            <a:r>
              <a:rPr lang="ru-RU" sz="2200" smtClean="0"/>
              <a:t>.</a:t>
            </a:r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457200" y="2492375"/>
            <a:ext cx="8543925" cy="4032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1)лизать пятки,                      8)от корки до корки,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2)делать большие глаза,      9) как гром среди ясного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3)выразительные глаза,           неба,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4)пруд пруди,                        10) возвратиться из похода,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5)серый от пыли,                  11) черствая корка,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6)по горячим следам,          12)превосходный результат,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7)верящий в победу,             13)сломя голову,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                  14)призадуматься над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                       задачей.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 eaLnBrk="1" hangingPunct="1"/>
            <a:r>
              <a:rPr lang="ru-RU" i="1" smtClean="0"/>
              <a:t>Ответ</a:t>
            </a:r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</a:t>
            </a:r>
            <a:r>
              <a:rPr lang="ru-RU" b="1" smtClean="0">
                <a:solidFill>
                  <a:srgbClr val="FF0000"/>
                </a:solidFill>
              </a:rPr>
              <a:t>1 вариант                          2 вариант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                      3                                         1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                      5                                         2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                      7                                         4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                      10                                       6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                      11                                        8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                      12                                        9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                      14                                        13    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5937250" y="4221163"/>
            <a:ext cx="3206750" cy="2101850"/>
            <a:chOff x="5815407" y="4279408"/>
            <a:chExt cx="3206233" cy="2101761"/>
          </a:xfrm>
        </p:grpSpPr>
        <p:pic>
          <p:nvPicPr>
            <p:cNvPr id="53266" name="Рисунок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337384">
              <a:off x="5815407" y="4279408"/>
              <a:ext cx="2961069" cy="210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7" name="TextBox 30"/>
            <p:cNvSpPr txBox="1">
              <a:spLocks noChangeArrowheads="1"/>
            </p:cNvSpPr>
            <p:nvPr/>
          </p:nvSpPr>
          <p:spPr bwMode="auto">
            <a:xfrm rot="1279165">
              <a:off x="7021712" y="4566733"/>
              <a:ext cx="1999928" cy="366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onstantia" pitchFamily="18" charset="0"/>
                </a:rPr>
                <a:t>Больной вопрос</a:t>
              </a:r>
            </a:p>
          </p:txBody>
        </p:sp>
      </p:grp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3214688" y="3857625"/>
            <a:ext cx="2643187" cy="2851150"/>
            <a:chOff x="3143240" y="3934965"/>
            <a:chExt cx="2643206" cy="2851621"/>
          </a:xfrm>
        </p:grpSpPr>
        <p:pic>
          <p:nvPicPr>
            <p:cNvPr id="53264" name="Рисунок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40" y="3934965"/>
              <a:ext cx="2643206" cy="285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5" name="TextBox 28"/>
            <p:cNvSpPr txBox="1">
              <a:spLocks noChangeArrowheads="1"/>
            </p:cNvSpPr>
            <p:nvPr/>
          </p:nvSpPr>
          <p:spPr bwMode="auto">
            <a:xfrm>
              <a:off x="3214678" y="4143380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onstantia" pitchFamily="18" charset="0"/>
                </a:rPr>
                <a:t>Вбивать в голову</a:t>
              </a:r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47625" y="904875"/>
            <a:ext cx="2963863" cy="2547938"/>
            <a:chOff x="47834" y="904146"/>
            <a:chExt cx="2964305" cy="2549377"/>
          </a:xfrm>
        </p:grpSpPr>
        <p:pic>
          <p:nvPicPr>
            <p:cNvPr id="53262" name="Рисунок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07689">
              <a:off x="243904" y="904146"/>
              <a:ext cx="2768235" cy="2549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3" name="TextBox 24"/>
            <p:cNvSpPr txBox="1">
              <a:spLocks noChangeArrowheads="1"/>
            </p:cNvSpPr>
            <p:nvPr/>
          </p:nvSpPr>
          <p:spPr bwMode="auto">
            <a:xfrm rot="-901273">
              <a:off x="47834" y="1190093"/>
              <a:ext cx="21025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nstantia" pitchFamily="18" charset="0"/>
                </a:rPr>
                <a:t>Сидеть сложа </a:t>
              </a:r>
            </a:p>
            <a:p>
              <a:pPr algn="ctr"/>
              <a:r>
                <a:rPr lang="ru-RU">
                  <a:latin typeface="Constantia" pitchFamily="18" charset="0"/>
                </a:rPr>
                <a:t>руки</a:t>
              </a:r>
            </a:p>
          </p:txBody>
        </p:sp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2928938" y="1000125"/>
            <a:ext cx="3286125" cy="2428875"/>
            <a:chOff x="2928926" y="1000108"/>
            <a:chExt cx="3286148" cy="2428892"/>
          </a:xfrm>
        </p:grpSpPr>
        <p:pic>
          <p:nvPicPr>
            <p:cNvPr id="53260" name="Рисунок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926" y="1000108"/>
              <a:ext cx="3286148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1" name="TextBox 22"/>
            <p:cNvSpPr txBox="1">
              <a:spLocks noChangeArrowheads="1"/>
            </p:cNvSpPr>
            <p:nvPr/>
          </p:nvSpPr>
          <p:spPr bwMode="auto">
            <a:xfrm>
              <a:off x="2928926" y="1488032"/>
              <a:ext cx="16430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onstantia" pitchFamily="18" charset="0"/>
                </a:rPr>
                <a:t>Белая ворона </a:t>
              </a:r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518275" y="836613"/>
            <a:ext cx="2625725" cy="2401887"/>
            <a:chOff x="6343562" y="849652"/>
            <a:chExt cx="2625573" cy="2401625"/>
          </a:xfrm>
        </p:grpSpPr>
        <p:pic>
          <p:nvPicPr>
            <p:cNvPr id="53258" name="Рисунок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925047">
              <a:off x="6343562" y="988763"/>
              <a:ext cx="2459763" cy="226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9" name="TextBox 15"/>
            <p:cNvSpPr txBox="1">
              <a:spLocks noChangeArrowheads="1"/>
            </p:cNvSpPr>
            <p:nvPr/>
          </p:nvSpPr>
          <p:spPr bwMode="auto">
            <a:xfrm rot="1045279">
              <a:off x="7324580" y="849652"/>
              <a:ext cx="1644555" cy="36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onstantia" pitchFamily="18" charset="0"/>
                </a:rPr>
                <a:t>Тянуть время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3170238"/>
            <a:ext cx="7358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Constantia" pitchFamily="18" charset="0"/>
              </a:rPr>
              <a:t>Виды фразеологизмов</a:t>
            </a:r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390525" y="4143375"/>
            <a:ext cx="2681288" cy="2190750"/>
            <a:chOff x="293221" y="4228485"/>
            <a:chExt cx="2680668" cy="2191289"/>
          </a:xfrm>
        </p:grpSpPr>
        <p:pic>
          <p:nvPicPr>
            <p:cNvPr id="53256" name="Рисунок 1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1354750">
              <a:off x="293221" y="4426684"/>
              <a:ext cx="2680668" cy="199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7" name="TextBox 26"/>
            <p:cNvSpPr txBox="1">
              <a:spLocks noChangeArrowheads="1"/>
            </p:cNvSpPr>
            <p:nvPr/>
          </p:nvSpPr>
          <p:spPr bwMode="auto">
            <a:xfrm rot="602395">
              <a:off x="973515" y="4228485"/>
              <a:ext cx="15001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nstantia" pitchFamily="18" charset="0"/>
                </a:rPr>
                <a:t>Трещать по швам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4"/>
          <p:cNvSpPr txBox="1">
            <a:spLocks noChangeArrowheads="1"/>
          </p:cNvSpPr>
          <p:nvPr/>
        </p:nvSpPr>
        <p:spPr bwMode="auto">
          <a:xfrm>
            <a:off x="71438" y="571500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onstantia" pitchFamily="18" charset="0"/>
              </a:rPr>
              <a:t>Фразеологизмы по своей структуре могут быть разными. Они делятся на три разряда: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2619375"/>
            <a:ext cx="6786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- </a:t>
            </a:r>
            <a:r>
              <a:rPr lang="ru-RU" sz="2800" b="1" u="sng">
                <a:latin typeface="Constantia" pitchFamily="18" charset="0"/>
              </a:rPr>
              <a:t>фразеологические  сочетания,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1688" y="3786188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latin typeface="Constantia" pitchFamily="18" charset="0"/>
              </a:rPr>
              <a:t>- фразеологические   единства,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7563" y="5191125"/>
            <a:ext cx="5929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- </a:t>
            </a:r>
            <a:r>
              <a:rPr lang="ru-RU" sz="2800" b="1" u="sng">
                <a:latin typeface="Constantia" pitchFamily="18" charset="0"/>
              </a:rPr>
              <a:t>фразеологические   сращения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704850"/>
            <a:ext cx="85010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onstantia" pitchFamily="18" charset="0"/>
              </a:rPr>
              <a:t>Во </a:t>
            </a:r>
            <a:r>
              <a:rPr lang="ru-RU" sz="3600" b="1" u="sng">
                <a:solidFill>
                  <a:srgbClr val="00B0F0"/>
                </a:solidFill>
                <a:latin typeface="Constantia" pitchFamily="18" charset="0"/>
              </a:rPr>
              <a:t>фразеологических сочетаниях </a:t>
            </a:r>
          </a:p>
          <a:p>
            <a:pPr algn="ctr"/>
            <a:r>
              <a:rPr lang="ru-RU" sz="2800">
                <a:latin typeface="Constantia" pitchFamily="18" charset="0"/>
              </a:rPr>
              <a:t>одно из слов употребляется лишь в сочетании с другим, к прилагательному обычно  можно легко подобрать синоним.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3214688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latin typeface="Constantia" pitchFamily="18" charset="0"/>
              </a:rPr>
              <a:t>Трескучий</a:t>
            </a:r>
            <a:r>
              <a:rPr lang="ru-RU" sz="2800">
                <a:latin typeface="Constantia" pitchFamily="18" charset="0"/>
              </a:rPr>
              <a:t> мороз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3214688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latin typeface="Constantia" pitchFamily="18" charset="0"/>
              </a:rPr>
              <a:t>Скоропостижная</a:t>
            </a:r>
            <a:r>
              <a:rPr lang="ru-RU" sz="2800">
                <a:latin typeface="Constantia" pitchFamily="18" charset="0"/>
              </a:rPr>
              <a:t> смерть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" y="4857750"/>
            <a:ext cx="307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Сильный мороз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4857750"/>
            <a:ext cx="421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Внезапная смерть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570832" y="4428331"/>
            <a:ext cx="1143000" cy="1587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180138" y="4535488"/>
            <a:ext cx="928687" cy="1587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557f_b56d7e0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50" y="1779588"/>
            <a:ext cx="2767013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571500"/>
            <a:ext cx="628650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B0F0"/>
                </a:solidFill>
              </a:rPr>
              <a:t>Фразеологические  единства</a:t>
            </a:r>
            <a:endParaRPr lang="ru-RU" sz="3600" b="1" u="sng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286750" cy="714375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В них каждое слово фразы имеет свое значение, но в совокупности они приобретают переносный смысл. 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4357688"/>
            <a:ext cx="7572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onstantia" pitchFamily="18" charset="0"/>
              </a:rPr>
              <a:t>Вешать		 лапшу 	на 		уши 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4286250" y="1928813"/>
            <a:ext cx="642938" cy="8215312"/>
          </a:xfrm>
          <a:prstGeom prst="rightBrace">
            <a:avLst>
              <a:gd name="adj1" fmla="val 14409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14688" y="6253163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обманывать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797425"/>
            <a:ext cx="2357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nstantia" pitchFamily="18" charset="0"/>
              </a:rPr>
              <a:t>помещать в висячем положении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3250" y="4714875"/>
            <a:ext cx="2786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пищевой продукт, приготовляемый из пшеничной муки, замешанной на воде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57938" y="4786313"/>
            <a:ext cx="257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орган слуха, а также наружная часть его (у человека в форме раковины)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600" b="1" smtClean="0"/>
              <a:t>Цели</a:t>
            </a:r>
            <a:r>
              <a:rPr lang="ru-RU" sz="4600" b="1" smtClean="0">
                <a:latin typeface="Arial" charset="0"/>
              </a:rPr>
              <a:t> (целеполагание)</a:t>
            </a:r>
            <a:r>
              <a:rPr lang="ru-RU" sz="4600" b="1" smtClean="0"/>
              <a:t>:</a:t>
            </a:r>
            <a:br>
              <a:rPr lang="ru-RU" sz="4600" b="1" smtClean="0"/>
            </a:br>
            <a:endParaRPr lang="ru-RU" sz="4600" b="1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pPr marL="617538" indent="-525463">
              <a:buFont typeface="Wingdings 2" pitchFamily="18" charset="2"/>
              <a:buNone/>
            </a:pPr>
            <a:endParaRPr lang="ru-RU" sz="3700" smtClean="0"/>
          </a:p>
          <a:p>
            <a:pPr marL="617538" indent="-525463">
              <a:buFont typeface="Wingdings 2" pitchFamily="18" charset="2"/>
              <a:buNone/>
            </a:pPr>
            <a:r>
              <a:rPr lang="ru-RU" sz="3700" smtClean="0"/>
              <a:t>1. Обобщить и систематизировать знания по теме </a:t>
            </a:r>
            <a:br>
              <a:rPr lang="ru-RU" sz="3700" smtClean="0"/>
            </a:br>
            <a:endParaRPr lang="ru-RU" sz="3700" smtClean="0"/>
          </a:p>
          <a:p>
            <a:pPr marL="617538" indent="-525463">
              <a:buFont typeface="Wingdings 2" pitchFamily="18" charset="2"/>
              <a:buNone/>
            </a:pPr>
            <a:r>
              <a:rPr lang="ru-RU" sz="3700" smtClean="0"/>
              <a:t>2. Уметь находить фразеологизмы в тексте, определять их значение и употреблять в своей речи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mtClean="0"/>
              <a:t> слова, входящие в состав </a:t>
            </a:r>
            <a:r>
              <a:rPr lang="ru-RU" b="1" smtClean="0"/>
              <a:t>фразеологических</a:t>
            </a:r>
            <a:r>
              <a:rPr lang="ru-RU" smtClean="0"/>
              <a:t>  </a:t>
            </a:r>
            <a:r>
              <a:rPr lang="ru-RU" b="1" smtClean="0"/>
              <a:t>единств</a:t>
            </a:r>
            <a:r>
              <a:rPr lang="ru-RU" smtClean="0"/>
              <a:t>, могут иметь и прямое значение, например: </a:t>
            </a:r>
            <a:r>
              <a:rPr lang="ru-RU" sz="2400" i="1" u="sng" smtClean="0">
                <a:solidFill>
                  <a:srgbClr val="002060"/>
                </a:solidFill>
              </a:rPr>
              <a:t>держать камень за пазухой, сматывать удочки</a:t>
            </a:r>
            <a:r>
              <a:rPr lang="ru-RU" sz="2400" smtClean="0">
                <a:solidFill>
                  <a:srgbClr val="002060"/>
                </a:solidFill>
              </a:rPr>
              <a:t>,</a:t>
            </a:r>
            <a:endParaRPr lang="ru-RU" sz="2400" i="1" u="sng" smtClean="0"/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части их могут отделяться другими словами, сравните: </a:t>
            </a:r>
            <a:r>
              <a:rPr lang="ru-RU" sz="2400" i="1" u="sng" smtClean="0">
                <a:solidFill>
                  <a:srgbClr val="002060"/>
                </a:solidFill>
              </a:rPr>
              <a:t>первый блин комом- первый блин у нее комом</a:t>
            </a:r>
            <a:r>
              <a:rPr lang="ru-RU" sz="2400" i="1" smtClean="0">
                <a:solidFill>
                  <a:srgbClr val="002060"/>
                </a:solidFill>
              </a:rPr>
              <a:t>.</a:t>
            </a:r>
            <a:endParaRPr lang="ru-RU" i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5000625"/>
            <a:ext cx="4143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714375"/>
            <a:ext cx="7429500" cy="785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u="sng" smtClean="0">
                <a:solidFill>
                  <a:srgbClr val="00B0F0"/>
                </a:solidFill>
              </a:rPr>
              <a:t>Фразеологические   сращения-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1500188"/>
            <a:ext cx="81438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это «застывшие» смысловые единицы, нерасторжимые, неразложимые словосочетания, свойственны</a:t>
            </a:r>
            <a:r>
              <a:rPr lang="ru-RU" sz="2800"/>
              <a:t>е</a:t>
            </a:r>
            <a:r>
              <a:rPr lang="ru-RU" sz="2800">
                <a:latin typeface="Constantia" pitchFamily="18" charset="0"/>
              </a:rPr>
              <a:t> только данному языку. Иногда их называют «витаминами» или «изюминками» речи. Значения фразеологических сращений никогда не совпадают со значениями слов, их составляющих, и поэтому они не переводимы на иностранный язык 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Содержимое 2"/>
          <p:cNvSpPr>
            <a:spLocks noGrp="1"/>
          </p:cNvSpPr>
          <p:nvPr>
            <p:ph idx="1"/>
          </p:nvPr>
        </p:nvSpPr>
        <p:spPr>
          <a:xfrm>
            <a:off x="142875" y="642938"/>
            <a:ext cx="8501063" cy="1143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smtClean="0"/>
              <a:t>Тесная смысловая спаянность слов </a:t>
            </a:r>
            <a:r>
              <a:rPr lang="ru-RU" sz="2400" b="1" u="sng" smtClean="0">
                <a:solidFill>
                  <a:srgbClr val="00B0F0"/>
                </a:solidFill>
              </a:rPr>
              <a:t>фразеологических сращений</a:t>
            </a:r>
            <a:r>
              <a:rPr lang="ru-RU" sz="2400" b="1" smtClean="0">
                <a:solidFill>
                  <a:srgbClr val="00B0F0"/>
                </a:solidFill>
              </a:rPr>
              <a:t> </a:t>
            </a:r>
            <a:r>
              <a:rPr lang="ru-RU" sz="2400" smtClean="0"/>
              <a:t>может закрепляться и поддерживаться рядом условий: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2119313"/>
            <a:ext cx="785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>
                <a:latin typeface="Constantia" pitchFamily="18" charset="0"/>
              </a:rPr>
              <a:t> наличием непонятных устаревших слов-  </a:t>
            </a:r>
            <a:endParaRPr lang="ru-RU" sz="2800" i="1"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28938" y="2466975"/>
            <a:ext cx="6215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B0F0"/>
                </a:solidFill>
                <a:latin typeface="Constantia" pitchFamily="18" charset="0"/>
              </a:rPr>
              <a:t>попасть впросак  </a:t>
            </a:r>
            <a:r>
              <a:rPr lang="ru-RU" sz="2400" i="1">
                <a:latin typeface="Constantia" pitchFamily="18" charset="0"/>
              </a:rPr>
              <a:t>(ранее просак – «станок») ,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3286125"/>
            <a:ext cx="671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- наличием грамматических архаизмов-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28938" y="3786188"/>
            <a:ext cx="4786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B0F0"/>
                </a:solidFill>
                <a:latin typeface="Constantia" pitchFamily="18" charset="0"/>
              </a:rPr>
              <a:t>спустя рукава  </a:t>
            </a:r>
            <a:r>
              <a:rPr lang="ru-RU" sz="2400" i="1">
                <a:latin typeface="Constantia" pitchFamily="18" charset="0"/>
              </a:rPr>
              <a:t>(сейчас «спустив»),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4714875"/>
            <a:ext cx="7715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>
                <a:latin typeface="Constantia" pitchFamily="18" charset="0"/>
              </a:rPr>
              <a:t> отсутствием в пределах фразеологических</a:t>
            </a:r>
          </a:p>
          <a:p>
            <a:r>
              <a:rPr lang="ru-RU" sz="2800">
                <a:latin typeface="Constantia" pitchFamily="18" charset="0"/>
              </a:rPr>
              <a:t>  сращений  грамматических отношений -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28938" y="5643563"/>
            <a:ext cx="5929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B0F0"/>
                </a:solidFill>
                <a:latin typeface="Constantia" pitchFamily="18" charset="0"/>
              </a:rPr>
              <a:t>чем свет, </a:t>
            </a:r>
          </a:p>
          <a:p>
            <a:r>
              <a:rPr lang="ru-RU" sz="2400" b="1" i="1" u="sng">
                <a:solidFill>
                  <a:srgbClr val="00B0F0"/>
                </a:solidFill>
                <a:latin typeface="Constantia" pitchFamily="18" charset="0"/>
              </a:rPr>
              <a:t> из рук вон</a:t>
            </a:r>
            <a:r>
              <a:rPr lang="ru-RU" sz="2400" b="1" i="1">
                <a:solidFill>
                  <a:srgbClr val="00B0F0"/>
                </a:solidFill>
                <a:latin typeface="Constantia" pitchFamily="18" charset="0"/>
              </a:rPr>
              <a:t>  </a:t>
            </a:r>
            <a:r>
              <a:rPr lang="ru-RU" sz="2400" i="1">
                <a:latin typeface="Constantia" pitchFamily="18" charset="0"/>
              </a:rPr>
              <a:t>(никакой тип связи не определяется).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Садритдинова К.Г. презентация\page_0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5000625"/>
            <a:ext cx="2800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42875" y="958850"/>
            <a:ext cx="94297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Рассуждая, отнесите приведенные примеры к той или иной </a:t>
            </a:r>
          </a:p>
          <a:p>
            <a:pPr algn="ctr"/>
            <a:endParaRPr lang="ru-RU" sz="900" b="1">
              <a:latin typeface="Constantia" pitchFamily="18" charset="0"/>
            </a:endParaRPr>
          </a:p>
          <a:p>
            <a:pPr algn="ctr"/>
            <a:r>
              <a:rPr lang="ru-RU" sz="2400" b="1">
                <a:latin typeface="Constantia" pitchFamily="18" charset="0"/>
              </a:rPr>
              <a:t>группе фразеологизмов</a:t>
            </a:r>
            <a:r>
              <a:rPr lang="ru-RU" sz="2400">
                <a:latin typeface="Constantia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2000250"/>
          <a:ext cx="8786813" cy="7858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8947"/>
                <a:gridCol w="2928947"/>
                <a:gridCol w="2928947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Фразеологические сочетания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Фразеологические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единства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Фразеологические сращения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2857496"/>
            <a:ext cx="7858180" cy="267765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закадычный друг,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закинуть удочку,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щекотливый вопрос,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поставить крест,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сбить с панталыку,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7) заклятый враг,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8) бить баклуши,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9) идти в гору,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10) шутка сказать 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11) точить лясы,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12)давать по рукам.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476375" y="188913"/>
            <a:ext cx="6191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600" b="1" i="1">
                <a:solidFill>
                  <a:schemeClr val="tx2"/>
                </a:solidFill>
              </a:rPr>
              <a:t>Задание для рабочего листа №2. </a:t>
            </a:r>
            <a:br>
              <a:rPr lang="ru-RU" sz="2600" b="1" i="1">
                <a:solidFill>
                  <a:schemeClr val="tx2"/>
                </a:solidFill>
              </a:rPr>
            </a:br>
            <a:endParaRPr lang="ru-RU" sz="26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2400300" cy="542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u="sng" smtClean="0"/>
              <a:t>Ответы: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0987" y="911208"/>
          <a:ext cx="8786844" cy="2857520"/>
        </p:xfrm>
        <a:graphic>
          <a:graphicData uri="http://schemas.openxmlformats.org/drawingml/2006/table">
            <a:tbl>
              <a:tblPr firstRow="1" bandRow="1">
                <a:solidFill>
                  <a:srgbClr val="CBFC7C"/>
                </a:solidFill>
                <a:tableStyleId>{7DF18680-E054-41AD-8BC1-D1AEF772440D}</a:tableStyleId>
              </a:tblPr>
              <a:tblGrid>
                <a:gridCol w="2928948"/>
                <a:gridCol w="2928948"/>
                <a:gridCol w="2928948"/>
              </a:tblGrid>
              <a:tr h="869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Фразеологические сочетания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Фразеологические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единства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Фразеологические сращения</a:t>
                      </a:r>
                    </a:p>
                  </a:txBody>
                  <a:tcPr/>
                </a:tc>
              </a:tr>
              <a:tr h="1987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Закадычный друг</a:t>
                      </a:r>
                    </a:p>
                    <a:p>
                      <a:pPr algn="just"/>
                      <a:r>
                        <a:rPr lang="ru-RU" sz="2400" dirty="0" smtClean="0"/>
                        <a:t>Щекотливый</a:t>
                      </a:r>
                      <a:r>
                        <a:rPr lang="ru-RU" sz="2400" baseline="0" dirty="0" smtClean="0"/>
                        <a:t> вопрос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Заклятый враг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Закинуть удочку</a:t>
                      </a:r>
                    </a:p>
                    <a:p>
                      <a:pPr algn="just"/>
                      <a:r>
                        <a:rPr lang="ru-RU" sz="2400" dirty="0" smtClean="0"/>
                        <a:t>Поставить крест</a:t>
                      </a:r>
                    </a:p>
                    <a:p>
                      <a:pPr algn="just"/>
                      <a:r>
                        <a:rPr lang="ru-RU" sz="2400" dirty="0" smtClean="0"/>
                        <a:t>Идти в гору</a:t>
                      </a:r>
                    </a:p>
                    <a:p>
                      <a:pPr algn="just"/>
                      <a:r>
                        <a:rPr lang="ru-RU" sz="2400" dirty="0" smtClean="0"/>
                        <a:t>Давать по рукам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aseline="0" dirty="0" smtClean="0"/>
                        <a:t>Сбить с панталыку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Бить баклуши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Шутка сказать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Точить лясы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98438" y="4357688"/>
            <a:ext cx="2681287" cy="2143125"/>
            <a:chOff x="198285" y="3920138"/>
            <a:chExt cx="2682020" cy="2357454"/>
          </a:xfrm>
        </p:grpSpPr>
        <p:pic>
          <p:nvPicPr>
            <p:cNvPr id="61450" name="Рисунок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114711">
              <a:off x="308537" y="3920138"/>
              <a:ext cx="2571768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1" name="TextBox 6"/>
            <p:cNvSpPr txBox="1">
              <a:spLocks noChangeArrowheads="1"/>
            </p:cNvSpPr>
            <p:nvPr/>
          </p:nvSpPr>
          <p:spPr bwMode="auto">
            <a:xfrm rot="-1551200">
              <a:off x="198285" y="3943484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onstantia" pitchFamily="18" charset="0"/>
                </a:rPr>
                <a:t>Вогнать в краску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857500" y="4273550"/>
            <a:ext cx="3357563" cy="2239963"/>
            <a:chOff x="2928926" y="4071942"/>
            <a:chExt cx="3357586" cy="2238862"/>
          </a:xfrm>
        </p:grpSpPr>
        <p:pic>
          <p:nvPicPr>
            <p:cNvPr id="61448" name="Рисунок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926" y="4071942"/>
              <a:ext cx="3357586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9" name="TextBox 9"/>
            <p:cNvSpPr txBox="1">
              <a:spLocks noChangeArrowheads="1"/>
            </p:cNvSpPr>
            <p:nvPr/>
          </p:nvSpPr>
          <p:spPr bwMode="auto">
            <a:xfrm>
              <a:off x="3929058" y="5941472"/>
              <a:ext cx="1714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onstantia" pitchFamily="18" charset="0"/>
                </a:rPr>
                <a:t>Белка в колесе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5932488" y="4187825"/>
            <a:ext cx="2863850" cy="2165350"/>
            <a:chOff x="5932201" y="4188381"/>
            <a:chExt cx="2864480" cy="2165069"/>
          </a:xfrm>
        </p:grpSpPr>
        <p:pic>
          <p:nvPicPr>
            <p:cNvPr id="61446" name="Рисунок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99421">
              <a:off x="6264361" y="4365006"/>
              <a:ext cx="2532320" cy="1988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7" name="TextBox 12"/>
            <p:cNvSpPr txBox="1">
              <a:spLocks noChangeArrowheads="1"/>
            </p:cNvSpPr>
            <p:nvPr/>
          </p:nvSpPr>
          <p:spPr bwMode="auto">
            <a:xfrm rot="1199308">
              <a:off x="5932201" y="4188381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onstantia" pitchFamily="18" charset="0"/>
                </a:rPr>
                <a:t>Войти в историю</a:t>
              </a:r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71625"/>
          </a:xfrm>
        </p:spPr>
        <p:txBody>
          <a:bodyPr/>
          <a:lstStyle/>
          <a:p>
            <a:pPr algn="ctr"/>
            <a:r>
              <a:rPr lang="ru-RU" sz="4600" b="1" i="1" smtClean="0"/>
              <a:t>Фразеологизмы могут иметь синонимы, антонимы, омонимы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xfrm>
            <a:off x="457200" y="2205038"/>
            <a:ext cx="8229600" cy="4119562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endParaRPr lang="ru-RU" smtClean="0"/>
          </a:p>
          <a:p>
            <a:pPr eaLnBrk="1">
              <a:buFont typeface="Arial" charset="0"/>
              <a:buChar char="•"/>
            </a:pPr>
            <a:r>
              <a:rPr lang="ru-RU" smtClean="0"/>
              <a:t>Тёртый калач – стреляный воробей</a:t>
            </a:r>
          </a:p>
          <a:p>
            <a:pPr eaLnBrk="1">
              <a:buFont typeface="Arial" charset="0"/>
              <a:buChar char="•"/>
            </a:pPr>
            <a:r>
              <a:rPr lang="ru-RU" smtClean="0"/>
              <a:t>Непочатый край – раз-два и обчёлся</a:t>
            </a:r>
          </a:p>
          <a:p>
            <a:pPr eaLnBrk="1">
              <a:buFont typeface="Arial" charset="0"/>
              <a:buChar char="•"/>
            </a:pPr>
            <a:r>
              <a:rPr lang="ru-RU" smtClean="0"/>
              <a:t>Пустить петуха (поджечь)</a:t>
            </a:r>
          </a:p>
          <a:p>
            <a:pPr eaLnBrk="1">
              <a:buFont typeface="Arial" charset="0"/>
              <a:buChar char="•"/>
            </a:pPr>
            <a:r>
              <a:rPr lang="ru-RU" smtClean="0"/>
              <a:t>Пустить петуха (фальшиво спеть ноту)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 descr="naanon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85938"/>
            <a:ext cx="22860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714500"/>
            <a:ext cx="2500312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Рисунок 90" descr="page_04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4286250"/>
            <a:ext cx="28575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Рисунок 86" descr="1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5000625"/>
            <a:ext cx="2714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0250" y="642938"/>
            <a:ext cx="521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Фразеологизмы - синонимы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71813" y="228600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onstantia" pitchFamily="18" charset="0"/>
              </a:rPr>
              <a:t>Опытный человек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1285875"/>
            <a:ext cx="235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latin typeface="Constantia" pitchFamily="18" charset="0"/>
              </a:rPr>
              <a:t>Тёртый калач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29250" y="1285875"/>
            <a:ext cx="321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latin typeface="Constantia" pitchFamily="18" charset="0"/>
              </a:rPr>
              <a:t>Стреляный воробей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0438" y="3571875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onstantia" pitchFamily="18" charset="0"/>
              </a:rPr>
              <a:t>Быстро</a:t>
            </a:r>
            <a:r>
              <a:rPr lang="ru-RU" b="1">
                <a:latin typeface="Constantia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435768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latin typeface="Constantia" pitchFamily="18" charset="0"/>
              </a:rPr>
              <a:t>Со всех ног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29188" y="4572000"/>
            <a:ext cx="3786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latin typeface="Constantia" pitchFamily="18" charset="0"/>
              </a:rPr>
              <a:t>Только пятки сверкали</a:t>
            </a:r>
          </a:p>
        </p:txBody>
      </p:sp>
      <p:cxnSp>
        <p:nvCxnSpPr>
          <p:cNvPr id="13" name="Прямая со стрелкой 12"/>
          <p:cNvCxnSpPr>
            <a:stCxn id="5" idx="1"/>
            <a:endCxn id="6" idx="2"/>
          </p:cNvCxnSpPr>
          <p:nvPr/>
        </p:nvCxnSpPr>
        <p:spPr>
          <a:xfrm rot="10800000">
            <a:off x="2106613" y="1747838"/>
            <a:ext cx="965200" cy="7683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  <a:endCxn id="7" idx="2"/>
          </p:cNvCxnSpPr>
          <p:nvPr/>
        </p:nvCxnSpPr>
        <p:spPr>
          <a:xfrm flipV="1">
            <a:off x="5929313" y="1747838"/>
            <a:ext cx="1108075" cy="7683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1"/>
            <a:endCxn id="9" idx="0"/>
          </p:cNvCxnSpPr>
          <p:nvPr/>
        </p:nvCxnSpPr>
        <p:spPr>
          <a:xfrm rot="10800000" flipV="1">
            <a:off x="1785938" y="3802063"/>
            <a:ext cx="1714500" cy="5556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3"/>
            <a:endCxn id="10" idx="0"/>
          </p:cNvCxnSpPr>
          <p:nvPr/>
        </p:nvCxnSpPr>
        <p:spPr>
          <a:xfrm>
            <a:off x="5072063" y="3802063"/>
            <a:ext cx="1751012" cy="7699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25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25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25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"/>
                            </p:stCondLst>
                            <p:childTnLst>
                              <p:par>
                                <p:cTn id="6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25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25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6572250" y="4606925"/>
            <a:ext cx="2571750" cy="2522538"/>
            <a:chOff x="6572264" y="4477484"/>
            <a:chExt cx="2571736" cy="2521115"/>
          </a:xfrm>
        </p:grpSpPr>
        <p:pic>
          <p:nvPicPr>
            <p:cNvPr id="64521" name="Рисунок 6" descr="6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631227">
              <a:off x="7316506" y="4477484"/>
              <a:ext cx="1588328" cy="2038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2" name="TextBox 12"/>
            <p:cNvSpPr txBox="1">
              <a:spLocks noChangeArrowheads="1"/>
            </p:cNvSpPr>
            <p:nvPr/>
          </p:nvSpPr>
          <p:spPr bwMode="auto">
            <a:xfrm>
              <a:off x="6572264" y="6357611"/>
              <a:ext cx="2571736" cy="64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i="1">
                  <a:latin typeface="Constantia" pitchFamily="18" charset="0"/>
                </a:rPr>
                <a:t>Делать большие глаза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642938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Соотнесите фразеологизмы из одного столбика с фразеологизмами другого, подобрав синонимы.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5110" y="1558911"/>
          <a:ext cx="8286808" cy="3383280"/>
        </p:xfrm>
        <a:graphic>
          <a:graphicData uri="http://schemas.openxmlformats.org/drawingml/2006/table">
            <a:tbl>
              <a:tblPr firstRow="1" bandRow="1">
                <a:solidFill>
                  <a:srgbClr val="BCFC7C"/>
                </a:solidFill>
                <a:tableStyleId>{7DF18680-E054-41AD-8BC1-D1AEF772440D}</a:tableStyleId>
              </a:tblPr>
              <a:tblGrid>
                <a:gridCol w="4143404"/>
                <a:gridCol w="4143404"/>
              </a:tblGrid>
              <a:tr h="2928958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Девать некуда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На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всех парах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Не отходя от кассы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Откуда ни возьмись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Поминай как звали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Далеко пойти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Держать камень за пазухой</a:t>
                      </a:r>
                    </a:p>
                    <a:p>
                      <a:pPr marL="342900" indent="-342900" algn="just">
                        <a:buFont typeface="+mj-lt"/>
                        <a:buNone/>
                      </a:pPr>
                      <a:endParaRPr lang="ru-RU" sz="24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Идти в гору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По горячим следам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Иметь зуб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Пруд пруди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Сломя голову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Как гром среди ясного неба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И след простыл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1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4500563"/>
            <a:ext cx="28575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1548">
            <a:off x="315913" y="4552950"/>
            <a:ext cx="14668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800225" y="4559300"/>
            <a:ext cx="2343150" cy="2025650"/>
            <a:chOff x="1799990" y="4500570"/>
            <a:chExt cx="2343382" cy="2024548"/>
          </a:xfrm>
        </p:grpSpPr>
        <p:pic>
          <p:nvPicPr>
            <p:cNvPr id="64519" name="Рисунок 8" descr="18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9990" y="4500570"/>
              <a:ext cx="2343382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0" name="TextBox 10"/>
            <p:cNvSpPr txBox="1">
              <a:spLocks noChangeArrowheads="1"/>
            </p:cNvSpPr>
            <p:nvPr/>
          </p:nvSpPr>
          <p:spPr bwMode="auto">
            <a:xfrm>
              <a:off x="2071670" y="6155786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i="1">
                  <a:latin typeface="Constantia" pitchFamily="18" charset="0"/>
                </a:rPr>
                <a:t>Водить за нос</a:t>
              </a:r>
            </a:p>
          </p:txBody>
        </p:sp>
      </p:grp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1331913" y="0"/>
            <a:ext cx="69850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chemeClr val="tx2"/>
                </a:solidFill>
              </a:rPr>
              <a:t>Задание для рабочего листа №3.</a:t>
            </a:r>
            <a:r>
              <a:rPr lang="ru-RU" b="1">
                <a:solidFill>
                  <a:schemeClr val="tx2"/>
                </a:solidFill>
              </a:rPr>
              <a:t> </a:t>
            </a:r>
            <a:br>
              <a:rPr lang="ru-RU" b="1">
                <a:solidFill>
                  <a:schemeClr val="tx2"/>
                </a:solidFill>
              </a:rPr>
            </a:br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39800"/>
          </a:xfrm>
        </p:spPr>
        <p:txBody>
          <a:bodyPr/>
          <a:lstStyle/>
          <a:p>
            <a:pPr algn="ctr"/>
            <a:r>
              <a:rPr lang="ru-RU" sz="4400" b="1" i="1" smtClean="0">
                <a:latin typeface="Arial" charset="0"/>
              </a:rPr>
              <a:t>Ответы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86050" indent="-80963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1-4 (много)</a:t>
            </a:r>
          </a:p>
          <a:p>
            <a:pPr marL="2686050" indent="-80963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2-5 (быстро)</a:t>
            </a:r>
          </a:p>
          <a:p>
            <a:pPr marL="2686050" indent="-80963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3-2 (сразу же)</a:t>
            </a:r>
          </a:p>
          <a:p>
            <a:pPr marL="2686050" indent="-80963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4-6 (внезапно)</a:t>
            </a:r>
          </a:p>
          <a:p>
            <a:pPr marL="2686050" indent="-80963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5-7 (исчез)</a:t>
            </a:r>
          </a:p>
          <a:p>
            <a:pPr marL="2686050" indent="-80963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6-1 (приобретать вес)</a:t>
            </a:r>
          </a:p>
          <a:p>
            <a:pPr marL="2686050" indent="-80963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7-3 (злиться)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b="1" i="1" smtClean="0"/>
              <a:t>Стилистическая окраска фразеологизмов может быть:</a:t>
            </a:r>
          </a:p>
        </p:txBody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endParaRPr lang="ru-RU" smtClean="0"/>
          </a:p>
          <a:p>
            <a:pPr eaLnBrk="1">
              <a:buFont typeface="Arial" charset="0"/>
              <a:buChar char="•"/>
            </a:pPr>
            <a:r>
              <a:rPr lang="ru-RU" smtClean="0"/>
              <a:t>Нейтральной (</a:t>
            </a:r>
            <a:r>
              <a:rPr lang="ru-RU" i="1" smtClean="0"/>
              <a:t>время от  времени, находить общий язык, от мала до велика</a:t>
            </a:r>
            <a:r>
              <a:rPr lang="ru-RU" smtClean="0"/>
              <a:t>)</a:t>
            </a:r>
          </a:p>
          <a:p>
            <a:pPr eaLnBrk="1">
              <a:buFont typeface="Arial" charset="0"/>
              <a:buChar char="•"/>
            </a:pPr>
            <a:r>
              <a:rPr lang="ru-RU" smtClean="0"/>
              <a:t>Возвышенной (</a:t>
            </a:r>
            <a:r>
              <a:rPr lang="ru-RU" i="1" smtClean="0"/>
              <a:t>хлеб насущный, краеугольный камень</a:t>
            </a:r>
            <a:r>
              <a:rPr lang="ru-RU" smtClean="0"/>
              <a:t>)</a:t>
            </a:r>
          </a:p>
          <a:p>
            <a:pPr eaLnBrk="1">
              <a:buFont typeface="Arial" charset="0"/>
              <a:buChar char="•"/>
            </a:pPr>
            <a:r>
              <a:rPr lang="ru-RU" smtClean="0"/>
              <a:t>Просторечной (с</a:t>
            </a:r>
            <a:r>
              <a:rPr lang="ru-RU" i="1" smtClean="0"/>
              <a:t>одрать три шкуры, воротить нос, семь пятниц на неделе</a:t>
            </a:r>
            <a:r>
              <a:rPr lang="ru-RU" smtClean="0"/>
              <a:t>)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860550"/>
          </a:xfrm>
        </p:spPr>
        <p:txBody>
          <a:bodyPr/>
          <a:lstStyle/>
          <a:p>
            <a:pPr algn="ctr"/>
            <a:r>
              <a:rPr lang="ru-RU" sz="4600" b="1" i="1" smtClean="0">
                <a:latin typeface="Arial" charset="0"/>
              </a:rPr>
              <a:t/>
            </a:r>
            <a:br>
              <a:rPr lang="ru-RU" sz="4600" b="1" i="1" smtClean="0">
                <a:latin typeface="Arial" charset="0"/>
              </a:rPr>
            </a:br>
            <a:r>
              <a:rPr lang="ru-RU" sz="4600" b="1" i="1" smtClean="0">
                <a:solidFill>
                  <a:srgbClr val="FFFF00"/>
                </a:solidFill>
                <a:latin typeface="Arial" charset="0"/>
              </a:rPr>
              <a:t>Лингвистическая разминка</a:t>
            </a:r>
            <a:r>
              <a:rPr lang="ru-RU" sz="4600" b="1" i="1" smtClean="0">
                <a:latin typeface="Arial" charset="0"/>
              </a:rPr>
              <a:t/>
            </a:r>
            <a:br>
              <a:rPr lang="ru-RU" sz="4600" b="1" i="1" smtClean="0">
                <a:latin typeface="Arial" charset="0"/>
              </a:rPr>
            </a:br>
            <a:r>
              <a:rPr lang="ru-RU" sz="4600" b="1" i="1" smtClean="0">
                <a:latin typeface="Arial" charset="0"/>
              </a:rPr>
              <a:t/>
            </a:r>
            <a:br>
              <a:rPr lang="ru-RU" sz="4600" b="1" i="1" smtClean="0">
                <a:latin typeface="Arial" charset="0"/>
              </a:rPr>
            </a:br>
            <a:r>
              <a:rPr lang="ru-RU" sz="4000" b="1" i="1" smtClean="0"/>
              <a:t>Расставить ударение в словах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indent="-7938" eaLnBrk="1">
              <a:buClrTx/>
              <a:buFontTx/>
              <a:buNone/>
            </a:pPr>
            <a:endParaRPr lang="ru-RU" sz="4300" smtClean="0"/>
          </a:p>
          <a:p>
            <a:pPr indent="-7938" eaLnBrk="1">
              <a:buClrTx/>
              <a:buFontTx/>
              <a:buNone/>
            </a:pPr>
            <a:r>
              <a:rPr lang="ru-RU" sz="4300" smtClean="0"/>
              <a:t>Архаизм                 Историзм</a:t>
            </a:r>
          </a:p>
          <a:p>
            <a:pPr indent="-7938" eaLnBrk="1">
              <a:buClrTx/>
              <a:buFontTx/>
              <a:buNone/>
            </a:pPr>
            <a:r>
              <a:rPr lang="ru-RU" sz="4300" smtClean="0"/>
              <a:t>Монолог                 Гипербола Житие                     Литота</a:t>
            </a:r>
          </a:p>
          <a:p>
            <a:pPr indent="-7938" eaLnBrk="1">
              <a:buClrTx/>
              <a:buFontTx/>
              <a:buNone/>
            </a:pPr>
            <a:r>
              <a:rPr lang="ru-RU" sz="4300" smtClean="0"/>
              <a:t>Досуг                       Красивее </a:t>
            </a:r>
          </a:p>
          <a:p>
            <a:pPr indent="-7938"/>
            <a:endParaRPr lang="ru-RU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1143000"/>
          </a:xfrm>
        </p:spPr>
        <p:txBody>
          <a:bodyPr/>
          <a:lstStyle/>
          <a:p>
            <a:r>
              <a:rPr lang="ru-RU" sz="4600" b="1" smtClean="0"/>
              <a:t>Происхождение фразеологизмов</a:t>
            </a:r>
          </a:p>
        </p:txBody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>
          <a:xfrm>
            <a:off x="611188" y="2276475"/>
            <a:ext cx="8229600" cy="3886200"/>
          </a:xfrm>
        </p:spPr>
        <p:txBody>
          <a:bodyPr/>
          <a:lstStyle/>
          <a:p>
            <a:pPr eaLnBrk="1">
              <a:lnSpc>
                <a:spcPct val="150000"/>
              </a:lnSpc>
              <a:buFont typeface="Arial" charset="0"/>
              <a:buChar char="•"/>
            </a:pPr>
            <a:r>
              <a:rPr lang="ru-RU" sz="2800" smtClean="0"/>
              <a:t>Большинство фразеологизмов исконно русского происхождения.</a:t>
            </a:r>
          </a:p>
          <a:p>
            <a:pPr eaLnBrk="1">
              <a:lnSpc>
                <a:spcPct val="150000"/>
              </a:lnSpc>
              <a:buFont typeface="Arial" charset="0"/>
              <a:buChar char="•"/>
            </a:pPr>
            <a:r>
              <a:rPr lang="ru-RU" sz="2800" smtClean="0"/>
              <a:t>Заимствованные: - из славянских языков</a:t>
            </a:r>
          </a:p>
          <a:p>
            <a:pPr eaLnBrk="1">
              <a:lnSpc>
                <a:spcPct val="150000"/>
              </a:lnSpc>
              <a:buFont typeface="Arial" charset="0"/>
              <a:buNone/>
            </a:pPr>
            <a:r>
              <a:rPr lang="ru-RU" sz="2800" smtClean="0"/>
              <a:t>                                    - из неславянских языков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/>
          <a:lstStyle/>
          <a:p>
            <a:pPr algn="ctr"/>
            <a:r>
              <a:rPr lang="ru-RU" sz="4000" b="1" i="1" smtClean="0">
                <a:latin typeface="Constantia" pitchFamily="18" charset="0"/>
              </a:rPr>
              <a:t>Исконно русские фразеологизмы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468313" y="836613"/>
            <a:ext cx="8229600" cy="5487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Суеверные представления славян </a:t>
            </a:r>
            <a:r>
              <a:rPr lang="ru-RU" sz="2000" smtClean="0"/>
              <a:t>(ни пуха ни пера)</a:t>
            </a:r>
          </a:p>
          <a:p>
            <a:pPr>
              <a:lnSpc>
                <a:spcPct val="90000"/>
              </a:lnSpc>
            </a:pPr>
            <a:r>
              <a:rPr lang="ru-RU" smtClean="0"/>
              <a:t>Древние обычаи наказания преступников </a:t>
            </a:r>
            <a:r>
              <a:rPr lang="ru-RU" sz="2000" smtClean="0"/>
              <a:t>(укоротить язык)</a:t>
            </a:r>
          </a:p>
          <a:p>
            <a:pPr>
              <a:lnSpc>
                <a:spcPct val="90000"/>
              </a:lnSpc>
            </a:pPr>
            <a:r>
              <a:rPr lang="ru-RU" smtClean="0"/>
              <a:t>Детали русского быта </a:t>
            </a:r>
            <a:r>
              <a:rPr lang="ru-RU" sz="2000" smtClean="0"/>
              <a:t>(выносить сор из избы)</a:t>
            </a:r>
          </a:p>
          <a:p>
            <a:pPr>
              <a:lnSpc>
                <a:spcPct val="90000"/>
              </a:lnSpc>
            </a:pPr>
            <a:r>
              <a:rPr lang="ru-RU" smtClean="0"/>
              <a:t>Исторические события в жизни русского народа </a:t>
            </a:r>
            <a:r>
              <a:rPr lang="ru-RU" sz="2000" smtClean="0"/>
              <a:t>(как Мамай прошел)</a:t>
            </a:r>
          </a:p>
          <a:p>
            <a:pPr>
              <a:lnSpc>
                <a:spcPct val="90000"/>
              </a:lnSpc>
            </a:pPr>
            <a:r>
              <a:rPr lang="ru-RU" smtClean="0"/>
              <a:t>Профессиональная речь ремесленников </a:t>
            </a:r>
            <a:r>
              <a:rPr lang="ru-RU" sz="2000" smtClean="0"/>
              <a:t>(два сапога пара, сматывать удочки, играть первую скрипку, бросить якорь)</a:t>
            </a:r>
          </a:p>
          <a:p>
            <a:pPr>
              <a:lnSpc>
                <a:spcPct val="90000"/>
              </a:lnSpc>
            </a:pPr>
            <a:r>
              <a:rPr lang="ru-RU" smtClean="0"/>
              <a:t>Народные сказки </a:t>
            </a:r>
            <a:r>
              <a:rPr lang="ru-RU" sz="2000" smtClean="0"/>
              <a:t>(Лиса-Патрикеевна, Кощей Бессмертный, сказка про белого бычка)</a:t>
            </a:r>
          </a:p>
          <a:p>
            <a:pPr>
              <a:lnSpc>
                <a:spcPct val="90000"/>
              </a:lnSpc>
            </a:pPr>
            <a:r>
              <a:rPr lang="ru-RU" smtClean="0"/>
              <a:t>Пословицы, поговорки </a:t>
            </a:r>
            <a:r>
              <a:rPr lang="ru-RU" sz="2000" smtClean="0"/>
              <a:t>(</a:t>
            </a:r>
            <a:r>
              <a:rPr lang="ru-RU" sz="2000" i="1" smtClean="0"/>
              <a:t>Старый воробей</a:t>
            </a:r>
            <a:r>
              <a:rPr lang="ru-RU" sz="2000" smtClean="0"/>
              <a:t> (</a:t>
            </a:r>
            <a:r>
              <a:rPr lang="ru-RU" sz="2000" i="1" smtClean="0"/>
              <a:t>Старого  воробья</a:t>
            </a:r>
            <a:r>
              <a:rPr lang="ru-RU" sz="2000" smtClean="0"/>
              <a:t> на мякине не проведёшь))</a:t>
            </a:r>
          </a:p>
          <a:p>
            <a:pPr>
              <a:lnSpc>
                <a:spcPct val="90000"/>
              </a:lnSpc>
            </a:pPr>
            <a:r>
              <a:rPr lang="ru-RU" smtClean="0"/>
              <a:t>Выражения из книжного языка </a:t>
            </a:r>
            <a:r>
              <a:rPr lang="ru-RU" sz="2000" smtClean="0"/>
              <a:t>(«Бедность не порок» (А.Н. Островский), «Человек в футляре» (А.П. Чехов))</a:t>
            </a:r>
          </a:p>
          <a:p>
            <a:pPr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9634" name="Picture 4" descr="Заимствованные из старославянского языка Старославянские фразеологизмы закреп...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5121" r="-3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2600" b="1" i="1" smtClean="0">
                <a:solidFill>
                  <a:srgbClr val="FF0000"/>
                </a:solidFill>
                <a:latin typeface="Constantia" pitchFamily="18" charset="0"/>
              </a:rPr>
              <a:t>Заимствованные из других языков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Английский язык (время – деньги, синий чулок)</a:t>
            </a:r>
          </a:p>
          <a:p>
            <a:r>
              <a:rPr lang="ru-RU" smtClean="0"/>
              <a:t>Немецкий язык (соломенная вдова, так вот где собака зарыта)</a:t>
            </a:r>
          </a:p>
          <a:p>
            <a:r>
              <a:rPr lang="ru-RU" smtClean="0"/>
              <a:t>Французский язык (медовый месяц, черный рынок, идея фикс)</a:t>
            </a:r>
          </a:p>
          <a:p>
            <a:endParaRPr lang="ru-RU" smtClean="0"/>
          </a:p>
          <a:p>
            <a:r>
              <a:rPr lang="ru-RU" smtClean="0"/>
              <a:t>Крылатые выражения, употребляемые в русском языке без перевода (</a:t>
            </a:r>
            <a:r>
              <a:rPr lang="en-US" smtClean="0"/>
              <a:t>Alma mater, a priori, carte blanche, post factum, post scriptum, statusquo</a:t>
            </a:r>
            <a:r>
              <a:rPr lang="ru-RU" smtClean="0"/>
              <a:t>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r>
              <a:rPr lang="ru-RU" sz="2600" b="1" i="1" smtClean="0">
                <a:solidFill>
                  <a:srgbClr val="FF0000"/>
                </a:solidFill>
                <a:latin typeface="Constantia" pitchFamily="18" charset="0"/>
              </a:rPr>
              <a:t>Заимствованные из древнегреческой мифологии</a:t>
            </a:r>
          </a:p>
        </p:txBody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>
          <a:xfrm>
            <a:off x="457200" y="2349500"/>
            <a:ext cx="8229600" cy="3975100"/>
          </a:xfrm>
        </p:spPr>
        <p:txBody>
          <a:bodyPr/>
          <a:lstStyle/>
          <a:p>
            <a:pPr algn="just" eaLnBrk="1">
              <a:buClrTx/>
              <a:buFontTx/>
              <a:buNone/>
            </a:pPr>
            <a:endParaRPr lang="ru-RU" smtClean="0"/>
          </a:p>
          <a:p>
            <a:pPr algn="just" eaLnBrk="1">
              <a:buClrTx/>
              <a:buFontTx/>
              <a:buNone/>
            </a:pPr>
            <a:r>
              <a:rPr lang="ru-RU" b="1" smtClean="0"/>
              <a:t>Ахиллесова пята</a:t>
            </a:r>
            <a:r>
              <a:rPr lang="ru-RU" smtClean="0"/>
              <a:t> (уязвимое место, слабая сторона)</a:t>
            </a:r>
          </a:p>
          <a:p>
            <a:pPr algn="just" eaLnBrk="1">
              <a:buClrTx/>
              <a:buFontTx/>
              <a:buNone/>
            </a:pPr>
            <a:r>
              <a:rPr lang="ru-RU" b="1" smtClean="0"/>
              <a:t>Авгиевы конюшни</a:t>
            </a:r>
            <a:r>
              <a:rPr lang="ru-RU" smtClean="0"/>
              <a:t> (очень загрязнённое место, запущенность в чем-либо)  </a:t>
            </a:r>
          </a:p>
          <a:p>
            <a:pPr algn="just" eaLnBrk="1">
              <a:buClrTx/>
              <a:buFontTx/>
              <a:buNone/>
            </a:pPr>
            <a:r>
              <a:rPr lang="ru-RU" b="1" smtClean="0"/>
              <a:t>Гордиев узел</a:t>
            </a:r>
            <a:r>
              <a:rPr lang="ru-RU" smtClean="0"/>
              <a:t> (необычное решение трудного вопроса)</a:t>
            </a:r>
          </a:p>
          <a:p>
            <a:pPr algn="just" eaLnBrk="1">
              <a:buClrTx/>
              <a:buFontTx/>
              <a:buNone/>
            </a:pPr>
            <a:r>
              <a:rPr lang="ru-RU" b="1" smtClean="0"/>
              <a:t>Прокрустово ложе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682" name="Picture 4" descr="img2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4118"/>
          <a:stretch>
            <a:fillRect/>
          </a:stretch>
        </p:blipFill>
        <p:spPr>
          <a:xfrm>
            <a:off x="0" y="0"/>
            <a:ext cx="9144000" cy="6786563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2706" name="Picture 4" descr="По древнегреческой легенде, в Элиде жил царь Авгий. Он был страстным любител...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4445"/>
          <a:stretch>
            <a:fillRect/>
          </a:stretch>
        </p:blipFill>
        <p:spPr>
          <a:xfrm>
            <a:off x="0" y="-122238"/>
            <a:ext cx="9144000" cy="6980238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0" name="Picture 4" descr="Панический страх – безотчетный, внезапный страх, охватывающий множество людей...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4754" name="Picture 4" descr="Дамоклов меч Нависшая над кем-либо постоянная угроза при видимом благополучии...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57150"/>
            <a:ext cx="9144000" cy="68580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5778" name="Picture 4" descr="Прокрустово ложе Искусственная мерка, формальный шаблон, под который насильст...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/>
            <a:r>
              <a:rPr lang="ru-RU" sz="4400" i="1" smtClean="0"/>
              <a:t>Задание 1</a:t>
            </a:r>
            <a:r>
              <a:rPr lang="ru-RU" sz="4600" b="1" i="1" smtClean="0"/>
              <a:t/>
            </a:r>
            <a:br>
              <a:rPr lang="ru-RU" sz="4600" b="1" i="1" smtClean="0"/>
            </a:br>
            <a:r>
              <a:rPr lang="ru-RU" sz="4600" b="1" i="1" smtClean="0"/>
              <a:t>Расставить ударение в словах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indent="-7938" eaLnBrk="1">
              <a:buClrTx/>
              <a:buFontTx/>
              <a:buNone/>
            </a:pPr>
            <a:endParaRPr lang="ru-RU" sz="4300" smtClean="0">
              <a:latin typeface="Arial" charset="0"/>
            </a:endParaRPr>
          </a:p>
          <a:p>
            <a:pPr indent="-7938" eaLnBrk="1">
              <a:buClrTx/>
              <a:buFontTx/>
              <a:buNone/>
            </a:pPr>
            <a:r>
              <a:rPr lang="ru-RU" sz="4300" smtClean="0"/>
              <a:t>Арха</a:t>
            </a:r>
            <a:r>
              <a:rPr lang="ru-RU" sz="4300" b="1" smtClean="0">
                <a:solidFill>
                  <a:srgbClr val="FF0000"/>
                </a:solidFill>
              </a:rPr>
              <a:t>И</a:t>
            </a:r>
            <a:r>
              <a:rPr lang="ru-RU" sz="4300" smtClean="0"/>
              <a:t>зм                 Истор</a:t>
            </a:r>
            <a:r>
              <a:rPr lang="ru-RU" sz="4300" b="1" smtClean="0">
                <a:solidFill>
                  <a:srgbClr val="FF0000"/>
                </a:solidFill>
              </a:rPr>
              <a:t>И</a:t>
            </a:r>
            <a:r>
              <a:rPr lang="ru-RU" sz="4300" smtClean="0"/>
              <a:t>зм</a:t>
            </a:r>
          </a:p>
          <a:p>
            <a:pPr indent="-7938" eaLnBrk="1">
              <a:buClrTx/>
              <a:buFontTx/>
              <a:buNone/>
            </a:pPr>
            <a:r>
              <a:rPr lang="ru-RU" sz="4300" smtClean="0"/>
              <a:t>Монол</a:t>
            </a:r>
            <a:r>
              <a:rPr lang="ru-RU" sz="4300" smtClean="0">
                <a:solidFill>
                  <a:srgbClr val="FF0000"/>
                </a:solidFill>
              </a:rPr>
              <a:t>О</a:t>
            </a:r>
            <a:r>
              <a:rPr lang="ru-RU" sz="4300" smtClean="0"/>
              <a:t>г                 Гип</a:t>
            </a:r>
            <a:r>
              <a:rPr lang="ru-RU" sz="4300" smtClean="0">
                <a:solidFill>
                  <a:srgbClr val="FF0000"/>
                </a:solidFill>
              </a:rPr>
              <a:t>Е</a:t>
            </a:r>
            <a:r>
              <a:rPr lang="ru-RU" sz="4300" smtClean="0"/>
              <a:t>рбола Жити</a:t>
            </a:r>
            <a:r>
              <a:rPr lang="ru-RU" sz="4300" smtClean="0">
                <a:solidFill>
                  <a:srgbClr val="FF0000"/>
                </a:solidFill>
              </a:rPr>
              <a:t>Е</a:t>
            </a:r>
            <a:r>
              <a:rPr lang="ru-RU" sz="4300" smtClean="0"/>
              <a:t>                     Лит</a:t>
            </a:r>
            <a:r>
              <a:rPr lang="ru-RU" sz="4300" smtClean="0">
                <a:solidFill>
                  <a:srgbClr val="FF0000"/>
                </a:solidFill>
              </a:rPr>
              <a:t>О</a:t>
            </a:r>
            <a:r>
              <a:rPr lang="ru-RU" sz="4300" smtClean="0"/>
              <a:t>та</a:t>
            </a:r>
          </a:p>
          <a:p>
            <a:pPr indent="-7938" eaLnBrk="1">
              <a:buClrTx/>
              <a:buFontTx/>
              <a:buNone/>
            </a:pPr>
            <a:r>
              <a:rPr lang="ru-RU" sz="4300" smtClean="0"/>
              <a:t>Дос</a:t>
            </a:r>
            <a:r>
              <a:rPr lang="ru-RU" sz="4300" smtClean="0">
                <a:solidFill>
                  <a:srgbClr val="FF0000"/>
                </a:solidFill>
              </a:rPr>
              <a:t>У</a:t>
            </a:r>
            <a:r>
              <a:rPr lang="ru-RU" sz="4300" smtClean="0"/>
              <a:t>г                       Крас</a:t>
            </a:r>
            <a:r>
              <a:rPr lang="ru-RU" sz="4300" smtClean="0">
                <a:solidFill>
                  <a:srgbClr val="FF0000"/>
                </a:solidFill>
              </a:rPr>
              <a:t>И</a:t>
            </a:r>
            <a:r>
              <a:rPr lang="ru-RU" sz="4300" smtClean="0"/>
              <a:t>вее </a:t>
            </a:r>
          </a:p>
          <a:p>
            <a:pPr indent="-7938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6802" name="Picture 4" descr="Козел отпущения человека, на которого возложили ответственность за действия д...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84213" y="1588"/>
            <a:ext cx="9144001" cy="6856412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i="1" smtClean="0"/>
              <a:t>Сфера употребления </a:t>
            </a:r>
            <a:br>
              <a:rPr lang="ru-RU" sz="4600" i="1" smtClean="0"/>
            </a:br>
            <a:r>
              <a:rPr lang="ru-RU" sz="4600" i="1" smtClean="0"/>
              <a:t>фразеологизмов</a:t>
            </a:r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buClrTx/>
              <a:buFontTx/>
              <a:buNone/>
            </a:pPr>
            <a:endParaRPr lang="ru-RU" smtClean="0"/>
          </a:p>
          <a:p>
            <a:pPr eaLnBrk="1">
              <a:buClrTx/>
              <a:buFontTx/>
              <a:buNone/>
            </a:pPr>
            <a:r>
              <a:rPr lang="ru-RU" smtClean="0"/>
              <a:t>Стили речи:</a:t>
            </a:r>
          </a:p>
          <a:p>
            <a:pPr eaLnBrk="1">
              <a:buClrTx/>
              <a:buFontTx/>
              <a:buNone/>
            </a:pPr>
            <a:endParaRPr lang="ru-RU" smtClean="0"/>
          </a:p>
          <a:p>
            <a:pPr eaLnBrk="1">
              <a:buFont typeface="Arial" charset="0"/>
              <a:buChar char="•"/>
            </a:pPr>
            <a:r>
              <a:rPr lang="ru-RU" smtClean="0"/>
              <a:t>Художественный</a:t>
            </a:r>
          </a:p>
          <a:p>
            <a:pPr eaLnBrk="1">
              <a:buFont typeface="Arial" charset="0"/>
              <a:buChar char="•"/>
            </a:pPr>
            <a:r>
              <a:rPr lang="ru-RU" smtClean="0"/>
              <a:t>Публицистический</a:t>
            </a:r>
          </a:p>
          <a:p>
            <a:pPr eaLnBrk="1">
              <a:buFont typeface="Arial" charset="0"/>
              <a:buChar char="•"/>
            </a:pPr>
            <a:r>
              <a:rPr lang="ru-RU" smtClean="0"/>
              <a:t>Разговорный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smtClean="0"/>
              <a:t>Речевые ошибки в употреблении фразеологизмов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80000"/>
              </a:lnSpc>
              <a:buClrTx/>
              <a:buFontTx/>
              <a:buNone/>
            </a:pPr>
            <a:r>
              <a:rPr lang="ru-RU" sz="2200" smtClean="0"/>
              <a:t>1. </a:t>
            </a:r>
            <a:r>
              <a:rPr lang="ru-RU" sz="2200" b="1" smtClean="0"/>
              <a:t>Искажение смысла</a:t>
            </a:r>
            <a:r>
              <a:rPr lang="ru-RU" sz="2200" smtClean="0"/>
              <a:t> </a:t>
            </a:r>
            <a:r>
              <a:rPr lang="ru-RU" sz="2200" i="1" smtClean="0"/>
              <a:t>(На выпускном вечере мы спели свою лебединую песню.)</a:t>
            </a:r>
          </a:p>
          <a:p>
            <a:pPr eaLnBrk="1">
              <a:lnSpc>
                <a:spcPct val="80000"/>
              </a:lnSpc>
              <a:buClrTx/>
              <a:buFontTx/>
              <a:buNone/>
            </a:pPr>
            <a:endParaRPr lang="ru-RU" sz="2200" smtClean="0"/>
          </a:p>
          <a:p>
            <a:pPr eaLnBrk="1">
              <a:lnSpc>
                <a:spcPct val="80000"/>
              </a:lnSpc>
              <a:buClrTx/>
              <a:buFontTx/>
              <a:buNone/>
            </a:pPr>
            <a:r>
              <a:rPr lang="ru-RU" sz="2200" smtClean="0"/>
              <a:t>2. </a:t>
            </a:r>
            <a:r>
              <a:rPr lang="ru-RU" sz="2200" b="1" smtClean="0"/>
              <a:t>Нарушение состава:</a:t>
            </a:r>
            <a:r>
              <a:rPr lang="ru-RU" sz="2200" smtClean="0"/>
              <a:t> включение лишних или исключение необходимых слов. </a:t>
            </a:r>
            <a:r>
              <a:rPr lang="ru-RU" sz="2200" i="1" smtClean="0"/>
              <a:t>(главный гвоздь программы)</a:t>
            </a:r>
          </a:p>
          <a:p>
            <a:pPr eaLnBrk="1">
              <a:lnSpc>
                <a:spcPct val="80000"/>
              </a:lnSpc>
              <a:buClrTx/>
              <a:buFontTx/>
              <a:buNone/>
            </a:pPr>
            <a:endParaRPr lang="ru-RU" sz="2200" smtClean="0"/>
          </a:p>
          <a:p>
            <a:pPr eaLnBrk="1">
              <a:lnSpc>
                <a:spcPct val="80000"/>
              </a:lnSpc>
              <a:buClrTx/>
              <a:buFontTx/>
              <a:buNone/>
            </a:pPr>
            <a:r>
              <a:rPr lang="ru-RU" sz="2200" smtClean="0"/>
              <a:t>3. </a:t>
            </a:r>
            <a:r>
              <a:rPr lang="ru-RU" sz="2200" b="1" smtClean="0"/>
              <a:t>Смешение двух фразеологизмов</a:t>
            </a:r>
            <a:r>
              <a:rPr lang="ru-RU" sz="2200" smtClean="0"/>
              <a:t> </a:t>
            </a:r>
            <a:r>
              <a:rPr lang="ru-RU" sz="2200" i="1" smtClean="0"/>
              <a:t>(У них все было шито-крыто белыми нитками.)</a:t>
            </a:r>
          </a:p>
          <a:p>
            <a:pPr eaLnBrk="1">
              <a:lnSpc>
                <a:spcPct val="80000"/>
              </a:lnSpc>
              <a:buClrTx/>
              <a:buFontTx/>
              <a:buNone/>
            </a:pPr>
            <a:endParaRPr lang="ru-RU" sz="2200" smtClean="0"/>
          </a:p>
          <a:p>
            <a:pPr eaLnBrk="1">
              <a:lnSpc>
                <a:spcPct val="80000"/>
              </a:lnSpc>
              <a:buClrTx/>
              <a:buFontTx/>
              <a:buNone/>
            </a:pPr>
            <a:r>
              <a:rPr lang="ru-RU" sz="2200" smtClean="0"/>
              <a:t>4. </a:t>
            </a:r>
            <a:r>
              <a:rPr lang="ru-RU" sz="2200" b="1" smtClean="0"/>
              <a:t>Искажение лексического состава, замена слова</a:t>
            </a:r>
            <a:r>
              <a:rPr lang="ru-RU" sz="2200" smtClean="0"/>
              <a:t> </a:t>
            </a:r>
            <a:r>
              <a:rPr lang="ru-RU" sz="2200" i="1" smtClean="0"/>
              <a:t>(Не мудрствуя долго  (надо «…лукаво»</a:t>
            </a:r>
            <a:r>
              <a:rPr lang="ru-RU" sz="2200" i="1" smtClean="0">
                <a:latin typeface="Arial" charset="0"/>
              </a:rPr>
              <a:t>)</a:t>
            </a:r>
          </a:p>
          <a:p>
            <a:pPr eaLnBrk="1">
              <a:lnSpc>
                <a:spcPct val="80000"/>
              </a:lnSpc>
              <a:buClrTx/>
              <a:buFontTx/>
              <a:buNone/>
            </a:pPr>
            <a:endParaRPr lang="ru-RU" sz="2200" smtClean="0">
              <a:latin typeface="Arial" charset="0"/>
            </a:endParaRPr>
          </a:p>
          <a:p>
            <a:pPr eaLnBrk="1">
              <a:lnSpc>
                <a:spcPct val="80000"/>
              </a:lnSpc>
              <a:buClrTx/>
              <a:buFontTx/>
              <a:buNone/>
            </a:pPr>
            <a:r>
              <a:rPr lang="ru-RU" sz="2200" smtClean="0"/>
              <a:t>5. </a:t>
            </a:r>
            <a:r>
              <a:rPr lang="ru-RU" sz="2200" b="1" smtClean="0"/>
              <a:t>Неправильное толкование</a:t>
            </a:r>
            <a:r>
              <a:rPr lang="ru-RU" sz="2200" b="1" smtClean="0">
                <a:latin typeface="Arial" charset="0"/>
              </a:rPr>
              <a:t> </a:t>
            </a:r>
            <a:r>
              <a:rPr lang="ru-RU" sz="2200" i="1" smtClean="0">
                <a:latin typeface="Arial" charset="0"/>
              </a:rPr>
              <a:t>(</a:t>
            </a:r>
            <a:r>
              <a:rPr lang="ru-RU" sz="2200" i="1" smtClean="0"/>
              <a:t>Авиаторы на своих крыльях приходят на помощь. </a:t>
            </a:r>
            <a:r>
              <a:rPr lang="ru-RU" sz="2200" i="1" smtClean="0">
                <a:latin typeface="Arial" charset="0"/>
              </a:rPr>
              <a:t>)</a:t>
            </a:r>
          </a:p>
          <a:p>
            <a:pPr eaLnBrk="1">
              <a:lnSpc>
                <a:spcPct val="80000"/>
              </a:lnSpc>
              <a:buClrTx/>
              <a:buFontTx/>
              <a:buNone/>
            </a:pPr>
            <a:endParaRPr lang="ru-RU" sz="2200" i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000125"/>
          </a:xfrm>
        </p:spPr>
        <p:txBody>
          <a:bodyPr/>
          <a:lstStyle/>
          <a:p>
            <a:pPr algn="ctr" eaLnBrk="1" hangingPunct="1"/>
            <a:r>
              <a:rPr lang="ru-RU" sz="2600" b="1" i="1" smtClean="0">
                <a:latin typeface="Arial" charset="0"/>
              </a:rPr>
              <a:t>Задание для рабочего листа №4.</a:t>
            </a:r>
            <a:r>
              <a:rPr lang="ru-RU" sz="4600" b="1" i="1" smtClean="0"/>
              <a:t> </a:t>
            </a:r>
            <a:br>
              <a:rPr lang="ru-RU" sz="4600" b="1" i="1" smtClean="0"/>
            </a:br>
            <a:r>
              <a:rPr lang="ru-RU" sz="2600" b="1" i="1" smtClean="0">
                <a:latin typeface="Arial" charset="0"/>
              </a:rPr>
              <a:t>(творческая работа с текстом)</a:t>
            </a:r>
          </a:p>
        </p:txBody>
      </p:sp>
      <p:sp>
        <p:nvSpPr>
          <p:cNvPr id="79874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1. Прочитайте отрывки из литературного произведения.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2. Укажите автора, название произведения, жанр.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3. Назовите героев, которым принадлежат данные слова.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4. Подчеркните устойчивые выражения, определите их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Синквейн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r>
              <a:rPr lang="ru-RU" smtClean="0"/>
              <a:t>Фразеологизм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Устойчивый     неделимый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Выражает   украшает    соотносится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Выполняет функцию отдельной лексемы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Целостное выражение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33375"/>
            <a:ext cx="8229600" cy="5991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i="1" smtClean="0"/>
              <a:t>Архаизм</a:t>
            </a:r>
            <a:r>
              <a:rPr lang="ru-RU" sz="3200" smtClean="0"/>
              <a:t> – устаревшее слово или оборот речи </a:t>
            </a:r>
            <a:r>
              <a:rPr lang="ru-RU" sz="2000" smtClean="0"/>
              <a:t>(слова, вышедшие из употребления и замененные новыми: </a:t>
            </a:r>
            <a:r>
              <a:rPr lang="ru-RU" sz="2000" i="1" smtClean="0"/>
              <a:t>лицедей – актер, пиит – поэт</a:t>
            </a:r>
            <a:r>
              <a:rPr lang="ru-RU" sz="2000" smtClean="0"/>
              <a:t>)</a:t>
            </a:r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3200" i="1" smtClean="0"/>
              <a:t>Историзм – </a:t>
            </a:r>
            <a:r>
              <a:rPr lang="ru-RU" sz="3200" smtClean="0"/>
              <a:t>устаревшее слово или оборот речи </a:t>
            </a:r>
            <a:r>
              <a:rPr lang="ru-RU" sz="2000" smtClean="0"/>
              <a:t>(слова, окончательно вышедшие из употребления: помещик, жандарм, нэп, аршин)</a:t>
            </a:r>
          </a:p>
          <a:p>
            <a:pPr>
              <a:lnSpc>
                <a:spcPct val="90000"/>
              </a:lnSpc>
            </a:pPr>
            <a:endParaRPr lang="ru-RU" sz="3200" smtClean="0"/>
          </a:p>
          <a:p>
            <a:pPr>
              <a:lnSpc>
                <a:spcPct val="90000"/>
              </a:lnSpc>
            </a:pPr>
            <a:r>
              <a:rPr lang="ru-RU" sz="3200" i="1" smtClean="0"/>
              <a:t>Гипербола</a:t>
            </a:r>
            <a:r>
              <a:rPr lang="ru-RU" sz="3200" smtClean="0"/>
              <a:t> – 1) преувеличение;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200" smtClean="0"/>
              <a:t>                         2) незамкнутая кривая, состоящая из двух ветвей.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3200" smtClean="0"/>
          </a:p>
          <a:p>
            <a:pPr>
              <a:lnSpc>
                <a:spcPct val="90000"/>
              </a:lnSpc>
            </a:pPr>
            <a:r>
              <a:rPr lang="ru-RU" sz="3200" i="1" smtClean="0"/>
              <a:t>Литота</a:t>
            </a:r>
            <a:r>
              <a:rPr lang="ru-RU" sz="3200" smtClean="0"/>
              <a:t> - пр</a:t>
            </a:r>
            <a:r>
              <a:rPr lang="ru-RU" sz="3200" smtClean="0">
                <a:latin typeface="Arial" charset="0"/>
              </a:rPr>
              <a:t>е</a:t>
            </a:r>
            <a:r>
              <a:rPr lang="ru-RU" sz="3200" smtClean="0"/>
              <a:t>уменьшение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008063"/>
          </a:xfrm>
        </p:spPr>
        <p:txBody>
          <a:bodyPr/>
          <a:lstStyle/>
          <a:p>
            <a:pPr algn="ctr"/>
            <a:r>
              <a:rPr lang="ru-RU" sz="4400" i="1" smtClean="0"/>
              <a:t>Задание 2</a:t>
            </a:r>
            <a:r>
              <a:rPr lang="ru-RU" smtClean="0"/>
              <a:t>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989138"/>
            <a:ext cx="8435975" cy="43354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В каких рядах  все слова обладают экспрессивностью?</a:t>
            </a:r>
            <a:r>
              <a:rPr lang="ru-RU" sz="2800" i="1" smtClean="0"/>
              <a:t> </a:t>
            </a:r>
          </a:p>
          <a:p>
            <a:endParaRPr lang="ru-RU" sz="2800" i="1" smtClean="0"/>
          </a:p>
          <a:p>
            <a:r>
              <a:rPr lang="ru-RU" sz="3200" smtClean="0"/>
              <a:t>1) лодырь, тихоня, злюка, вредничать</a:t>
            </a:r>
          </a:p>
          <a:p>
            <a:r>
              <a:rPr lang="ru-RU" sz="3200" smtClean="0"/>
              <a:t>2) лист, говорить, глупец, опасный</a:t>
            </a:r>
          </a:p>
          <a:p>
            <a:r>
              <a:rPr lang="ru-RU" sz="3200" smtClean="0"/>
              <a:t>3) ехать, внимать, рассказать, выразиться</a:t>
            </a:r>
          </a:p>
          <a:p>
            <a:r>
              <a:rPr lang="ru-RU" sz="3200" smtClean="0"/>
              <a:t>4) домик, домишко, реченька, голосище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008063"/>
          </a:xfrm>
        </p:spPr>
        <p:txBody>
          <a:bodyPr/>
          <a:lstStyle/>
          <a:p>
            <a:pPr algn="ctr"/>
            <a:r>
              <a:rPr lang="ru-RU" sz="4400" i="1" smtClean="0"/>
              <a:t>Ответ</a:t>
            </a:r>
            <a:r>
              <a:rPr lang="ru-RU" smtClean="0"/>
              <a:t> 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989138"/>
            <a:ext cx="8435975" cy="4335462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i="1" smtClean="0"/>
              <a:t>В каких рядах  все слова обладают экспрессивностью?</a:t>
            </a:r>
            <a:r>
              <a:rPr lang="ru-RU" sz="2800" i="1" smtClean="0"/>
              <a:t> </a:t>
            </a:r>
          </a:p>
          <a:p>
            <a:pPr>
              <a:defRPr/>
            </a:pPr>
            <a:endParaRPr lang="ru-RU" sz="2800" i="1" smtClean="0"/>
          </a:p>
          <a:p>
            <a:pPr>
              <a:defRPr/>
            </a:pPr>
            <a:r>
              <a:rPr lang="ru-RU" sz="3200" smtClean="0"/>
              <a:t>1) лодырь, тихоня, злюка, вредничать</a:t>
            </a:r>
          </a:p>
          <a:p>
            <a:pPr>
              <a:defRPr/>
            </a:pPr>
            <a:r>
              <a:rPr lang="ru-RU" sz="3200" smtClean="0"/>
              <a:t>2) лист, говорить, глупец, опасный</a:t>
            </a:r>
          </a:p>
          <a:p>
            <a:pPr>
              <a:defRPr/>
            </a:pPr>
            <a:r>
              <a:rPr lang="ru-RU" sz="3200" smtClean="0"/>
              <a:t>3) ехать, внимать, рассказать, выразиться</a:t>
            </a:r>
          </a:p>
          <a:p>
            <a:pPr>
              <a:defRPr/>
            </a:pPr>
            <a: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4) домик, домишко, реченька, голосище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1465</TotalTime>
  <Words>1563</Words>
  <Application>Microsoft Office PowerPoint</Application>
  <PresentationFormat>Экран (4:3)</PresentationFormat>
  <Paragraphs>369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64</vt:i4>
      </vt:variant>
    </vt:vector>
  </HeadingPairs>
  <TitlesOfParts>
    <vt:vector size="73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Поток</vt:lpstr>
      <vt:lpstr>«Этот удивительный мир …» </vt:lpstr>
      <vt:lpstr>Слайд 2</vt:lpstr>
      <vt:lpstr>Слайд 3</vt:lpstr>
      <vt:lpstr>Цели (целеполагание): </vt:lpstr>
      <vt:lpstr> Лингвистическая разминка  Расставить ударение в словах</vt:lpstr>
      <vt:lpstr>Задание 1 Расставить ударение в словах</vt:lpstr>
      <vt:lpstr>Слайд 7</vt:lpstr>
      <vt:lpstr>Задание 2 </vt:lpstr>
      <vt:lpstr>Ответ </vt:lpstr>
      <vt:lpstr>Задание 3</vt:lpstr>
      <vt:lpstr>Ответ</vt:lpstr>
      <vt:lpstr>Задание 4 (стр.11 уч. Гальцовой Н.Г.)</vt:lpstr>
      <vt:lpstr>Ответ</vt:lpstr>
      <vt:lpstr>Задание 5</vt:lpstr>
      <vt:lpstr>Ответ</vt:lpstr>
      <vt:lpstr>Задание 6</vt:lpstr>
      <vt:lpstr>Ответ</vt:lpstr>
      <vt:lpstr>Задание 7</vt:lpstr>
      <vt:lpstr>Ответ</vt:lpstr>
      <vt:lpstr>Задание 8</vt:lpstr>
      <vt:lpstr>Ответ</vt:lpstr>
      <vt:lpstr>Задание 9</vt:lpstr>
      <vt:lpstr>Ответ</vt:lpstr>
      <vt:lpstr>Слайд 24</vt:lpstr>
      <vt:lpstr>Слайд 25</vt:lpstr>
      <vt:lpstr>Признаки фразеологизмов:</vt:lpstr>
      <vt:lpstr>Слайд 27</vt:lpstr>
      <vt:lpstr>Свободные (обычные) словосочетания:</vt:lpstr>
      <vt:lpstr>В обычном словосочетании каждое слово можно заменить.</vt:lpstr>
      <vt:lpstr>Во фразеологизмах нельзя произвольно заменять слова.</vt:lpstr>
      <vt:lpstr>  </vt:lpstr>
      <vt:lpstr>Слайд 32</vt:lpstr>
      <vt:lpstr>Слайд 33</vt:lpstr>
      <vt:lpstr>Задание для рабочего листа №1.   1 варианту выписать номера, соответствующие свободным словосочетаниям,  2 варианту выписать номера, соответствующие фразеологизмам.</vt:lpstr>
      <vt:lpstr>Ответ</vt:lpstr>
      <vt:lpstr>Слайд 36</vt:lpstr>
      <vt:lpstr>Слайд 37</vt:lpstr>
      <vt:lpstr>Слайд 38</vt:lpstr>
      <vt:lpstr>Фразеологические  единства</vt:lpstr>
      <vt:lpstr>Слайд 40</vt:lpstr>
      <vt:lpstr>Слайд 41</vt:lpstr>
      <vt:lpstr>Слайд 42</vt:lpstr>
      <vt:lpstr>Слайд 43</vt:lpstr>
      <vt:lpstr>Слайд 44</vt:lpstr>
      <vt:lpstr>Фразеологизмы могут иметь синонимы, антонимы, омонимы</vt:lpstr>
      <vt:lpstr>Слайд 46</vt:lpstr>
      <vt:lpstr>Слайд 47</vt:lpstr>
      <vt:lpstr>Ответы</vt:lpstr>
      <vt:lpstr>Стилистическая окраска фразеологизмов может быть:</vt:lpstr>
      <vt:lpstr>Происхождение фразеологизмов</vt:lpstr>
      <vt:lpstr>Исконно русские фразеологизмы</vt:lpstr>
      <vt:lpstr>Слайд 52</vt:lpstr>
      <vt:lpstr>Заимствованные из других языков</vt:lpstr>
      <vt:lpstr>Заимствованные из древнегреческой мифологии</vt:lpstr>
      <vt:lpstr>Слайд 55</vt:lpstr>
      <vt:lpstr>Слайд 56</vt:lpstr>
      <vt:lpstr>Слайд 57</vt:lpstr>
      <vt:lpstr>Слайд 58</vt:lpstr>
      <vt:lpstr>Слайд 59</vt:lpstr>
      <vt:lpstr>Слайд 60</vt:lpstr>
      <vt:lpstr>Сфера употребления  фразеологизмов</vt:lpstr>
      <vt:lpstr>Речевые ошибки в употреблении фразеологизмов</vt:lpstr>
      <vt:lpstr>Задание для рабочего листа №4.  (творческая работа с текстом)</vt:lpstr>
      <vt:lpstr>Синквейн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Флюра</cp:lastModifiedBy>
  <cp:revision>167</cp:revision>
  <dcterms:created xsi:type="dcterms:W3CDTF">2010-10-12T02:18:47Z</dcterms:created>
  <dcterms:modified xsi:type="dcterms:W3CDTF">2018-01-31T18:20:52Z</dcterms:modified>
</cp:coreProperties>
</file>