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52" r:id="rId1"/>
  </p:sldMasterIdLst>
  <p:sldIdLst>
    <p:sldId id="256" r:id="rId2"/>
    <p:sldId id="301" r:id="rId3"/>
    <p:sldId id="302" r:id="rId4"/>
    <p:sldId id="303" r:id="rId5"/>
    <p:sldId id="309" r:id="rId6"/>
    <p:sldId id="304" r:id="rId7"/>
    <p:sldId id="305" r:id="rId8"/>
    <p:sldId id="306" r:id="rId9"/>
    <p:sldId id="307" r:id="rId10"/>
    <p:sldId id="308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3B15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106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514C5B-90CC-40C0-A1C5-C6883BB92ED0}" type="datetimeFigureOut">
              <a:rPr lang="ru-RU" smtClean="0"/>
              <a:pPr/>
              <a:t>08.04.2016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1B0967-AB52-42AC-BD76-50401FA37F0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514C5B-90CC-40C0-A1C5-C6883BB92ED0}" type="datetimeFigureOut">
              <a:rPr lang="ru-RU" smtClean="0"/>
              <a:pPr/>
              <a:t>08.04.2016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1B0967-AB52-42AC-BD76-50401FA37F0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514C5B-90CC-40C0-A1C5-C6883BB92ED0}" type="datetimeFigureOut">
              <a:rPr lang="ru-RU" smtClean="0"/>
              <a:pPr/>
              <a:t>08.04.2016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1B0967-AB52-42AC-BD76-50401FA37F0B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514C5B-90CC-40C0-A1C5-C6883BB92ED0}" type="datetimeFigureOut">
              <a:rPr lang="ru-RU" smtClean="0"/>
              <a:pPr/>
              <a:t>08.04.2016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1B0967-AB52-42AC-BD76-50401FA37F0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514C5B-90CC-40C0-A1C5-C6883BB92ED0}" type="datetimeFigureOut">
              <a:rPr lang="ru-RU" smtClean="0"/>
              <a:pPr/>
              <a:t>08.04.2016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1B0967-AB52-42AC-BD76-50401FA37F0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514C5B-90CC-40C0-A1C5-C6883BB92ED0}" type="datetimeFigureOut">
              <a:rPr lang="ru-RU" smtClean="0"/>
              <a:pPr/>
              <a:t>08.04.2016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1B0967-AB52-42AC-BD76-50401FA37F0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514C5B-90CC-40C0-A1C5-C6883BB92ED0}" type="datetimeFigureOut">
              <a:rPr lang="ru-RU" smtClean="0"/>
              <a:pPr/>
              <a:t>08.04.2016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1B0967-AB52-42AC-BD76-50401FA37F0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514C5B-90CC-40C0-A1C5-C6883BB92ED0}" type="datetimeFigureOut">
              <a:rPr lang="ru-RU" smtClean="0"/>
              <a:pPr/>
              <a:t>08.04.2016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1B0967-AB52-42AC-BD76-50401FA37F0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514C5B-90CC-40C0-A1C5-C6883BB92ED0}" type="datetimeFigureOut">
              <a:rPr lang="ru-RU" smtClean="0"/>
              <a:pPr/>
              <a:t>08.04.2016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1B0967-AB52-42AC-BD76-50401FA37F0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514C5B-90CC-40C0-A1C5-C6883BB92ED0}" type="datetimeFigureOut">
              <a:rPr lang="ru-RU" smtClean="0"/>
              <a:pPr/>
              <a:t>08.04.2016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1B0967-AB52-42AC-BD76-50401FA37F0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514C5B-90CC-40C0-A1C5-C6883BB92ED0}" type="datetimeFigureOut">
              <a:rPr lang="ru-RU" smtClean="0"/>
              <a:pPr/>
              <a:t>08.04.2016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1B0967-AB52-42AC-BD76-50401FA37F0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3D514C5B-90CC-40C0-A1C5-C6883BB92ED0}" type="datetimeFigureOut">
              <a:rPr lang="ru-RU" smtClean="0"/>
              <a:pPr/>
              <a:t>08.04.2016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851B0967-AB52-42AC-BD76-50401FA37F0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53" r:id="rId1"/>
    <p:sldLayoutId id="2147483854" r:id="rId2"/>
    <p:sldLayoutId id="2147483855" r:id="rId3"/>
    <p:sldLayoutId id="2147483856" r:id="rId4"/>
    <p:sldLayoutId id="2147483857" r:id="rId5"/>
    <p:sldLayoutId id="2147483858" r:id="rId6"/>
    <p:sldLayoutId id="2147483859" r:id="rId7"/>
    <p:sldLayoutId id="2147483860" r:id="rId8"/>
    <p:sldLayoutId id="2147483861" r:id="rId9"/>
    <p:sldLayoutId id="2147483862" r:id="rId10"/>
    <p:sldLayoutId id="214748386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jpe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357167"/>
            <a:ext cx="7772400" cy="839585"/>
          </a:xfrm>
        </p:spPr>
        <p:txBody>
          <a:bodyPr>
            <a:normAutofit/>
          </a:bodyPr>
          <a:lstStyle/>
          <a:p>
            <a:pPr algn="ctr"/>
            <a:r>
              <a:rPr lang="ru-RU" sz="2400" dirty="0" smtClean="0"/>
              <a:t>Исследовательская работа  </a:t>
            </a:r>
            <a:endParaRPr lang="ru-RU" sz="24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10000"/>
          </a:bodyPr>
          <a:lstStyle/>
          <a:p>
            <a:pPr algn="r"/>
            <a:r>
              <a:rPr lang="ru-RU" b="1" dirty="0" smtClean="0"/>
              <a:t>Выполнила: </a:t>
            </a:r>
            <a:r>
              <a:rPr lang="ru-RU" b="1" dirty="0"/>
              <a:t>Иванова </a:t>
            </a:r>
            <a:r>
              <a:rPr lang="ru-RU" b="1" dirty="0" smtClean="0"/>
              <a:t>Елена,</a:t>
            </a:r>
            <a:endParaRPr lang="ru-RU" b="1" dirty="0"/>
          </a:p>
          <a:p>
            <a:pPr algn="r"/>
            <a:r>
              <a:rPr lang="ru-RU" b="1" dirty="0" smtClean="0"/>
              <a:t>ученица 10 класса </a:t>
            </a:r>
          </a:p>
          <a:p>
            <a:pPr algn="r"/>
            <a:r>
              <a:rPr lang="ru-RU" b="1" dirty="0" smtClean="0"/>
              <a:t>Руководитель</a:t>
            </a:r>
            <a:r>
              <a:rPr lang="ru-RU" b="1" dirty="0" smtClean="0"/>
              <a:t>: Иванова О. И., </a:t>
            </a:r>
          </a:p>
          <a:p>
            <a:pPr algn="r"/>
            <a:r>
              <a:rPr lang="ru-RU" b="1" dirty="0" smtClean="0"/>
              <a:t>учитель химии и биологии </a:t>
            </a:r>
          </a:p>
          <a:p>
            <a:pPr algn="r"/>
            <a:r>
              <a:rPr lang="ru-RU" b="1" dirty="0" err="1" smtClean="0"/>
              <a:t>Напольнокотякской</a:t>
            </a:r>
            <a:r>
              <a:rPr lang="ru-RU" b="1" dirty="0" smtClean="0"/>
              <a:t> СОШ</a:t>
            </a:r>
            <a:endParaRPr lang="ru-RU" b="1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791430" y="2967335"/>
            <a:ext cx="18473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/>
            <a:endParaRPr lang="ru-RU" sz="5400" b="1" cap="none" spc="150" dirty="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14282" y="571480"/>
            <a:ext cx="8715436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endParaRPr lang="ru-RU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892793" y="1750906"/>
            <a:ext cx="735841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 smtClean="0">
                <a:solidFill>
                  <a:schemeClr val="bg2">
                    <a:lumMod val="25000"/>
                  </a:schemeClr>
                </a:solidFill>
                <a:latin typeface="Bookman Old Style" pitchFamily="18" charset="0"/>
              </a:rPr>
              <a:t>Оценка качества </a:t>
            </a:r>
          </a:p>
          <a:p>
            <a:pPr algn="ctr"/>
            <a:r>
              <a:rPr lang="ru-RU" sz="3200" b="1" dirty="0" smtClean="0">
                <a:solidFill>
                  <a:schemeClr val="bg2">
                    <a:lumMod val="25000"/>
                  </a:schemeClr>
                </a:solidFill>
                <a:latin typeface="Bookman Old Style" pitchFamily="18" charset="0"/>
              </a:rPr>
              <a:t>питьевой воды</a:t>
            </a:r>
            <a:endParaRPr lang="ru-RU" sz="3200" b="1" dirty="0">
              <a:solidFill>
                <a:schemeClr val="bg2">
                  <a:lumMod val="25000"/>
                </a:schemeClr>
              </a:solidFill>
              <a:latin typeface="Bookman Old Style" pitchFamily="18" charset="0"/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872067" y="2276872"/>
            <a:ext cx="7408333" cy="3849291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ru-RU" dirty="0"/>
              <a:t>В результате исследования литературных источников и проведённых опытов с питьевой водой обнаружилось, что наша школьная вода неплохого качества. </a:t>
            </a:r>
            <a:endParaRPr lang="ru-RU" dirty="0" smtClean="0"/>
          </a:p>
          <a:p>
            <a:pPr algn="just"/>
            <a:r>
              <a:rPr lang="ru-RU" dirty="0" smtClean="0"/>
              <a:t>Параметры </a:t>
            </a:r>
            <a:r>
              <a:rPr lang="ru-RU" dirty="0"/>
              <a:t>полученных результатов не выходят за пределы допустимых значений. </a:t>
            </a:r>
            <a:endParaRPr lang="ru-RU" dirty="0" smtClean="0"/>
          </a:p>
          <a:p>
            <a:pPr algn="just"/>
            <a:r>
              <a:rPr lang="ru-RU" dirty="0" smtClean="0"/>
              <a:t>Я </a:t>
            </a:r>
            <a:r>
              <a:rPr lang="ru-RU" dirty="0"/>
              <a:t>рекомендую школьную воду для питья всем учащимся нашей школы.</a:t>
            </a:r>
          </a:p>
          <a:p>
            <a:r>
              <a:rPr lang="ru-RU" dirty="0" smtClean="0"/>
              <a:t>Населению я советую обратить внимание на жесткость воды, т.к. слишком мягкая вода вызывает образование камней в почках, а излишне  мягкая вымывает ионы кальция из костей.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Выводы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63286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251520" y="1844824"/>
            <a:ext cx="8712968" cy="4392488"/>
          </a:xfrm>
        </p:spPr>
        <p:txBody>
          <a:bodyPr>
            <a:normAutofit fontScale="92500"/>
          </a:bodyPr>
          <a:lstStyle/>
          <a:p>
            <a:pPr algn="just"/>
            <a:r>
              <a:rPr lang="ru-RU" sz="2800" dirty="0"/>
              <a:t>В настоящее время одной из самых актуальных проблем является проблема экологии. Чистая вода становится «товаром номер один» в мире и по некоторым прогнозам в ближайшее десятилетие будет наиболее продаваемым и дорогим продуктом. </a:t>
            </a:r>
          </a:p>
          <a:p>
            <a:pPr algn="just"/>
            <a:r>
              <a:rPr lang="ru-RU" sz="2800" dirty="0" smtClean="0"/>
              <a:t>Для </a:t>
            </a:r>
            <a:r>
              <a:rPr lang="ru-RU" sz="2800" dirty="0"/>
              <a:t>того, чтобы хорошо себя чувствовать, человек должен употреблять только чистую качественную питьевую воду. Учёными давно установлена прямая связь между качеством питьевой воды и продолжительностью жизни</a:t>
            </a:r>
            <a:r>
              <a:rPr lang="ru-RU" sz="2800" dirty="0" smtClean="0"/>
              <a:t>.</a:t>
            </a:r>
          </a:p>
          <a:p>
            <a:pPr algn="just"/>
            <a:endParaRPr lang="ru-RU" sz="2800" dirty="0"/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Актуальность темы: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66359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67544" y="980728"/>
            <a:ext cx="8229600" cy="826352"/>
          </a:xfrm>
        </p:spPr>
        <p:txBody>
          <a:bodyPr>
            <a:normAutofit fontScale="90000"/>
          </a:bodyPr>
          <a:lstStyle/>
          <a:p>
            <a:r>
              <a:rPr lang="ru-RU" sz="2700" dirty="0"/>
              <a:t>Объект исследования -  питьевая вода из скважины </a:t>
            </a:r>
            <a:r>
              <a:rPr lang="ru-RU" sz="2700" dirty="0" err="1"/>
              <a:t>Напольнокотякской</a:t>
            </a:r>
            <a:r>
              <a:rPr lang="ru-RU" sz="2700" dirty="0"/>
              <a:t> СОШ </a:t>
            </a:r>
            <a:br>
              <a:rPr lang="ru-RU" sz="2700" dirty="0"/>
            </a:br>
            <a:r>
              <a:rPr lang="ru-RU" sz="2700" dirty="0"/>
              <a:t>Предмет исследования – качество питьевой воды.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pic>
        <p:nvPicPr>
          <p:cNvPr id="2050" name="Picture 2" descr="E:\Documents and Settings\Ольга\Рабочий стол\эксельсиор\4757780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2636912"/>
            <a:ext cx="4570479" cy="34278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1" name="Picture 3" descr="E:\Documents and Settings\Ольга\Рабочий стол\эксельсиор\forma_kapelki_1920x1200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36096" y="3257878"/>
            <a:ext cx="3312368" cy="20702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527446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323528" y="2132856"/>
            <a:ext cx="8568951" cy="4464496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ru-RU" b="1" dirty="0" smtClean="0"/>
              <a:t>      Задачи</a:t>
            </a:r>
            <a:r>
              <a:rPr lang="ru-RU" b="1" dirty="0"/>
              <a:t>:</a:t>
            </a:r>
          </a:p>
          <a:p>
            <a:pPr marL="0" indent="0" algn="just">
              <a:buNone/>
            </a:pPr>
            <a:r>
              <a:rPr lang="ru-RU" dirty="0"/>
              <a:t>1.  Изучить  литературные источники о свойствах воды и экологических проблемах;</a:t>
            </a:r>
          </a:p>
          <a:p>
            <a:pPr marL="0" lvl="0" indent="0" algn="just">
              <a:buNone/>
            </a:pPr>
            <a:r>
              <a:rPr lang="ru-RU" dirty="0" smtClean="0"/>
              <a:t>2.</a:t>
            </a:r>
            <a:r>
              <a:rPr lang="ru-RU" dirty="0"/>
              <a:t> </a:t>
            </a:r>
            <a:r>
              <a:rPr lang="ru-RU" dirty="0" smtClean="0"/>
              <a:t>   Практически </a:t>
            </a:r>
            <a:r>
              <a:rPr lang="ru-RU" dirty="0"/>
              <a:t>ознакомиться с методикой определения жесткости воды и рН;</a:t>
            </a:r>
          </a:p>
          <a:p>
            <a:pPr marL="0" indent="0" algn="just">
              <a:buNone/>
            </a:pPr>
            <a:r>
              <a:rPr lang="ru-RU" dirty="0" smtClean="0"/>
              <a:t>3. Провести </a:t>
            </a:r>
            <a:r>
              <a:rPr lang="ru-RU" dirty="0"/>
              <a:t>анализ питьевой воды из буровой скважины </a:t>
            </a:r>
            <a:r>
              <a:rPr lang="ru-RU" dirty="0" err="1"/>
              <a:t>Напольнокотякской</a:t>
            </a:r>
            <a:r>
              <a:rPr lang="ru-RU" dirty="0"/>
              <a:t> СОШ в лабораторных условиях</a:t>
            </a:r>
          </a:p>
          <a:p>
            <a:pPr marL="0" indent="0" algn="just">
              <a:buNone/>
            </a:pPr>
            <a:r>
              <a:rPr lang="ru-RU" dirty="0" smtClean="0"/>
              <a:t>4.     Дать </a:t>
            </a:r>
            <a:r>
              <a:rPr lang="ru-RU" dirty="0"/>
              <a:t>рекомендации местному населению</a:t>
            </a:r>
            <a:r>
              <a:rPr lang="ru-RU" dirty="0" smtClean="0"/>
              <a:t>.</a:t>
            </a:r>
            <a:r>
              <a:rPr lang="ru-RU" dirty="0"/>
              <a:t> </a:t>
            </a:r>
            <a:endParaRPr lang="ru-RU" dirty="0" smtClean="0"/>
          </a:p>
          <a:p>
            <a:pPr marL="0" indent="0" algn="just">
              <a:buNone/>
            </a:pPr>
            <a:r>
              <a:rPr lang="ru-RU" dirty="0" smtClean="0"/>
              <a:t>      </a:t>
            </a:r>
            <a:r>
              <a:rPr lang="ru-RU" b="1" dirty="0" smtClean="0">
                <a:solidFill>
                  <a:srgbClr val="0070C0"/>
                </a:solidFill>
              </a:rPr>
              <a:t>Методы </a:t>
            </a:r>
            <a:r>
              <a:rPr lang="ru-RU" b="1" dirty="0">
                <a:solidFill>
                  <a:srgbClr val="0070C0"/>
                </a:solidFill>
              </a:rPr>
              <a:t>исследования: </a:t>
            </a:r>
          </a:p>
          <a:p>
            <a:pPr algn="just" fontAlgn="base"/>
            <a:r>
              <a:rPr lang="ru-RU" dirty="0"/>
              <a:t>Изучение теоретического материала.</a:t>
            </a:r>
          </a:p>
          <a:p>
            <a:pPr lvl="0" algn="just" fontAlgn="base"/>
            <a:r>
              <a:rPr lang="ru-RU" dirty="0" smtClean="0"/>
              <a:t>Лабораторные </a:t>
            </a:r>
            <a:r>
              <a:rPr lang="ru-RU" dirty="0"/>
              <a:t>исследования в школьных условиях.</a:t>
            </a:r>
          </a:p>
          <a:p>
            <a:pPr lvl="0" algn="just" fontAlgn="base"/>
            <a:r>
              <a:rPr lang="ru-RU" dirty="0"/>
              <a:t>Изучение результатов проб водопроводной воды.</a:t>
            </a:r>
          </a:p>
          <a:p>
            <a:pPr lvl="0"/>
            <a:endParaRPr lang="ru-RU" dirty="0"/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800" b="1" dirty="0" smtClean="0"/>
              <a:t>Цель работы: </a:t>
            </a:r>
            <a:br>
              <a:rPr lang="ru-RU" sz="2800" b="1" dirty="0" smtClean="0"/>
            </a:br>
            <a:r>
              <a:rPr lang="ru-RU" sz="2800" b="1" dirty="0" smtClean="0"/>
              <a:t>изучение </a:t>
            </a:r>
            <a:r>
              <a:rPr lang="ru-RU" sz="2800" b="1" dirty="0"/>
              <a:t>качества питьевой воды </a:t>
            </a:r>
            <a:r>
              <a:rPr lang="ru-RU" sz="2800" b="1" dirty="0" smtClean="0"/>
              <a:t/>
            </a:r>
            <a:br>
              <a:rPr lang="ru-RU" sz="2800" b="1" dirty="0" smtClean="0"/>
            </a:br>
            <a:r>
              <a:rPr lang="ru-RU" sz="2800" b="1" dirty="0" smtClean="0"/>
              <a:t>в </a:t>
            </a:r>
            <a:r>
              <a:rPr lang="ru-RU" sz="2800" b="1" dirty="0" err="1"/>
              <a:t>Напольнокотякской</a:t>
            </a:r>
            <a:r>
              <a:rPr lang="ru-RU" sz="2800" b="1" dirty="0"/>
              <a:t> СОШ</a:t>
            </a:r>
          </a:p>
        </p:txBody>
      </p:sp>
    </p:spTree>
    <p:extLst>
      <p:ext uri="{BB962C8B-B14F-4D97-AF65-F5344CB8AC3E}">
        <p14:creationId xmlns:p14="http://schemas.microsoft.com/office/powerpoint/2010/main" val="17497041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827584" y="3284984"/>
            <a:ext cx="7408333" cy="2376264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2800" dirty="0" smtClean="0"/>
              <a:t>Школьная питьевая </a:t>
            </a:r>
            <a:r>
              <a:rPr lang="ru-RU" sz="2800" dirty="0"/>
              <a:t>вода не достаточно качественная, тогда  я смогу определить присутствие в ней вредных </a:t>
            </a:r>
            <a:r>
              <a:rPr lang="ru-RU" sz="2800" dirty="0" smtClean="0"/>
              <a:t>веществ. </a:t>
            </a:r>
            <a:endParaRPr lang="ru-RU" sz="2800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Гипотеза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043870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b="1" dirty="0" smtClean="0"/>
              <a:t>Исследование органолептических показателей.</a:t>
            </a:r>
            <a:r>
              <a:rPr lang="ru-RU" dirty="0" smtClean="0"/>
              <a:t> </a:t>
            </a:r>
          </a:p>
          <a:p>
            <a:r>
              <a:rPr lang="ru-RU" b="1" dirty="0" smtClean="0"/>
              <a:t>Определение </a:t>
            </a:r>
            <a:r>
              <a:rPr lang="ru-RU" b="1" dirty="0"/>
              <a:t>р</a:t>
            </a:r>
            <a:r>
              <a:rPr lang="en-US" b="1" dirty="0"/>
              <a:t>H</a:t>
            </a:r>
            <a:r>
              <a:rPr lang="ru-RU" b="1" dirty="0"/>
              <a:t>. </a:t>
            </a:r>
            <a:endParaRPr lang="ru-RU" b="1" dirty="0" smtClean="0"/>
          </a:p>
          <a:p>
            <a:r>
              <a:rPr lang="ru-RU" b="1" dirty="0" smtClean="0"/>
              <a:t>Обнаружение </a:t>
            </a:r>
            <a:r>
              <a:rPr lang="ru-RU" b="1" dirty="0"/>
              <a:t>хлорид - ионов в воде. </a:t>
            </a:r>
            <a:endParaRPr lang="ru-RU" b="1" dirty="0" smtClean="0"/>
          </a:p>
          <a:p>
            <a:r>
              <a:rPr lang="ru-RU" b="1" dirty="0" smtClean="0"/>
              <a:t>Обнаружение   </a:t>
            </a:r>
            <a:r>
              <a:rPr lang="ru-RU" b="1" dirty="0"/>
              <a:t>ионов аммония  в воде</a:t>
            </a:r>
            <a:r>
              <a:rPr lang="ru-RU" b="1" dirty="0" smtClean="0"/>
              <a:t>.</a:t>
            </a:r>
            <a:endParaRPr lang="ru-RU" dirty="0"/>
          </a:p>
          <a:p>
            <a:pPr lvl="0"/>
            <a:r>
              <a:rPr lang="ru-RU" b="1" dirty="0"/>
              <a:t>Обнаружение  сульфат - ионов в воде. </a:t>
            </a:r>
            <a:endParaRPr lang="ru-RU" b="1" dirty="0" smtClean="0"/>
          </a:p>
          <a:p>
            <a:pPr lvl="0"/>
            <a:r>
              <a:rPr lang="ru-RU" b="1" dirty="0" smtClean="0"/>
              <a:t>Определение</a:t>
            </a:r>
            <a:r>
              <a:rPr lang="ru-RU" baseline="30000" dirty="0" smtClean="0"/>
              <a:t> </a:t>
            </a:r>
            <a:r>
              <a:rPr lang="ru-RU" b="1" dirty="0"/>
              <a:t>временной жесткости воды</a:t>
            </a:r>
            <a:endParaRPr lang="ru-RU" dirty="0"/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Методика исследований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900535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Определение </a:t>
            </a:r>
            <a:r>
              <a:rPr lang="ru-RU" dirty="0" smtClean="0"/>
              <a:t>мут</a:t>
            </a:r>
            <a:r>
              <a:rPr lang="ru-RU" dirty="0" smtClean="0"/>
              <a:t>ности </a:t>
            </a:r>
            <a:r>
              <a:rPr lang="ru-RU" dirty="0" smtClean="0"/>
              <a:t>и  рН</a:t>
            </a:r>
            <a:endParaRPr lang="ru-RU" dirty="0"/>
          </a:p>
        </p:txBody>
      </p:sp>
      <p:pic>
        <p:nvPicPr>
          <p:cNvPr id="3075" name="Picture 3" descr="E:\Documents and Settings\Ольга\Рабочий стол\эксельсиор\28.01.2016\Фото089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55976" y="2672916"/>
            <a:ext cx="4553628" cy="34152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6" name="Picture 4" descr="E:\Documents and Settings\Ольга\Рабочий стол\эксельсиор\28.01.2016\Фото088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2204864"/>
            <a:ext cx="3220326" cy="42937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71493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E:\Documents and Settings\Ольга\Рабочий стол\эксельсиор\28.01.2016\Фото090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6383" y="2492896"/>
            <a:ext cx="2748981" cy="36653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099" name="Picture 3" descr="E:\Documents and Settings\Ольга\Рабочий стол\эксельсиор\28.01.2016\Фото105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49179" y="2492897"/>
            <a:ext cx="2736304" cy="36653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0" name="Picture 4" descr="E:\Documents and Settings\Ольга\Рабочий стол\эксельсиор\28.01.2016\Фото083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6176" y="2492896"/>
            <a:ext cx="2736303" cy="36484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2135212" y="404664"/>
            <a:ext cx="4568879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</a:rPr>
              <a:t>Определение хлоридов, </a:t>
            </a:r>
          </a:p>
          <a:p>
            <a:pPr algn="ctr"/>
            <a:r>
              <a:rPr lang="ru-RU" sz="2800" b="1" dirty="0" smtClean="0">
                <a:solidFill>
                  <a:schemeClr val="bg1"/>
                </a:solidFill>
              </a:rPr>
              <a:t>сульфатов, ионов аммония </a:t>
            </a:r>
          </a:p>
          <a:p>
            <a:pPr algn="ctr"/>
            <a:r>
              <a:rPr lang="ru-RU" sz="2800" b="1" dirty="0" smtClean="0">
                <a:solidFill>
                  <a:schemeClr val="bg1"/>
                </a:solidFill>
              </a:rPr>
              <a:t>и временной жесткости</a:t>
            </a:r>
            <a:endParaRPr lang="ru-RU" sz="28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17172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lvl="0"/>
            <a:r>
              <a:rPr lang="ru-RU" dirty="0"/>
              <a:t>Цвет, мутность и запах в анализируемой пробе воды отсутствуют.</a:t>
            </a:r>
          </a:p>
          <a:p>
            <a:pPr lvl="0"/>
            <a:r>
              <a:rPr lang="ru-RU" dirty="0"/>
              <a:t>Водородный показатель исследуемой воды  рН = </a:t>
            </a:r>
            <a:r>
              <a:rPr lang="ru-RU" dirty="0" smtClean="0"/>
              <a:t>8, </a:t>
            </a:r>
            <a:r>
              <a:rPr lang="ru-RU" dirty="0"/>
              <a:t>значит среда раствора </a:t>
            </a:r>
            <a:r>
              <a:rPr lang="ru-RU" dirty="0" smtClean="0"/>
              <a:t>слабощелочная. Значение </a:t>
            </a:r>
            <a:r>
              <a:rPr lang="ru-RU" dirty="0"/>
              <a:t>в пределах нормы (от 6,5 до 8,5</a:t>
            </a:r>
            <a:r>
              <a:rPr lang="ru-RU" dirty="0" smtClean="0"/>
              <a:t>).</a:t>
            </a:r>
          </a:p>
          <a:p>
            <a:pPr lvl="0"/>
            <a:r>
              <a:rPr lang="ru-RU" dirty="0"/>
              <a:t>К</a:t>
            </a:r>
            <a:r>
              <a:rPr lang="ru-RU" dirty="0" smtClean="0"/>
              <a:t>оличество </a:t>
            </a:r>
            <a:r>
              <a:rPr lang="ru-RU" dirty="0"/>
              <a:t>хлоридов в пределах </a:t>
            </a:r>
            <a:r>
              <a:rPr lang="ru-RU" dirty="0" smtClean="0"/>
              <a:t>нормы.</a:t>
            </a:r>
          </a:p>
          <a:p>
            <a:r>
              <a:rPr lang="ru-RU" dirty="0"/>
              <a:t>Содержание сульфатов в пределах нормы.</a:t>
            </a:r>
          </a:p>
          <a:p>
            <a:pPr lvl="0"/>
            <a:r>
              <a:rPr lang="ru-RU" dirty="0" smtClean="0"/>
              <a:t>Ионы </a:t>
            </a:r>
            <a:r>
              <a:rPr lang="ru-RU" dirty="0"/>
              <a:t>аммония  в исследуемой воде </a:t>
            </a:r>
            <a:r>
              <a:rPr lang="ru-RU" dirty="0" smtClean="0"/>
              <a:t>отсутствуют.</a:t>
            </a:r>
          </a:p>
          <a:p>
            <a:pPr lvl="0"/>
            <a:r>
              <a:rPr lang="ru-RU" dirty="0" smtClean="0"/>
              <a:t>Временная </a:t>
            </a:r>
            <a:r>
              <a:rPr lang="ru-RU" dirty="0"/>
              <a:t>жесткость воды составляет 6,07 </a:t>
            </a:r>
            <a:r>
              <a:rPr lang="ru-RU" dirty="0" err="1"/>
              <a:t>ммоль</a:t>
            </a:r>
            <a:r>
              <a:rPr lang="ru-RU" dirty="0"/>
              <a:t>/л, что является показателем средней </a:t>
            </a:r>
            <a:r>
              <a:rPr lang="ru-RU" dirty="0" smtClean="0"/>
              <a:t>жесткости (норма).</a:t>
            </a:r>
          </a:p>
          <a:p>
            <a:pPr lvl="0"/>
            <a:endParaRPr lang="ru-RU" dirty="0"/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Заключение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178289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491</TotalTime>
  <Words>382</Words>
  <Application>Microsoft Office PowerPoint</Application>
  <PresentationFormat>Экран (4:3)</PresentationFormat>
  <Paragraphs>47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Волна</vt:lpstr>
      <vt:lpstr>Исследовательская работа  </vt:lpstr>
      <vt:lpstr>Актуальность темы:</vt:lpstr>
      <vt:lpstr>Объект исследования -  питьевая вода из скважины Напольнокотякской СОШ  Предмет исследования – качество питьевой воды. </vt:lpstr>
      <vt:lpstr>Цель работы:  изучение качества питьевой воды  в Напольнокотякской СОШ</vt:lpstr>
      <vt:lpstr>Гипотеза</vt:lpstr>
      <vt:lpstr>Методика исследований</vt:lpstr>
      <vt:lpstr>Определение мутности и  рН</vt:lpstr>
      <vt:lpstr>Презентация PowerPoint</vt:lpstr>
      <vt:lpstr>Заключение</vt:lpstr>
      <vt:lpstr>Выводы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Исследовательская работа  </dc:title>
  <dc:creator>учитель</dc:creator>
  <cp:lastModifiedBy>Ольга</cp:lastModifiedBy>
  <cp:revision>50</cp:revision>
  <dcterms:created xsi:type="dcterms:W3CDTF">2012-01-17T12:30:40Z</dcterms:created>
  <dcterms:modified xsi:type="dcterms:W3CDTF">2016-04-08T17:25:28Z</dcterms:modified>
</cp:coreProperties>
</file>