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57" r:id="rId3"/>
    <p:sldId id="261" r:id="rId4"/>
    <p:sldId id="266" r:id="rId5"/>
    <p:sldId id="265" r:id="rId6"/>
    <p:sldId id="263" r:id="rId7"/>
    <p:sldId id="262" r:id="rId8"/>
    <p:sldId id="272" r:id="rId9"/>
    <p:sldId id="271" r:id="rId10"/>
    <p:sldId id="270" r:id="rId11"/>
    <p:sldId id="27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00FF00"/>
    <a:srgbClr val="43D5F7"/>
    <a:srgbClr val="CAFCFB"/>
    <a:srgbClr val="0D038B"/>
    <a:srgbClr val="1104B8"/>
    <a:srgbClr val="120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27AD-2B63-4CB1-A7ED-D77881DC9980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70F65-4811-4378-9381-964614A2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9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1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4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4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EB20-5F6F-4DEE-87E7-F51AC0CE0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97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BD8C-8838-4842-8DF1-67F40E969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47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9250-7724-4F26-B352-5F28B6DAC3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81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3788-F911-497A-AC93-E2164FCFA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1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14C9-065D-4588-A59D-94C2695E7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274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D7500-E912-4933-BA8A-4897804F2C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014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095D-C01D-421C-9454-E7AC1FABCF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45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6E18-5066-4561-8B2A-40AB78F0A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53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86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4E61-D87D-4E0F-A00B-63A75567B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59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80A3-AC5A-4AEC-9810-6D4B28519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998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6D3FE-29B1-482C-9099-05445CCDB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47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6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2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0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0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2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1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EE71-2200-4FF1-98F8-0BBC82EA7B22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1CA78-94AF-4EC8-AEE3-D9CEA6FF9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E17FDD6-04B3-447B-96FC-C299451F70D9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46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2804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 dirty="0" smtClean="0">
                <a:solidFill>
                  <a:srgbClr val="000066"/>
                </a:solidFill>
                <a:latin typeface="Segoe Print" panose="02000600000000000000" pitchFamily="2" charset="0"/>
                <a:cs typeface="Vani" panose="020B0502040204020203" pitchFamily="34" charset="0"/>
              </a:rPr>
              <a:t>Праздник «Греция</a:t>
            </a:r>
            <a:r>
              <a:rPr lang="ru-RU" altLang="ru-RU" sz="3200" b="1" dirty="0">
                <a:solidFill>
                  <a:srgbClr val="000066"/>
                </a:solidFill>
                <a:latin typeface="Segoe Print" panose="02000600000000000000" pitchFamily="2" charset="0"/>
                <a:cs typeface="Vani" panose="020B0502040204020203" pitchFamily="34" charset="0"/>
              </a:rPr>
              <a:t>,</a:t>
            </a:r>
            <a:r>
              <a:rPr lang="ru-RU" altLang="ru-RU" sz="3200" b="1" dirty="0" smtClean="0">
                <a:solidFill>
                  <a:srgbClr val="000066"/>
                </a:solidFill>
                <a:latin typeface="Segoe Print" panose="02000600000000000000" pitchFamily="2" charset="0"/>
                <a:cs typeface="Vani" panose="020B0502040204020203" pitchFamily="34" charset="0"/>
              </a:rPr>
              <a:t> Вперед!</a:t>
            </a:r>
            <a:r>
              <a:rPr lang="ru-RU" altLang="ru-RU" sz="3200" b="1" dirty="0" smtClean="0">
                <a:solidFill>
                  <a:srgbClr val="000066"/>
                </a:solidFill>
                <a:latin typeface="Segoe Print" panose="02000600000000000000" pitchFamily="2" charset="0"/>
                <a:cs typeface="Vani" panose="020B0502040204020203" pitchFamily="34" charset="0"/>
              </a:rPr>
              <a:t>»</a:t>
            </a:r>
            <a:endParaRPr lang="ru-RU" altLang="ru-RU" sz="3200" b="1" dirty="0" smtClean="0">
              <a:solidFill>
                <a:srgbClr val="000066"/>
              </a:solidFill>
              <a:latin typeface="Segoe Print" panose="02000600000000000000" pitchFamily="2" charset="0"/>
              <a:cs typeface="Vani" panose="020B05020402040202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122863"/>
            <a:ext cx="2808288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CCCCFF"/>
                      </a:clrFrom>
                      <a:clrTo>
                        <a:srgbClr val="CCCC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92826" y="6109918"/>
            <a:ext cx="4091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1204CC"/>
                </a:solidFill>
                <a:latin typeface="Segoe Print" panose="02000600000000000000" pitchFamily="2" charset="0"/>
              </a:rPr>
              <a:t>МБДОУ </a:t>
            </a:r>
            <a:r>
              <a:rPr lang="ru-RU" altLang="ru-RU" b="1" dirty="0" smtClean="0">
                <a:solidFill>
                  <a:srgbClr val="1204CC"/>
                </a:solidFill>
                <a:latin typeface="Segoe Print" panose="02000600000000000000" pitchFamily="2" charset="0"/>
              </a:rPr>
              <a:t> </a:t>
            </a:r>
            <a:r>
              <a:rPr lang="ru-RU" altLang="ru-RU" b="1" dirty="0">
                <a:solidFill>
                  <a:srgbClr val="1204CC"/>
                </a:solidFill>
                <a:latin typeface="Segoe Print" panose="02000600000000000000" pitchFamily="2" charset="0"/>
              </a:rPr>
              <a:t>№</a:t>
            </a:r>
            <a:r>
              <a:rPr lang="ru-RU" altLang="ru-RU" b="1" dirty="0" smtClean="0">
                <a:solidFill>
                  <a:srgbClr val="1204CC"/>
                </a:solidFill>
                <a:latin typeface="Segoe Print" panose="02000600000000000000" pitchFamily="2" charset="0"/>
              </a:rPr>
              <a:t>99 пос. Новые дома </a:t>
            </a:r>
            <a:r>
              <a:rPr lang="ru-RU" altLang="ru-RU" b="1" dirty="0" err="1" smtClean="0">
                <a:solidFill>
                  <a:srgbClr val="1204CC"/>
                </a:solidFill>
                <a:latin typeface="Segoe Print" panose="02000600000000000000" pitchFamily="2" charset="0"/>
              </a:rPr>
              <a:t>г.Электросталь</a:t>
            </a:r>
            <a:endParaRPr lang="ru-RU" altLang="ru-RU" b="1" dirty="0">
              <a:solidFill>
                <a:srgbClr val="1204CC"/>
              </a:solidFill>
              <a:latin typeface="Segoe Print" panose="02000600000000000000" pitchFamily="2" charset="0"/>
            </a:endParaRPr>
          </a:p>
        </p:txBody>
      </p:sp>
      <p:pic>
        <p:nvPicPr>
          <p:cNvPr id="2055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905">
            <a:off x="834627" y="1825205"/>
            <a:ext cx="3023762" cy="414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784">
            <a:off x="4212255" y="3163321"/>
            <a:ext cx="1463920" cy="324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Admin\Рабочий стол\греция\фла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0049">
            <a:off x="6012923" y="2446132"/>
            <a:ext cx="2376264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356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 descr="C:\Users\Владислава\Desktop\Раиса документы\история группы 2016-2020\старшая группа 18-19\ГРЕЦИЯ\греция\рамка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ПЕДАГОГИЧЕСКАЯ ДЕЯТЕЛЬНОСТЬ\история группы 2016-2020\старшая группа 18-19\ГРЕЦИЯ\греция\фото\FALS38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7" y="1052736"/>
            <a:ext cx="8256240" cy="4644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27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 descr="C:\Users\Владислава\Desktop\Раиса документы\история группы 2016-2020\старшая группа 18-19\ГРЕЦИЯ\греция\рамка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ПЕДАГОГИЧЕСКАЯ ДЕЯТЕЛЬНОСТЬ\история группы 2016-2020\старшая группа 18-19\ГРЕЦИЯ\греция\фото\BCZE94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t="42347" r="16993" b="3338"/>
          <a:stretch/>
        </p:blipFill>
        <p:spPr bwMode="auto">
          <a:xfrm rot="21037934">
            <a:off x="379260" y="544903"/>
            <a:ext cx="5500264" cy="2904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ЕДАГОГИЧЕСКАЯ ДЕЯТЕЛЬНОСТЬ\история группы 2016-2020\старшая группа 18-19\ГРЕЦИЯ\греция\фото\GOVK582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 b="88"/>
          <a:stretch/>
        </p:blipFill>
        <p:spPr bwMode="auto">
          <a:xfrm>
            <a:off x="1835696" y="3312856"/>
            <a:ext cx="7082496" cy="319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21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 descr="C:\Users\Владислава\Desktop\Раиса документы\история группы 2016-2020\старшая группа 18-19\ГРЕЦИЯ\греция\рамка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Актуальность </a:t>
            </a:r>
            <a:endParaRPr lang="ru-RU" b="1" dirty="0" smtClean="0">
              <a:solidFill>
                <a:srgbClr val="CC0099"/>
              </a:solidFill>
            </a:endParaRPr>
          </a:p>
          <a:p>
            <a:pPr algn="ctr"/>
            <a:endParaRPr lang="ru-RU" b="1" dirty="0">
              <a:solidFill>
                <a:srgbClr val="CC0099"/>
              </a:solidFill>
            </a:endParaRPr>
          </a:p>
          <a:p>
            <a:pPr algn="just"/>
            <a:r>
              <a:rPr lang="ru-RU" dirty="0"/>
              <a:t>Академик </a:t>
            </a:r>
            <a:r>
              <a:rPr lang="ru-RU" dirty="0" err="1"/>
              <a:t>Д.С.Лихачев</a:t>
            </a:r>
            <a:r>
              <a:rPr lang="ru-RU" dirty="0"/>
              <a:t> подчеркивал, что культура является определяющим условием реализации созидательного потенциала личности и общества, формой утверждения самобытности народа и основной душевного здоровья нации, гуманистическим ориентиром и критерием развития человека и цивилизации.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Великая </a:t>
            </a:r>
            <a:r>
              <a:rPr lang="ru-RU" dirty="0"/>
              <a:t>русская культура, классическая русская литература и музыка вырастили, воспитали и продолжают растить и воспитывать творцов национальной культуры каждого из народов России. Классическая русская культура связывала и связывает культуру отдельной нации нашей Родины с мировой культурой. Каждый народ имеет свою уникальную, неповторимую культуру, тесно связанную с традициями и обычаями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Знакомство детей дошкольного возраста с греческой мифологией содействует многим аспектам всестороннего развития личности. Это и приобщение к мировой культуре через её лучшие общепризнанные образцы. Это и создание крепкой базы классического гуманитарного образования, способствующей дальнейшему облегчению восприятия многих образцов европейской культуры, основывающихся на греческой мифологии. Это и развитие навыков условного восприятия определенных видов искусства и их особенностей.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1566717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 descr="C:\Users\Владислава\Desktop\Раиса документы\история группы 2016-2020\старшая группа 18-19\ГРЕЦИЯ\греция\рамка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889844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Цель </a:t>
            </a:r>
            <a:r>
              <a:rPr lang="ru-RU" b="1" dirty="0" smtClean="0">
                <a:solidFill>
                  <a:srgbClr val="CC0099"/>
                </a:solidFill>
              </a:rPr>
              <a:t>мероприятия</a:t>
            </a:r>
            <a:r>
              <a:rPr lang="ru-RU" b="1" dirty="0" smtClean="0">
                <a:solidFill>
                  <a:srgbClr val="CC0099"/>
                </a:solidFill>
              </a:rPr>
              <a:t>: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расширять </a:t>
            </a:r>
            <a:r>
              <a:rPr lang="ru-RU" dirty="0"/>
              <a:t>кругозор детей старшего дошкольного  возраста в процессе </a:t>
            </a:r>
            <a:r>
              <a:rPr lang="ru-RU" dirty="0" smtClean="0"/>
              <a:t>знакомства </a:t>
            </a:r>
            <a:r>
              <a:rPr lang="ru-RU" dirty="0"/>
              <a:t>с </a:t>
            </a:r>
            <a:r>
              <a:rPr lang="ru-RU" dirty="0" smtClean="0"/>
              <a:t>историей встречи Нового года в  республике Греция;                                                                                                                              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привлечь родителей к изучению </a:t>
            </a:r>
            <a:r>
              <a:rPr lang="ru-RU" dirty="0"/>
              <a:t>Древней Греции как части мировой культуры и культуры нашей страны; </a:t>
            </a:r>
            <a:endParaRPr lang="ru-RU" dirty="0" smtClean="0"/>
          </a:p>
          <a:p>
            <a:pPr algn="just"/>
            <a:r>
              <a:rPr lang="ru-RU" dirty="0" smtClean="0"/>
              <a:t>-   объединить  всю группу для совместного итогового праздника.</a:t>
            </a:r>
          </a:p>
          <a:p>
            <a:pPr algn="just"/>
            <a:endParaRPr lang="ru-RU" b="1" dirty="0">
              <a:solidFill>
                <a:srgbClr val="CC0099"/>
              </a:solidFill>
            </a:endParaRP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Задачи</a:t>
            </a:r>
            <a:r>
              <a:rPr lang="ru-RU" b="1" dirty="0">
                <a:solidFill>
                  <a:srgbClr val="CC0099"/>
                </a:solidFill>
              </a:rPr>
              <a:t>:</a:t>
            </a:r>
          </a:p>
          <a:p>
            <a:pPr algn="just"/>
            <a:r>
              <a:rPr lang="ru-RU" dirty="0"/>
              <a:t>1</a:t>
            </a:r>
            <a:r>
              <a:rPr lang="ru-RU" dirty="0" smtClean="0"/>
              <a:t>. Воспитывать </a:t>
            </a:r>
            <a:r>
              <a:rPr lang="ru-RU" dirty="0"/>
              <a:t>интерес к истории, мифам и легендам  Древней Греции. </a:t>
            </a:r>
          </a:p>
          <a:p>
            <a:pPr algn="just"/>
            <a:r>
              <a:rPr lang="ru-RU" dirty="0"/>
              <a:t>2. Развивать эмоционально-образное восприятие мифа. </a:t>
            </a:r>
          </a:p>
          <a:p>
            <a:pPr algn="just"/>
            <a:r>
              <a:rPr lang="ru-RU" dirty="0"/>
              <a:t>3. </a:t>
            </a:r>
            <a:r>
              <a:rPr lang="ru-RU" dirty="0" smtClean="0"/>
              <a:t>Формировать </a:t>
            </a:r>
            <a:r>
              <a:rPr lang="ru-RU" dirty="0"/>
              <a:t>восприятие целостной картины мира, чувства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принадлежности </a:t>
            </a:r>
            <a:r>
              <a:rPr lang="ru-RU" dirty="0"/>
              <a:t>к мировому сообществу.</a:t>
            </a:r>
          </a:p>
          <a:p>
            <a:pPr algn="just"/>
            <a:r>
              <a:rPr lang="ru-RU" dirty="0"/>
              <a:t>4. Знакомство с греческими орнаментами.</a:t>
            </a:r>
          </a:p>
          <a:p>
            <a:pPr algn="just"/>
            <a:r>
              <a:rPr lang="ru-RU" dirty="0"/>
              <a:t>5. Знакомство </a:t>
            </a:r>
            <a:r>
              <a:rPr lang="ru-RU" dirty="0" smtClean="0"/>
              <a:t>со значением слова «олимпиада».</a:t>
            </a:r>
          </a:p>
          <a:p>
            <a:pPr algn="just"/>
            <a:r>
              <a:rPr lang="ru-RU" dirty="0" smtClean="0"/>
              <a:t>6. Провести совместный праздник «Знатоки Греции».</a:t>
            </a:r>
            <a:endParaRPr lang="ru-RU" dirty="0"/>
          </a:p>
          <a:p>
            <a:pPr algn="just"/>
            <a:r>
              <a:rPr lang="ru-RU" dirty="0"/>
              <a:t>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4080098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 descr="C:\Users\Владислава\Desktop\Раиса документы\история группы 2016-2020\старшая группа 18-19\ГРЕЦИЯ\греция\рамка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3" y="1052736"/>
            <a:ext cx="65846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Предварительная работа. </a:t>
            </a:r>
            <a:endParaRPr lang="ru-RU" b="1" dirty="0" smtClean="0">
              <a:solidFill>
                <a:srgbClr val="CC0099"/>
              </a:solidFill>
            </a:endParaRPr>
          </a:p>
          <a:p>
            <a:r>
              <a:rPr lang="ru-RU" dirty="0" smtClean="0"/>
              <a:t>Материалы </a:t>
            </a:r>
            <a:r>
              <a:rPr lang="ru-RU" dirty="0"/>
              <a:t>к мероприятиям: хитоны (сшить из белой ткани), </a:t>
            </a:r>
            <a:r>
              <a:rPr lang="ru-RU" dirty="0" smtClean="0"/>
              <a:t>разучивание </a:t>
            </a:r>
            <a:r>
              <a:rPr lang="ru-RU" dirty="0"/>
              <a:t>с </a:t>
            </a:r>
            <a:r>
              <a:rPr lang="ru-RU" dirty="0" smtClean="0"/>
              <a:t>педагогами, родителями и детьми </a:t>
            </a:r>
            <a:r>
              <a:rPr lang="ru-RU" dirty="0"/>
              <a:t>народного греческого танца «Сиртаки</a:t>
            </a:r>
            <a:r>
              <a:rPr lang="ru-RU" dirty="0" smtClean="0"/>
              <a:t>», подготовка </a:t>
            </a:r>
            <a:r>
              <a:rPr lang="ru-RU" dirty="0"/>
              <a:t>презентации  </a:t>
            </a:r>
            <a:r>
              <a:rPr lang="ru-RU" dirty="0" smtClean="0"/>
              <a:t>для детей об </a:t>
            </a:r>
            <a:r>
              <a:rPr lang="ru-RU" dirty="0"/>
              <a:t>Олимпийский играх Древней Греции, </a:t>
            </a:r>
            <a:r>
              <a:rPr lang="ru-RU" dirty="0" smtClean="0"/>
              <a:t> о народных промыслах Греческой республики; подготовка карточек </a:t>
            </a:r>
            <a:r>
              <a:rPr lang="ru-RU" dirty="0"/>
              <a:t>и </a:t>
            </a:r>
            <a:r>
              <a:rPr lang="ru-RU" dirty="0" smtClean="0"/>
              <a:t>схем </a:t>
            </a:r>
            <a:r>
              <a:rPr lang="ru-RU" dirty="0"/>
              <a:t>разных видов спорта, </a:t>
            </a:r>
            <a:r>
              <a:rPr lang="ru-RU" dirty="0" smtClean="0"/>
              <a:t>фотографий </a:t>
            </a:r>
            <a:r>
              <a:rPr lang="ru-RU" dirty="0"/>
              <a:t>с изображениями </a:t>
            </a:r>
            <a:r>
              <a:rPr lang="ru-RU" dirty="0" smtClean="0"/>
              <a:t>предметов-легенд </a:t>
            </a:r>
            <a:r>
              <a:rPr lang="ru-RU" dirty="0"/>
              <a:t>Древней Греции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b="1" dirty="0">
                <a:solidFill>
                  <a:srgbClr val="CC0099"/>
                </a:solidFill>
              </a:rPr>
              <a:t>Предполагаемый результат</a:t>
            </a:r>
            <a:r>
              <a:rPr lang="ru-RU" b="1" dirty="0" smtClean="0">
                <a:solidFill>
                  <a:srgbClr val="CC0099"/>
                </a:solidFill>
              </a:rPr>
              <a:t>.</a:t>
            </a:r>
            <a:endParaRPr lang="ru-RU" b="1" dirty="0">
              <a:solidFill>
                <a:srgbClr val="CC0099"/>
              </a:solidFill>
            </a:endParaRPr>
          </a:p>
          <a:p>
            <a:r>
              <a:rPr lang="ru-RU" dirty="0"/>
              <a:t>Полученная информация стимулирует детей к дальнейшей познавательной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379230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 descr="C:\Users\Владислава\Desktop\Раиса документы\история группы 2016-2020\старшая группа 18-19\ГРЕЦИЯ\греция\рамка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788" y="692696"/>
            <a:ext cx="78896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Предварительная работа</a:t>
            </a:r>
            <a:r>
              <a:rPr lang="ru-RU" b="1" dirty="0" smtClean="0">
                <a:solidFill>
                  <a:srgbClr val="CC0099"/>
                </a:solidFill>
              </a:rPr>
              <a:t>.</a:t>
            </a:r>
            <a:endParaRPr lang="ru-RU" b="1" dirty="0">
              <a:solidFill>
                <a:srgbClr val="CC0099"/>
              </a:solidFill>
            </a:endParaRPr>
          </a:p>
          <a:p>
            <a:pPr marL="342900" indent="-342900" algn="just">
              <a:buAutoNum type="arabicPeriod"/>
            </a:pPr>
            <a:r>
              <a:rPr lang="ru-RU" dirty="0" smtClean="0"/>
              <a:t>Материалы </a:t>
            </a:r>
            <a:r>
              <a:rPr lang="ru-RU" dirty="0"/>
              <a:t>к мероприятиям: хитоны </a:t>
            </a:r>
            <a:r>
              <a:rPr lang="ru-RU" dirty="0" smtClean="0"/>
              <a:t>(родителям сшить </a:t>
            </a:r>
            <a:r>
              <a:rPr lang="ru-RU" dirty="0"/>
              <a:t>из </a:t>
            </a:r>
            <a:r>
              <a:rPr lang="ru-RU" dirty="0" smtClean="0"/>
              <a:t>белой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ткани для детей и взрослых участников танца «Сиртаки»); пособия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для спортивных игр : факелы, «колесницы», «камни»; подготовка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украшений для оформления зала в греческом стиле;</a:t>
            </a:r>
            <a:endParaRPr lang="ru-RU" dirty="0"/>
          </a:p>
          <a:p>
            <a:pPr marL="342900" indent="-342900" algn="just">
              <a:buAutoNum type="arabicPeriod" startAt="2"/>
            </a:pPr>
            <a:r>
              <a:rPr lang="ru-RU" dirty="0" smtClean="0"/>
              <a:t>Разучивание </a:t>
            </a:r>
            <a:r>
              <a:rPr lang="ru-RU" dirty="0"/>
              <a:t>с </a:t>
            </a:r>
            <a:r>
              <a:rPr lang="ru-RU" dirty="0" smtClean="0"/>
              <a:t>педагогами, детьми и родителями </a:t>
            </a:r>
            <a:r>
              <a:rPr lang="ru-RU" dirty="0"/>
              <a:t>народного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греческого </a:t>
            </a:r>
            <a:r>
              <a:rPr lang="ru-RU" dirty="0"/>
              <a:t>танца «Сиртаки</a:t>
            </a:r>
            <a:r>
              <a:rPr lang="ru-RU" dirty="0" smtClean="0"/>
              <a:t>»;</a:t>
            </a:r>
            <a:endParaRPr lang="ru-RU" dirty="0"/>
          </a:p>
          <a:p>
            <a:pPr algn="just"/>
            <a:r>
              <a:rPr lang="ru-RU" dirty="0"/>
              <a:t>3. </a:t>
            </a:r>
            <a:r>
              <a:rPr lang="ru-RU" dirty="0" smtClean="0"/>
              <a:t>  Подготовка </a:t>
            </a:r>
            <a:r>
              <a:rPr lang="ru-RU" dirty="0"/>
              <a:t>презентации детей о Олимпийский играх Древней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Греции, праздновании Нового года в Греческой республике;  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итогового мероприятия «Знатоки Греции»;</a:t>
            </a:r>
            <a:endParaRPr lang="ru-RU" dirty="0"/>
          </a:p>
          <a:p>
            <a:pPr marL="342900" indent="-342900" algn="just">
              <a:buAutoNum type="arabicPeriod" startAt="4"/>
            </a:pPr>
            <a:r>
              <a:rPr lang="ru-RU" dirty="0" smtClean="0"/>
              <a:t>Подготовка карточек </a:t>
            </a:r>
            <a:r>
              <a:rPr lang="ru-RU" dirty="0"/>
              <a:t>и </a:t>
            </a:r>
            <a:r>
              <a:rPr lang="ru-RU" dirty="0" smtClean="0"/>
              <a:t>схем </a:t>
            </a:r>
            <a:r>
              <a:rPr lang="ru-RU" dirty="0"/>
              <a:t>разных видов спорта, </a:t>
            </a:r>
            <a:r>
              <a:rPr lang="ru-RU" dirty="0" smtClean="0"/>
              <a:t>фотографий </a:t>
            </a:r>
            <a:r>
              <a:rPr lang="ru-RU" dirty="0"/>
              <a:t>с </a:t>
            </a:r>
            <a:endParaRPr lang="ru-RU" dirty="0" smtClean="0"/>
          </a:p>
          <a:p>
            <a:pPr algn="just"/>
            <a:r>
              <a:rPr lang="ru-RU" dirty="0" smtClean="0"/>
              <a:t>      изображениями </a:t>
            </a:r>
            <a:r>
              <a:rPr lang="ru-RU" dirty="0"/>
              <a:t>предметов легенд Древней </a:t>
            </a:r>
            <a:r>
              <a:rPr lang="ru-RU" dirty="0" smtClean="0"/>
              <a:t>Греции;</a:t>
            </a:r>
          </a:p>
          <a:p>
            <a:pPr algn="just"/>
            <a:r>
              <a:rPr lang="ru-RU" dirty="0" smtClean="0"/>
              <a:t>5.   Подготовка фотовыставки «Мы и Греция»; «Кулинарные блюда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Греции».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95493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C0099"/>
              </a:solidFill>
            </a:endParaRPr>
          </a:p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Предполагаемый </a:t>
            </a:r>
            <a:r>
              <a:rPr lang="ru-RU" b="1" dirty="0">
                <a:solidFill>
                  <a:srgbClr val="CC0099"/>
                </a:solidFill>
              </a:rPr>
              <a:t>результат</a:t>
            </a:r>
            <a:r>
              <a:rPr lang="ru-RU" b="1" dirty="0" smtClean="0">
                <a:solidFill>
                  <a:srgbClr val="CC0099"/>
                </a:solidFill>
              </a:rPr>
              <a:t>.</a:t>
            </a:r>
          </a:p>
          <a:p>
            <a:pPr algn="ctr"/>
            <a:r>
              <a:rPr lang="ru-RU" dirty="0" smtClean="0"/>
              <a:t>Полученная </a:t>
            </a:r>
            <a:r>
              <a:rPr lang="ru-RU" dirty="0"/>
              <a:t>информация стимулирует детей к дальнейшей познавательной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598722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 descr="C:\Users\Владислава\Desktop\Раиса документы\история группы 2016-2020\старшая группа 18-19\ГРЕЦИЯ\греция\рамка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Мероприятия в рамках проекта: </a:t>
            </a:r>
            <a:endParaRPr lang="ru-RU" dirty="0">
              <a:solidFill>
                <a:srgbClr val="CC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с</a:t>
            </a:r>
            <a:r>
              <a:rPr lang="ru-RU" dirty="0" smtClean="0"/>
              <a:t>оздание рабочей </a:t>
            </a:r>
            <a:r>
              <a:rPr lang="ru-RU" dirty="0" smtClean="0"/>
              <a:t>группы;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т</a:t>
            </a:r>
            <a:r>
              <a:rPr lang="ru-RU" dirty="0" smtClean="0"/>
              <a:t>ематическая </a:t>
            </a:r>
            <a:r>
              <a:rPr lang="ru-RU" dirty="0"/>
              <a:t>образовательная деятельность «Олимпийские игры древней Греции</a:t>
            </a:r>
            <a:r>
              <a:rPr lang="ru-RU" dirty="0" smtClean="0"/>
              <a:t>»;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изобразительная </a:t>
            </a:r>
            <a:r>
              <a:rPr lang="ru-RU" dirty="0"/>
              <a:t>деятельность на тему </a:t>
            </a:r>
            <a:r>
              <a:rPr lang="ru-RU" dirty="0" smtClean="0"/>
              <a:t>«Греческие боги»;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т</a:t>
            </a:r>
            <a:r>
              <a:rPr lang="ru-RU" dirty="0" smtClean="0"/>
              <a:t>ематическая познавательная образовательная деятельность;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рослушивание греческих музыкальных композиций;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</a:t>
            </a:r>
            <a:r>
              <a:rPr lang="ru-RU" dirty="0" smtClean="0"/>
              <a:t>азучивание детьми стихотворений о Греции, Олимпиаде</a:t>
            </a:r>
            <a:r>
              <a:rPr lang="ru-RU" dirty="0"/>
              <a:t>;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и</a:t>
            </a:r>
            <a:r>
              <a:rPr lang="ru-RU" dirty="0" smtClean="0"/>
              <a:t>тоговый праздник «Знатоки </a:t>
            </a:r>
            <a:r>
              <a:rPr lang="ru-RU" dirty="0"/>
              <a:t>Г</a:t>
            </a:r>
            <a:r>
              <a:rPr lang="ru-RU" dirty="0" smtClean="0"/>
              <a:t>реции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377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 descr="C:\Users\Владислава\Desktop\Раиса документы\история группы 2016-2020\старшая группа 18-19\ГРЕЦИЯ\греция\рамка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ПЕДАГОГИЧЕСКАЯ ДЕЯТЕЛЬНОСТЬ\история группы 2016-2020\старшая группа 18-19\ГРЕЦИЯ\греция\фото\PQBT726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4" r="13857" b="14839"/>
          <a:stretch/>
        </p:blipFill>
        <p:spPr bwMode="auto">
          <a:xfrm>
            <a:off x="307572" y="260648"/>
            <a:ext cx="8528856" cy="6022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 descr="C:\Users\Владислава\Desktop\Раиса документы\история группы 2016-2020\старшая группа 18-19\ГРЕЦИЯ\греция\рамка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5"/>
          <a:stretch/>
        </p:blipFill>
        <p:spPr>
          <a:xfrm>
            <a:off x="251519" y="288946"/>
            <a:ext cx="8426283" cy="5732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0676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164388" y="3213100"/>
            <a:ext cx="6397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1026" name="Picture 2" descr="C:\Users\Владислава\Desktop\Раиса документы\история группы 2016-2020\старшая группа 18-19\ГРЕЦИЯ\греция\рамкаг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528392" cy="5290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6" b="14902"/>
          <a:stretch/>
        </p:blipFill>
        <p:spPr>
          <a:xfrm>
            <a:off x="323527" y="233128"/>
            <a:ext cx="4248473" cy="4873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6508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358</Words>
  <Application>Microsoft Office PowerPoint</Application>
  <PresentationFormat>Экран (4:3)</PresentationFormat>
  <Paragraphs>53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Владислава</dc:creator>
  <cp:lastModifiedBy>Владислава</cp:lastModifiedBy>
  <cp:revision>37</cp:revision>
  <dcterms:created xsi:type="dcterms:W3CDTF">2019-01-21T10:22:58Z</dcterms:created>
  <dcterms:modified xsi:type="dcterms:W3CDTF">2019-09-22T12:49:16Z</dcterms:modified>
</cp:coreProperties>
</file>