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5" r:id="rId9"/>
    <p:sldId id="264" r:id="rId10"/>
    <p:sldId id="266" r:id="rId11"/>
    <p:sldId id="267" r:id="rId12"/>
    <p:sldId id="291" r:id="rId13"/>
    <p:sldId id="287" r:id="rId14"/>
    <p:sldId id="292" r:id="rId15"/>
    <p:sldId id="268" r:id="rId16"/>
    <p:sldId id="290" r:id="rId17"/>
    <p:sldId id="293" r:id="rId18"/>
    <p:sldId id="284" r:id="rId19"/>
    <p:sldId id="269" r:id="rId20"/>
    <p:sldId id="288" r:id="rId21"/>
    <p:sldId id="285" r:id="rId22"/>
    <p:sldId id="294" r:id="rId23"/>
    <p:sldId id="286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9" r:id="rId35"/>
    <p:sldId id="280" r:id="rId36"/>
    <p:sldId id="281" r:id="rId37"/>
    <p:sldId id="28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9E2A"/>
    <a:srgbClr val="48592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844" y="-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3600" dirty="0"/>
              <a:t>Качественная  успеваемость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Качественнаяуспеваемость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2016-2017 уч.год</c:v>
                </c:pt>
                <c:pt idx="1">
                  <c:v>2017-2018 уч.год</c:v>
                </c:pt>
                <c:pt idx="2">
                  <c:v>2017-2018 уч.год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</c:v>
                </c:pt>
                <c:pt idx="1">
                  <c:v>56</c:v>
                </c:pt>
                <c:pt idx="2">
                  <c:v>73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2056831437736959"/>
          <c:y val="0.45382202224722051"/>
          <c:w val="0.36554279673374312"/>
          <c:h val="0.33035214348206687"/>
        </c:manualLayout>
      </c:layout>
      <c:txPr>
        <a:bodyPr/>
        <a:lstStyle/>
        <a:p>
          <a:pPr>
            <a:defRPr sz="1800">
              <a:latin typeface="Arial Black" pitchFamily="34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5 класс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2016-2017 уч.год</c:v>
                </c:pt>
                <c:pt idx="1">
                  <c:v>2017-2018 уч.год</c:v>
                </c:pt>
                <c:pt idx="2">
                  <c:v>2018-2019 уч.год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3.1</c:v>
                </c:pt>
                <c:pt idx="1">
                  <c:v>3.6</c:v>
                </c:pt>
                <c:pt idx="2">
                  <c:v>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 класс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2016-2017 уч.год</c:v>
                </c:pt>
                <c:pt idx="1">
                  <c:v>2017-2018 уч.год</c:v>
                </c:pt>
                <c:pt idx="2">
                  <c:v>2018-2019 уч.год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3.2</c:v>
                </c:pt>
                <c:pt idx="1">
                  <c:v>3.5</c:v>
                </c:pt>
                <c:pt idx="2">
                  <c:v>4.0999999999999996</c:v>
                </c:pt>
              </c:numCache>
            </c:numRef>
          </c:val>
        </c:ser>
        <c:axId val="159106944"/>
        <c:axId val="159108480"/>
      </c:barChart>
      <c:catAx>
        <c:axId val="159106944"/>
        <c:scaling>
          <c:orientation val="minMax"/>
        </c:scaling>
        <c:axPos val="b"/>
        <c:tickLblPos val="nextTo"/>
        <c:crossAx val="159108480"/>
        <c:crosses val="autoZero"/>
        <c:auto val="1"/>
        <c:lblAlgn val="ctr"/>
        <c:lblOffset val="100"/>
      </c:catAx>
      <c:valAx>
        <c:axId val="159108480"/>
        <c:scaling>
          <c:orientation val="minMax"/>
        </c:scaling>
        <c:axPos val="l"/>
        <c:majorGridlines/>
        <c:numFmt formatCode="General" sourceLinked="1"/>
        <c:tickLblPos val="nextTo"/>
        <c:crossAx val="15910694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Охват кружковой деятельностью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 кружковой деятельностью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2016-2017 уч.год</c:v>
                </c:pt>
                <c:pt idx="1">
                  <c:v>2017-2018 уч.год</c:v>
                </c:pt>
                <c:pt idx="2">
                  <c:v>2018-2019уч.год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</c:v>
                </c:pt>
                <c:pt idx="1">
                  <c:v>44</c:v>
                </c:pt>
                <c:pt idx="2">
                  <c:v>79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7904180956214533"/>
          <c:y val="0.45382202224722051"/>
          <c:w val="0.30706936478824837"/>
          <c:h val="0.3025743657042895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Arial Black" pitchFamily="34" charset="0"/>
              </a:defRPr>
            </a:pPr>
            <a:r>
              <a:rPr lang="ru-RU" sz="2800" dirty="0">
                <a:latin typeface="Arial Black" pitchFamily="34" charset="0"/>
              </a:rPr>
              <a:t>Количество призовых мест </a:t>
            </a:r>
          </a:p>
          <a:p>
            <a:pPr>
              <a:defRPr>
                <a:latin typeface="Arial Black" pitchFamily="34" charset="0"/>
              </a:defRPr>
            </a:pPr>
            <a:r>
              <a:rPr lang="ru-RU" sz="2800" dirty="0">
                <a:latin typeface="Arial Black" pitchFamily="34" charset="0"/>
              </a:rPr>
              <a:t>в олимпиадах, конкурсах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участия в олимпиадах, конкурсах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2015-2016 уч.год</c:v>
                </c:pt>
                <c:pt idx="1">
                  <c:v>2016-2017 уч.год</c:v>
                </c:pt>
                <c:pt idx="2">
                  <c:v>2017-2018 уч.год</c:v>
                </c:pt>
                <c:pt idx="3">
                  <c:v>2018-2019 уч.год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26</c:v>
                </c:pt>
                <c:pt idx="2">
                  <c:v>39</c:v>
                </c:pt>
                <c:pt idx="3">
                  <c:v>58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5206001701086"/>
          <c:y val="0.40304522441229473"/>
          <c:w val="0.33612009867756137"/>
          <c:h val="0.29233259796530614"/>
        </c:manualLayout>
      </c:layout>
      <c:txPr>
        <a:bodyPr/>
        <a:lstStyle/>
        <a:p>
          <a:pPr>
            <a:defRPr sz="1800">
              <a:latin typeface="Arial Black" pitchFamily="34" charset="0"/>
            </a:defRPr>
          </a:pPr>
          <a:endParaRPr lang="ru-RU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AF1A7-1C42-4E54-9A14-3C17C4E9C408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4CF0760-6E65-4E6D-B4D7-B633A1B40F2A}">
      <dgm:prSet phldrT="[Текст]" custT="1"/>
      <dgm:spPr/>
      <dgm:t>
        <a:bodyPr/>
        <a:lstStyle/>
        <a:p>
          <a:pPr algn="r">
            <a:lnSpc>
              <a:spcPct val="100000"/>
            </a:lnSpc>
            <a:spcAft>
              <a:spcPts val="600"/>
            </a:spcAft>
          </a:pPr>
          <a:r>
            <a:rPr lang="ru-RU" sz="3200" b="1" dirty="0" smtClean="0">
              <a:solidFill>
                <a:schemeClr val="tx1"/>
              </a:solidFill>
            </a:rPr>
            <a:t>активная учебно-познавательная </a:t>
          </a:r>
        </a:p>
        <a:p>
          <a:pPr algn="r">
            <a:lnSpc>
              <a:spcPct val="100000"/>
            </a:lnSpc>
            <a:spcAft>
              <a:spcPts val="600"/>
            </a:spcAft>
          </a:pPr>
          <a:r>
            <a:rPr lang="ru-RU" sz="3200" b="1" dirty="0" smtClean="0">
              <a:solidFill>
                <a:schemeClr val="tx1"/>
              </a:solidFill>
            </a:rPr>
            <a:t>деятельность обучающихся</a:t>
          </a:r>
          <a:endParaRPr lang="ru-RU" sz="3200" b="1" dirty="0">
            <a:solidFill>
              <a:schemeClr val="tx1"/>
            </a:solidFill>
          </a:endParaRPr>
        </a:p>
      </dgm:t>
    </dgm:pt>
    <dgm:pt modelId="{8E0675F6-FC7A-4D85-B120-D629D0243BFE}" type="parTrans" cxnId="{67B50E0A-0187-48A8-9539-125D1270B23A}">
      <dgm:prSet/>
      <dgm:spPr/>
      <dgm:t>
        <a:bodyPr/>
        <a:lstStyle/>
        <a:p>
          <a:endParaRPr lang="ru-RU"/>
        </a:p>
      </dgm:t>
    </dgm:pt>
    <dgm:pt modelId="{38802BD5-91BA-482D-BC94-01A7A040AA3A}" type="sibTrans" cxnId="{67B50E0A-0187-48A8-9539-125D1270B23A}">
      <dgm:prSet/>
      <dgm:spPr/>
      <dgm:t>
        <a:bodyPr/>
        <a:lstStyle/>
        <a:p>
          <a:endParaRPr lang="ru-RU"/>
        </a:p>
      </dgm:t>
    </dgm:pt>
    <dgm:pt modelId="{022E7C9A-BFE0-4324-87C0-89EDDA006BCD}">
      <dgm:prSet phldrT="[Текст]" custT="1"/>
      <dgm:spPr/>
      <dgm:t>
        <a:bodyPr/>
        <a:lstStyle/>
        <a:p>
          <a:pPr algn="r"/>
          <a:r>
            <a:rPr lang="ru-RU" sz="2800" b="1" dirty="0" smtClean="0">
              <a:solidFill>
                <a:schemeClr val="tx1"/>
              </a:solidFill>
            </a:rPr>
            <a:t>построение образовательного процесса           с учётом индивидуальных, возрастных, психологических  и физиологических особенностей обучающихся</a:t>
          </a:r>
          <a:endParaRPr lang="ru-RU" sz="2800" b="1" dirty="0">
            <a:solidFill>
              <a:schemeClr val="tx1"/>
            </a:solidFill>
          </a:endParaRPr>
        </a:p>
      </dgm:t>
    </dgm:pt>
    <dgm:pt modelId="{73A2A08A-5D0C-4DD6-8717-451BDFCB9BDF}" type="parTrans" cxnId="{175FA16A-5A0B-48EE-9030-F1212BFA2D14}">
      <dgm:prSet/>
      <dgm:spPr/>
      <dgm:t>
        <a:bodyPr/>
        <a:lstStyle/>
        <a:p>
          <a:endParaRPr lang="ru-RU"/>
        </a:p>
      </dgm:t>
    </dgm:pt>
    <dgm:pt modelId="{9AC177CA-9777-414E-99B1-A55E4ED5F1BE}" type="sibTrans" cxnId="{175FA16A-5A0B-48EE-9030-F1212BFA2D14}">
      <dgm:prSet/>
      <dgm:spPr/>
      <dgm:t>
        <a:bodyPr/>
        <a:lstStyle/>
        <a:p>
          <a:endParaRPr lang="ru-RU"/>
        </a:p>
      </dgm:t>
    </dgm:pt>
    <dgm:pt modelId="{EF6F788E-C46D-4CED-A0B5-8F0E84E47FC4}">
      <dgm:prSet custT="1"/>
      <dgm:spPr/>
      <dgm:t>
        <a:bodyPr/>
        <a:lstStyle/>
        <a:p>
          <a:pPr algn="r"/>
          <a:r>
            <a:rPr lang="ru-RU" sz="2800" b="1" dirty="0" smtClean="0">
              <a:solidFill>
                <a:schemeClr val="tx1"/>
              </a:solidFill>
            </a:rPr>
            <a:t>формирование готовности к саморазвитию </a:t>
          </a:r>
        </a:p>
        <a:p>
          <a:pPr algn="r"/>
          <a:r>
            <a:rPr lang="ru-RU" sz="2800" b="1" dirty="0" smtClean="0">
              <a:solidFill>
                <a:schemeClr val="tx1"/>
              </a:solidFill>
            </a:rPr>
            <a:t>и непрерывному образованию</a:t>
          </a:r>
          <a:endParaRPr lang="ru-RU" sz="2800" b="1" dirty="0">
            <a:solidFill>
              <a:schemeClr val="tx1"/>
            </a:solidFill>
          </a:endParaRPr>
        </a:p>
      </dgm:t>
    </dgm:pt>
    <dgm:pt modelId="{96771571-85E7-4F14-B477-F9600036D6C5}" type="parTrans" cxnId="{C3938C11-23E1-4EE2-8AFD-06405F627F77}">
      <dgm:prSet/>
      <dgm:spPr/>
      <dgm:t>
        <a:bodyPr/>
        <a:lstStyle/>
        <a:p>
          <a:endParaRPr lang="ru-RU"/>
        </a:p>
      </dgm:t>
    </dgm:pt>
    <dgm:pt modelId="{132F4AF6-8C7D-42B5-A70E-3DDD91249F16}" type="sibTrans" cxnId="{C3938C11-23E1-4EE2-8AFD-06405F627F77}">
      <dgm:prSet/>
      <dgm:spPr/>
      <dgm:t>
        <a:bodyPr/>
        <a:lstStyle/>
        <a:p>
          <a:endParaRPr lang="ru-RU"/>
        </a:p>
      </dgm:t>
    </dgm:pt>
    <dgm:pt modelId="{25A46A55-DA30-4724-83C7-062A078A2F56}" type="pres">
      <dgm:prSet presAssocID="{BF3AF1A7-1C42-4E54-9A14-3C17C4E9C40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2741F6-A607-4424-B2DF-927CA9BB387A}" type="pres">
      <dgm:prSet presAssocID="{EF6F788E-C46D-4CED-A0B5-8F0E84E47FC4}" presName="composite" presStyleCnt="0"/>
      <dgm:spPr/>
    </dgm:pt>
    <dgm:pt modelId="{BAB20EBE-15C4-483E-BBE6-A6A8DEF5D792}" type="pres">
      <dgm:prSet presAssocID="{EF6F788E-C46D-4CED-A0B5-8F0E84E47FC4}" presName="imgShp" presStyleLbl="fgImgPlace1" presStyleIdx="0" presStyleCnt="3" custLinFactNeighborX="-23102" custLinFactNeighborY="272"/>
      <dgm:spPr/>
    </dgm:pt>
    <dgm:pt modelId="{DC633AB6-A8A1-4264-BB05-1B0BD6D7FD72}" type="pres">
      <dgm:prSet presAssocID="{EF6F788E-C46D-4CED-A0B5-8F0E84E47FC4}" presName="txShp" presStyleLbl="node1" presStyleIdx="0" presStyleCnt="3" custScaleX="120967" custScaleY="123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4E205-F070-438E-98FA-8D478BA3DE0C}" type="pres">
      <dgm:prSet presAssocID="{132F4AF6-8C7D-42B5-A70E-3DDD91249F16}" presName="spacing" presStyleCnt="0"/>
      <dgm:spPr/>
    </dgm:pt>
    <dgm:pt modelId="{1E5C978E-B9FF-4E7B-B3FA-134BA7C6D74F}" type="pres">
      <dgm:prSet presAssocID="{F4CF0760-6E65-4E6D-B4D7-B633A1B40F2A}" presName="composite" presStyleCnt="0"/>
      <dgm:spPr/>
    </dgm:pt>
    <dgm:pt modelId="{C04345AB-40B3-4E2E-90E8-57D3792BE1E2}" type="pres">
      <dgm:prSet presAssocID="{F4CF0760-6E65-4E6D-B4D7-B633A1B40F2A}" presName="imgShp" presStyleLbl="fgImgPlace1" presStyleIdx="1" presStyleCnt="3" custLinFactNeighborX="-23102" custLinFactNeighborY="-2503"/>
      <dgm:spPr/>
    </dgm:pt>
    <dgm:pt modelId="{DFC9CDAC-F032-4BB4-95AA-D05C40D6DDCF}" type="pres">
      <dgm:prSet presAssocID="{F4CF0760-6E65-4E6D-B4D7-B633A1B40F2A}" presName="txShp" presStyleLbl="node1" presStyleIdx="1" presStyleCnt="3" custScaleX="120932" custScaleY="127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F5323-934B-4BC0-9BCC-C674F9AB372D}" type="pres">
      <dgm:prSet presAssocID="{38802BD5-91BA-482D-BC94-01A7A040AA3A}" presName="spacing" presStyleCnt="0"/>
      <dgm:spPr/>
    </dgm:pt>
    <dgm:pt modelId="{C93DF9B6-D3AF-44E4-8868-97A28471B6EE}" type="pres">
      <dgm:prSet presAssocID="{022E7C9A-BFE0-4324-87C0-89EDDA006BCD}" presName="composite" presStyleCnt="0"/>
      <dgm:spPr/>
    </dgm:pt>
    <dgm:pt modelId="{E47C46FA-FE53-446A-878E-16D9A16EC227}" type="pres">
      <dgm:prSet presAssocID="{022E7C9A-BFE0-4324-87C0-89EDDA006BCD}" presName="imgShp" presStyleLbl="fgImgPlace1" presStyleIdx="2" presStyleCnt="3" custLinFactNeighborX="-23102" custLinFactNeighborY="1355"/>
      <dgm:spPr/>
    </dgm:pt>
    <dgm:pt modelId="{F97C809D-864D-477A-AD79-4CCD4684C446}" type="pres">
      <dgm:prSet presAssocID="{022E7C9A-BFE0-4324-87C0-89EDDA006BCD}" presName="txShp" presStyleLbl="node1" presStyleIdx="2" presStyleCnt="3" custScaleX="120862" custScaleY="147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B50E0A-0187-48A8-9539-125D1270B23A}" srcId="{BF3AF1A7-1C42-4E54-9A14-3C17C4E9C408}" destId="{F4CF0760-6E65-4E6D-B4D7-B633A1B40F2A}" srcOrd="1" destOrd="0" parTransId="{8E0675F6-FC7A-4D85-B120-D629D0243BFE}" sibTransId="{38802BD5-91BA-482D-BC94-01A7A040AA3A}"/>
    <dgm:cxn modelId="{94C6781F-9EE5-4A08-A2EB-8FC748DBD622}" type="presOf" srcId="{F4CF0760-6E65-4E6D-B4D7-B633A1B40F2A}" destId="{DFC9CDAC-F032-4BB4-95AA-D05C40D6DDCF}" srcOrd="0" destOrd="0" presId="urn:microsoft.com/office/officeart/2005/8/layout/vList3"/>
    <dgm:cxn modelId="{4144BF4F-1F3D-48CA-94C9-637A249ECFFC}" type="presOf" srcId="{EF6F788E-C46D-4CED-A0B5-8F0E84E47FC4}" destId="{DC633AB6-A8A1-4264-BB05-1B0BD6D7FD72}" srcOrd="0" destOrd="0" presId="urn:microsoft.com/office/officeart/2005/8/layout/vList3"/>
    <dgm:cxn modelId="{C3938C11-23E1-4EE2-8AFD-06405F627F77}" srcId="{BF3AF1A7-1C42-4E54-9A14-3C17C4E9C408}" destId="{EF6F788E-C46D-4CED-A0B5-8F0E84E47FC4}" srcOrd="0" destOrd="0" parTransId="{96771571-85E7-4F14-B477-F9600036D6C5}" sibTransId="{132F4AF6-8C7D-42B5-A70E-3DDD91249F16}"/>
    <dgm:cxn modelId="{FDAAF06D-EEC9-4E37-9B8E-9A2E3C0DE7F4}" type="presOf" srcId="{022E7C9A-BFE0-4324-87C0-89EDDA006BCD}" destId="{F97C809D-864D-477A-AD79-4CCD4684C446}" srcOrd="0" destOrd="0" presId="urn:microsoft.com/office/officeart/2005/8/layout/vList3"/>
    <dgm:cxn modelId="{175FA16A-5A0B-48EE-9030-F1212BFA2D14}" srcId="{BF3AF1A7-1C42-4E54-9A14-3C17C4E9C408}" destId="{022E7C9A-BFE0-4324-87C0-89EDDA006BCD}" srcOrd="2" destOrd="0" parTransId="{73A2A08A-5D0C-4DD6-8717-451BDFCB9BDF}" sibTransId="{9AC177CA-9777-414E-99B1-A55E4ED5F1BE}"/>
    <dgm:cxn modelId="{FC0AA486-D4C8-4415-9B65-61DE6E93B058}" type="presOf" srcId="{BF3AF1A7-1C42-4E54-9A14-3C17C4E9C408}" destId="{25A46A55-DA30-4724-83C7-062A078A2F56}" srcOrd="0" destOrd="0" presId="urn:microsoft.com/office/officeart/2005/8/layout/vList3"/>
    <dgm:cxn modelId="{DE5DDA50-D31F-4147-8E88-51D0095ECB16}" type="presParOf" srcId="{25A46A55-DA30-4724-83C7-062A078A2F56}" destId="{FF2741F6-A607-4424-B2DF-927CA9BB387A}" srcOrd="0" destOrd="0" presId="urn:microsoft.com/office/officeart/2005/8/layout/vList3"/>
    <dgm:cxn modelId="{9C3FA14B-2ED4-45C1-8194-5836A9AEB840}" type="presParOf" srcId="{FF2741F6-A607-4424-B2DF-927CA9BB387A}" destId="{BAB20EBE-15C4-483E-BBE6-A6A8DEF5D792}" srcOrd="0" destOrd="0" presId="urn:microsoft.com/office/officeart/2005/8/layout/vList3"/>
    <dgm:cxn modelId="{42C9A14A-C617-4C81-BFEF-3144BFB37072}" type="presParOf" srcId="{FF2741F6-A607-4424-B2DF-927CA9BB387A}" destId="{DC633AB6-A8A1-4264-BB05-1B0BD6D7FD72}" srcOrd="1" destOrd="0" presId="urn:microsoft.com/office/officeart/2005/8/layout/vList3"/>
    <dgm:cxn modelId="{9EDAB705-71B3-45AC-AED6-1CA5C9BA690E}" type="presParOf" srcId="{25A46A55-DA30-4724-83C7-062A078A2F56}" destId="{8BF4E205-F070-438E-98FA-8D478BA3DE0C}" srcOrd="1" destOrd="0" presId="urn:microsoft.com/office/officeart/2005/8/layout/vList3"/>
    <dgm:cxn modelId="{23B1B90B-7452-4740-838B-92764F993D2E}" type="presParOf" srcId="{25A46A55-DA30-4724-83C7-062A078A2F56}" destId="{1E5C978E-B9FF-4E7B-B3FA-134BA7C6D74F}" srcOrd="2" destOrd="0" presId="urn:microsoft.com/office/officeart/2005/8/layout/vList3"/>
    <dgm:cxn modelId="{B70FDA60-CFAF-4A8E-A0C6-FE220D7E3F97}" type="presParOf" srcId="{1E5C978E-B9FF-4E7B-B3FA-134BA7C6D74F}" destId="{C04345AB-40B3-4E2E-90E8-57D3792BE1E2}" srcOrd="0" destOrd="0" presId="urn:microsoft.com/office/officeart/2005/8/layout/vList3"/>
    <dgm:cxn modelId="{97DE4FD3-FBE3-43C8-93B5-A8E973051720}" type="presParOf" srcId="{1E5C978E-B9FF-4E7B-B3FA-134BA7C6D74F}" destId="{DFC9CDAC-F032-4BB4-95AA-D05C40D6DDCF}" srcOrd="1" destOrd="0" presId="urn:microsoft.com/office/officeart/2005/8/layout/vList3"/>
    <dgm:cxn modelId="{53B826AA-E326-4F6C-8480-9AA7901D902A}" type="presParOf" srcId="{25A46A55-DA30-4724-83C7-062A078A2F56}" destId="{37BF5323-934B-4BC0-9BCC-C674F9AB372D}" srcOrd="3" destOrd="0" presId="urn:microsoft.com/office/officeart/2005/8/layout/vList3"/>
    <dgm:cxn modelId="{7A9511FF-F775-41A0-BE0D-F41C0B17DC03}" type="presParOf" srcId="{25A46A55-DA30-4724-83C7-062A078A2F56}" destId="{C93DF9B6-D3AF-44E4-8868-97A28471B6EE}" srcOrd="4" destOrd="0" presId="urn:microsoft.com/office/officeart/2005/8/layout/vList3"/>
    <dgm:cxn modelId="{D7E4271E-FCC5-4696-83E1-346251317B23}" type="presParOf" srcId="{C93DF9B6-D3AF-44E4-8868-97A28471B6EE}" destId="{E47C46FA-FE53-446A-878E-16D9A16EC227}" srcOrd="0" destOrd="0" presId="urn:microsoft.com/office/officeart/2005/8/layout/vList3"/>
    <dgm:cxn modelId="{C36E3C54-D210-4C9B-956D-6E587B54613F}" type="presParOf" srcId="{C93DF9B6-D3AF-44E4-8868-97A28471B6EE}" destId="{F97C809D-864D-477A-AD79-4CCD4684C44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5C95D8-322B-4696-99CB-D493C4A53A43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D24D40-1D44-43F2-B96D-BA62EB12B04D}">
      <dgm:prSet phldrT="[Текст]" custT="1"/>
      <dgm:spPr/>
      <dgm:t>
        <a:bodyPr/>
        <a:lstStyle/>
        <a:p>
          <a:r>
            <a:rPr lang="ru-RU" sz="2400" b="1" i="0" dirty="0" smtClean="0"/>
            <a:t>1 этап</a:t>
          </a:r>
        </a:p>
        <a:p>
          <a:r>
            <a:rPr lang="ru-RU" sz="2400" b="1" i="0" dirty="0" smtClean="0"/>
            <a:t>(базовый уровень)</a:t>
          </a:r>
          <a:endParaRPr lang="ru-RU" sz="2400" b="1" i="0" dirty="0"/>
        </a:p>
      </dgm:t>
    </dgm:pt>
    <dgm:pt modelId="{50250B40-0EE8-48E3-A76E-5AEFBC1DE78A}" type="parTrans" cxnId="{8BAB4C58-BB2B-452D-A711-30424FEDAAFA}">
      <dgm:prSet/>
      <dgm:spPr/>
      <dgm:t>
        <a:bodyPr/>
        <a:lstStyle/>
        <a:p>
          <a:endParaRPr lang="ru-RU" sz="2400" b="1" i="0"/>
        </a:p>
      </dgm:t>
    </dgm:pt>
    <dgm:pt modelId="{E69CA82A-C975-4B49-AF2F-2B9D29BB29D3}" type="sibTrans" cxnId="{8BAB4C58-BB2B-452D-A711-30424FEDAAFA}">
      <dgm:prSet/>
      <dgm:spPr/>
      <dgm:t>
        <a:bodyPr/>
        <a:lstStyle/>
        <a:p>
          <a:endParaRPr lang="ru-RU" sz="2400" b="1" i="0"/>
        </a:p>
      </dgm:t>
    </dgm:pt>
    <dgm:pt modelId="{B35D4795-0CCA-4DB1-B45F-35C5AFC4A30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0" dirty="0" smtClean="0"/>
            <a:t> этап накопления информации, на котором она запоминается, сохраняется и переводится из кратковременной памяти в долговременную. </a:t>
          </a:r>
          <a:endParaRPr lang="ru-RU" sz="2400" b="1" i="0" dirty="0"/>
        </a:p>
      </dgm:t>
    </dgm:pt>
    <dgm:pt modelId="{8BDA9D9A-69F1-4FA1-93DF-BB16E553A7B0}" type="parTrans" cxnId="{3A6EEC4B-9B53-4096-8EDA-BC1BDC217246}">
      <dgm:prSet/>
      <dgm:spPr/>
      <dgm:t>
        <a:bodyPr/>
        <a:lstStyle/>
        <a:p>
          <a:endParaRPr lang="ru-RU" sz="2400" b="1" i="0"/>
        </a:p>
      </dgm:t>
    </dgm:pt>
    <dgm:pt modelId="{7006608D-B20F-49A1-827B-6AC39410BE41}" type="sibTrans" cxnId="{3A6EEC4B-9B53-4096-8EDA-BC1BDC217246}">
      <dgm:prSet/>
      <dgm:spPr/>
      <dgm:t>
        <a:bodyPr/>
        <a:lstStyle/>
        <a:p>
          <a:endParaRPr lang="ru-RU" sz="2400" b="1" i="0"/>
        </a:p>
      </dgm:t>
    </dgm:pt>
    <dgm:pt modelId="{B90CEACB-907F-4703-A4D0-1F07F7290259}">
      <dgm:prSet phldrT="[Текст]" custT="1"/>
      <dgm:spPr/>
      <dgm:t>
        <a:bodyPr/>
        <a:lstStyle/>
        <a:p>
          <a:r>
            <a:rPr lang="ru-RU" sz="2400" b="1" i="0" dirty="0" smtClean="0"/>
            <a:t>2 этап</a:t>
          </a:r>
        </a:p>
        <a:p>
          <a:r>
            <a:rPr lang="ru-RU" sz="2400" b="1" i="0" dirty="0" smtClean="0"/>
            <a:t>(средний уровень)</a:t>
          </a:r>
          <a:endParaRPr lang="ru-RU" sz="2400" b="1" i="0" dirty="0"/>
        </a:p>
      </dgm:t>
    </dgm:pt>
    <dgm:pt modelId="{F9FD636B-DB67-46F9-9CCA-F922427E2DF3}" type="parTrans" cxnId="{EECEC2B9-3FBB-46D6-A534-02865882AD93}">
      <dgm:prSet/>
      <dgm:spPr/>
      <dgm:t>
        <a:bodyPr/>
        <a:lstStyle/>
        <a:p>
          <a:endParaRPr lang="ru-RU" sz="2400" b="1" i="0"/>
        </a:p>
      </dgm:t>
    </dgm:pt>
    <dgm:pt modelId="{609FCD72-D878-47D0-930E-A5E6F08C256C}" type="sibTrans" cxnId="{EECEC2B9-3FBB-46D6-A534-02865882AD93}">
      <dgm:prSet/>
      <dgm:spPr/>
      <dgm:t>
        <a:bodyPr/>
        <a:lstStyle/>
        <a:p>
          <a:endParaRPr lang="ru-RU" sz="2400" b="1" i="0"/>
        </a:p>
      </dgm:t>
    </dgm:pt>
    <dgm:pt modelId="{4C0958AA-E4CD-4CE6-837B-291BEC880D21}">
      <dgm:prSet phldrT="[Текст]" custT="1"/>
      <dgm:spPr/>
      <dgm:t>
        <a:bodyPr/>
        <a:lstStyle/>
        <a:p>
          <a:r>
            <a:rPr lang="ru-RU" sz="2400" b="1" i="0" dirty="0" smtClean="0"/>
            <a:t>переработка информации с помощью логических операций и концептуальных систем (знаков, символов, таблиц и др.).</a:t>
          </a:r>
          <a:endParaRPr lang="ru-RU" sz="2400" b="1" i="0" dirty="0"/>
        </a:p>
      </dgm:t>
    </dgm:pt>
    <dgm:pt modelId="{62BE7397-67B7-41A9-B8BD-9DC1C0AA1522}" type="parTrans" cxnId="{A2B54A28-6049-4DC3-AD03-F7AC6D9F5844}">
      <dgm:prSet/>
      <dgm:spPr/>
      <dgm:t>
        <a:bodyPr/>
        <a:lstStyle/>
        <a:p>
          <a:endParaRPr lang="ru-RU" sz="2400" b="1" i="0"/>
        </a:p>
      </dgm:t>
    </dgm:pt>
    <dgm:pt modelId="{DEB0156D-57B8-49B4-9EF0-B5F9832C56F5}" type="sibTrans" cxnId="{A2B54A28-6049-4DC3-AD03-F7AC6D9F5844}">
      <dgm:prSet/>
      <dgm:spPr/>
      <dgm:t>
        <a:bodyPr/>
        <a:lstStyle/>
        <a:p>
          <a:endParaRPr lang="ru-RU" sz="2400" b="1" i="0"/>
        </a:p>
      </dgm:t>
    </dgm:pt>
    <dgm:pt modelId="{40F0E057-12A5-4C6B-A176-F7C4C002155C}">
      <dgm:prSet phldrT="[Текст]" custT="1"/>
      <dgm:spPr/>
      <dgm:t>
        <a:bodyPr/>
        <a:lstStyle/>
        <a:p>
          <a:r>
            <a:rPr lang="ru-RU" sz="2400" b="1" i="0" dirty="0" smtClean="0"/>
            <a:t>3 этап</a:t>
          </a:r>
        </a:p>
        <a:p>
          <a:r>
            <a:rPr lang="ru-RU" sz="2400" b="1" i="0" dirty="0" smtClean="0"/>
            <a:t>(высокий уровень)</a:t>
          </a:r>
          <a:endParaRPr lang="ru-RU" sz="2400" b="1" i="0" dirty="0"/>
        </a:p>
      </dgm:t>
    </dgm:pt>
    <dgm:pt modelId="{374353CB-FB6A-4DFC-BF12-95714F256C3C}" type="parTrans" cxnId="{F7CB5A4E-5690-401D-A920-FDF5147EB97C}">
      <dgm:prSet/>
      <dgm:spPr/>
      <dgm:t>
        <a:bodyPr/>
        <a:lstStyle/>
        <a:p>
          <a:endParaRPr lang="ru-RU" sz="2400" b="1" i="0"/>
        </a:p>
      </dgm:t>
    </dgm:pt>
    <dgm:pt modelId="{E608516E-5C45-497C-96AC-112E50A206F4}" type="sibTrans" cxnId="{F7CB5A4E-5690-401D-A920-FDF5147EB97C}">
      <dgm:prSet/>
      <dgm:spPr/>
      <dgm:t>
        <a:bodyPr/>
        <a:lstStyle/>
        <a:p>
          <a:endParaRPr lang="ru-RU" sz="2400" b="1" i="0"/>
        </a:p>
      </dgm:t>
    </dgm:pt>
    <dgm:pt modelId="{4EAFC9B1-16DD-4D89-98D2-82C2D6EAB3BF}">
      <dgm:prSet phldrT="[Текст]" custT="1"/>
      <dgm:spPr/>
      <dgm:t>
        <a:bodyPr/>
        <a:lstStyle/>
        <a:p>
          <a:r>
            <a:rPr lang="ru-RU" sz="2400" b="1" i="0" dirty="0" smtClean="0"/>
            <a:t>уровень творческого мышления,         (выдвижение гипотез, функциональный поиск и реализацию исследовательской деятельности в образовательный продукт).</a:t>
          </a:r>
          <a:endParaRPr lang="ru-RU" sz="2400" b="1" i="0" dirty="0"/>
        </a:p>
      </dgm:t>
    </dgm:pt>
    <dgm:pt modelId="{045F4E0D-5766-4D1E-ABA8-FF36EAB37715}" type="parTrans" cxnId="{C7B5EB9A-7896-4570-895A-18744DC7D644}">
      <dgm:prSet/>
      <dgm:spPr/>
      <dgm:t>
        <a:bodyPr/>
        <a:lstStyle/>
        <a:p>
          <a:endParaRPr lang="ru-RU" sz="2400" b="1" i="0"/>
        </a:p>
      </dgm:t>
    </dgm:pt>
    <dgm:pt modelId="{4AA4E11D-D1C1-4955-8EC9-374D5268585A}" type="sibTrans" cxnId="{C7B5EB9A-7896-4570-895A-18744DC7D644}">
      <dgm:prSet/>
      <dgm:spPr/>
      <dgm:t>
        <a:bodyPr/>
        <a:lstStyle/>
        <a:p>
          <a:endParaRPr lang="ru-RU" sz="2400" b="1" i="0"/>
        </a:p>
      </dgm:t>
    </dgm:pt>
    <dgm:pt modelId="{C0EFEACF-F2D8-4ABA-8738-EB2D637B6E8A}">
      <dgm:prSet phldrT="[Текст]" custT="1"/>
      <dgm:spPr/>
      <dgm:t>
        <a:bodyPr/>
        <a:lstStyle/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400" b="1" i="0" dirty="0"/>
        </a:p>
      </dgm:t>
    </dgm:pt>
    <dgm:pt modelId="{19A29D95-4722-4E37-B58A-31DE3996B24B}" type="parTrans" cxnId="{C7B94700-7CAD-433B-954A-B58FAFB8B514}">
      <dgm:prSet/>
      <dgm:spPr/>
      <dgm:t>
        <a:bodyPr/>
        <a:lstStyle/>
        <a:p>
          <a:endParaRPr lang="ru-RU" sz="2400" b="1" i="0"/>
        </a:p>
      </dgm:t>
    </dgm:pt>
    <dgm:pt modelId="{2E1623B5-611A-4E5F-B74E-A14E754BD2E2}" type="sibTrans" cxnId="{C7B94700-7CAD-433B-954A-B58FAFB8B514}">
      <dgm:prSet/>
      <dgm:spPr/>
      <dgm:t>
        <a:bodyPr/>
        <a:lstStyle/>
        <a:p>
          <a:endParaRPr lang="ru-RU" sz="2400" b="1" i="0"/>
        </a:p>
      </dgm:t>
    </dgm:pt>
    <dgm:pt modelId="{C54BA74B-A14F-440C-B174-F4183AF6E613}" type="pres">
      <dgm:prSet presAssocID="{8A5C95D8-322B-4696-99CB-D493C4A53A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BBED77-5F5D-4796-BE4C-F0E51974FB71}" type="pres">
      <dgm:prSet presAssocID="{C3D24D40-1D44-43F2-B96D-BA62EB12B04D}" presName="linNode" presStyleCnt="0"/>
      <dgm:spPr/>
    </dgm:pt>
    <dgm:pt modelId="{1D879058-C3D2-4BD8-8A43-B99F504AB84F}" type="pres">
      <dgm:prSet presAssocID="{C3D24D40-1D44-43F2-B96D-BA62EB12B04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26606-5179-465A-878F-AE6563019905}" type="pres">
      <dgm:prSet presAssocID="{C3D24D40-1D44-43F2-B96D-BA62EB12B04D}" presName="descendantText" presStyleLbl="alignAccFollowNode1" presStyleIdx="0" presStyleCnt="3" custScaleX="247894" custScaleY="104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CACF9-7FCC-444F-8650-3224013F6379}" type="pres">
      <dgm:prSet presAssocID="{E69CA82A-C975-4B49-AF2F-2B9D29BB29D3}" presName="sp" presStyleCnt="0"/>
      <dgm:spPr/>
    </dgm:pt>
    <dgm:pt modelId="{26FFBBA1-3091-4D45-A093-311F8F1D70BD}" type="pres">
      <dgm:prSet presAssocID="{B90CEACB-907F-4703-A4D0-1F07F7290259}" presName="linNode" presStyleCnt="0"/>
      <dgm:spPr/>
    </dgm:pt>
    <dgm:pt modelId="{F5BAEB58-9C98-4F4F-ABA7-3C75F7F99081}" type="pres">
      <dgm:prSet presAssocID="{B90CEACB-907F-4703-A4D0-1F07F729025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C7A91-3813-4BA7-A67A-FB8F1D13A131}" type="pres">
      <dgm:prSet presAssocID="{B90CEACB-907F-4703-A4D0-1F07F7290259}" presName="descendantText" presStyleLbl="alignAccFollowNode1" presStyleIdx="1" presStyleCnt="3" custScaleX="246690" custScaleY="94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4F678-A9C2-4FC8-81CE-5DB4DE5A47D0}" type="pres">
      <dgm:prSet presAssocID="{609FCD72-D878-47D0-930E-A5E6F08C256C}" presName="sp" presStyleCnt="0"/>
      <dgm:spPr/>
    </dgm:pt>
    <dgm:pt modelId="{459A0874-F982-4EAA-A911-79A18B50AA7A}" type="pres">
      <dgm:prSet presAssocID="{40F0E057-12A5-4C6B-A176-F7C4C002155C}" presName="linNode" presStyleCnt="0"/>
      <dgm:spPr/>
    </dgm:pt>
    <dgm:pt modelId="{D744FAE3-A070-4628-A262-F4D29EACC4FB}" type="pres">
      <dgm:prSet presAssocID="{40F0E057-12A5-4C6B-A176-F7C4C002155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F283C-6664-4C23-8659-BCF5BBEAB982}" type="pres">
      <dgm:prSet presAssocID="{40F0E057-12A5-4C6B-A176-F7C4C002155C}" presName="descendantText" presStyleLbl="alignAccFollowNode1" presStyleIdx="2" presStyleCnt="3" custScaleX="246727" custScaleY="142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AB4C58-BB2B-452D-A711-30424FEDAAFA}" srcId="{8A5C95D8-322B-4696-99CB-D493C4A53A43}" destId="{C3D24D40-1D44-43F2-B96D-BA62EB12B04D}" srcOrd="0" destOrd="0" parTransId="{50250B40-0EE8-48E3-A76E-5AEFBC1DE78A}" sibTransId="{E69CA82A-C975-4B49-AF2F-2B9D29BB29D3}"/>
    <dgm:cxn modelId="{60B2460F-B776-45B6-ADF4-9A0EB42A76FB}" type="presOf" srcId="{4EAFC9B1-16DD-4D89-98D2-82C2D6EAB3BF}" destId="{097F283C-6664-4C23-8659-BCF5BBEAB982}" srcOrd="0" destOrd="0" presId="urn:microsoft.com/office/officeart/2005/8/layout/vList5"/>
    <dgm:cxn modelId="{EECEC2B9-3FBB-46D6-A534-02865882AD93}" srcId="{8A5C95D8-322B-4696-99CB-D493C4A53A43}" destId="{B90CEACB-907F-4703-A4D0-1F07F7290259}" srcOrd="1" destOrd="0" parTransId="{F9FD636B-DB67-46F9-9CCA-F922427E2DF3}" sibTransId="{609FCD72-D878-47D0-930E-A5E6F08C256C}"/>
    <dgm:cxn modelId="{C7B94700-7CAD-433B-954A-B58FAFB8B514}" srcId="{C3D24D40-1D44-43F2-B96D-BA62EB12B04D}" destId="{C0EFEACF-F2D8-4ABA-8738-EB2D637B6E8A}" srcOrd="1" destOrd="0" parTransId="{19A29D95-4722-4E37-B58A-31DE3996B24B}" sibTransId="{2E1623B5-611A-4E5F-B74E-A14E754BD2E2}"/>
    <dgm:cxn modelId="{C7B5EB9A-7896-4570-895A-18744DC7D644}" srcId="{40F0E057-12A5-4C6B-A176-F7C4C002155C}" destId="{4EAFC9B1-16DD-4D89-98D2-82C2D6EAB3BF}" srcOrd="0" destOrd="0" parTransId="{045F4E0D-5766-4D1E-ABA8-FF36EAB37715}" sibTransId="{4AA4E11D-D1C1-4955-8EC9-374D5268585A}"/>
    <dgm:cxn modelId="{3A6EEC4B-9B53-4096-8EDA-BC1BDC217246}" srcId="{C3D24D40-1D44-43F2-B96D-BA62EB12B04D}" destId="{B35D4795-0CCA-4DB1-B45F-35C5AFC4A306}" srcOrd="0" destOrd="0" parTransId="{8BDA9D9A-69F1-4FA1-93DF-BB16E553A7B0}" sibTransId="{7006608D-B20F-49A1-827B-6AC39410BE41}"/>
    <dgm:cxn modelId="{F7CB5A4E-5690-401D-A920-FDF5147EB97C}" srcId="{8A5C95D8-322B-4696-99CB-D493C4A53A43}" destId="{40F0E057-12A5-4C6B-A176-F7C4C002155C}" srcOrd="2" destOrd="0" parTransId="{374353CB-FB6A-4DFC-BF12-95714F256C3C}" sibTransId="{E608516E-5C45-497C-96AC-112E50A206F4}"/>
    <dgm:cxn modelId="{F5554D70-10D3-4BE6-A9B4-B86D060A4423}" type="presOf" srcId="{8A5C95D8-322B-4696-99CB-D493C4A53A43}" destId="{C54BA74B-A14F-440C-B174-F4183AF6E613}" srcOrd="0" destOrd="0" presId="urn:microsoft.com/office/officeart/2005/8/layout/vList5"/>
    <dgm:cxn modelId="{621124CC-21A7-4631-978C-12EC89C77BC4}" type="presOf" srcId="{4C0958AA-E4CD-4CE6-837B-291BEC880D21}" destId="{D75C7A91-3813-4BA7-A67A-FB8F1D13A131}" srcOrd="0" destOrd="0" presId="urn:microsoft.com/office/officeart/2005/8/layout/vList5"/>
    <dgm:cxn modelId="{861BC0BA-5FA2-42AA-B863-9D5D5F2FB6E6}" type="presOf" srcId="{B90CEACB-907F-4703-A4D0-1F07F7290259}" destId="{F5BAEB58-9C98-4F4F-ABA7-3C75F7F99081}" srcOrd="0" destOrd="0" presId="urn:microsoft.com/office/officeart/2005/8/layout/vList5"/>
    <dgm:cxn modelId="{56D8CC14-B03F-4BE3-96AE-DE3FF233CBD5}" type="presOf" srcId="{B35D4795-0CCA-4DB1-B45F-35C5AFC4A306}" destId="{EA026606-5179-465A-878F-AE6563019905}" srcOrd="0" destOrd="0" presId="urn:microsoft.com/office/officeart/2005/8/layout/vList5"/>
    <dgm:cxn modelId="{27DDDBF6-C100-4D76-B3A5-F747B0CF772C}" type="presOf" srcId="{40F0E057-12A5-4C6B-A176-F7C4C002155C}" destId="{D744FAE3-A070-4628-A262-F4D29EACC4FB}" srcOrd="0" destOrd="0" presId="urn:microsoft.com/office/officeart/2005/8/layout/vList5"/>
    <dgm:cxn modelId="{A2B54A28-6049-4DC3-AD03-F7AC6D9F5844}" srcId="{B90CEACB-907F-4703-A4D0-1F07F7290259}" destId="{4C0958AA-E4CD-4CE6-837B-291BEC880D21}" srcOrd="0" destOrd="0" parTransId="{62BE7397-67B7-41A9-B8BD-9DC1C0AA1522}" sibTransId="{DEB0156D-57B8-49B4-9EF0-B5F9832C56F5}"/>
    <dgm:cxn modelId="{26466FFD-65D5-4841-9487-10DE3978927B}" type="presOf" srcId="{C0EFEACF-F2D8-4ABA-8738-EB2D637B6E8A}" destId="{EA026606-5179-465A-878F-AE6563019905}" srcOrd="0" destOrd="1" presId="urn:microsoft.com/office/officeart/2005/8/layout/vList5"/>
    <dgm:cxn modelId="{9A9AEAAA-B585-4FAB-8010-36A66C0EAB57}" type="presOf" srcId="{C3D24D40-1D44-43F2-B96D-BA62EB12B04D}" destId="{1D879058-C3D2-4BD8-8A43-B99F504AB84F}" srcOrd="0" destOrd="0" presId="urn:microsoft.com/office/officeart/2005/8/layout/vList5"/>
    <dgm:cxn modelId="{850833FE-346D-49AA-9CC7-F2D66421FA99}" type="presParOf" srcId="{C54BA74B-A14F-440C-B174-F4183AF6E613}" destId="{E4BBED77-5F5D-4796-BE4C-F0E51974FB71}" srcOrd="0" destOrd="0" presId="urn:microsoft.com/office/officeart/2005/8/layout/vList5"/>
    <dgm:cxn modelId="{A273F443-8EC5-44FA-BA5B-62A201A26923}" type="presParOf" srcId="{E4BBED77-5F5D-4796-BE4C-F0E51974FB71}" destId="{1D879058-C3D2-4BD8-8A43-B99F504AB84F}" srcOrd="0" destOrd="0" presId="urn:microsoft.com/office/officeart/2005/8/layout/vList5"/>
    <dgm:cxn modelId="{255A075C-F94E-4ED4-A42F-E782F774617C}" type="presParOf" srcId="{E4BBED77-5F5D-4796-BE4C-F0E51974FB71}" destId="{EA026606-5179-465A-878F-AE6563019905}" srcOrd="1" destOrd="0" presId="urn:microsoft.com/office/officeart/2005/8/layout/vList5"/>
    <dgm:cxn modelId="{5CD4D24B-97D5-4221-9468-FAC7737DCD0D}" type="presParOf" srcId="{C54BA74B-A14F-440C-B174-F4183AF6E613}" destId="{D9DCACF9-7FCC-444F-8650-3224013F6379}" srcOrd="1" destOrd="0" presId="urn:microsoft.com/office/officeart/2005/8/layout/vList5"/>
    <dgm:cxn modelId="{08AE9007-AC6E-4187-93F3-CED290F140EE}" type="presParOf" srcId="{C54BA74B-A14F-440C-B174-F4183AF6E613}" destId="{26FFBBA1-3091-4D45-A093-311F8F1D70BD}" srcOrd="2" destOrd="0" presId="urn:microsoft.com/office/officeart/2005/8/layout/vList5"/>
    <dgm:cxn modelId="{04B64C99-F759-49F9-8540-9C374039AF42}" type="presParOf" srcId="{26FFBBA1-3091-4D45-A093-311F8F1D70BD}" destId="{F5BAEB58-9C98-4F4F-ABA7-3C75F7F99081}" srcOrd="0" destOrd="0" presId="urn:microsoft.com/office/officeart/2005/8/layout/vList5"/>
    <dgm:cxn modelId="{2B8EC790-690C-40D0-B745-DB402C6F2327}" type="presParOf" srcId="{26FFBBA1-3091-4D45-A093-311F8F1D70BD}" destId="{D75C7A91-3813-4BA7-A67A-FB8F1D13A131}" srcOrd="1" destOrd="0" presId="urn:microsoft.com/office/officeart/2005/8/layout/vList5"/>
    <dgm:cxn modelId="{D15CA0A5-0F8D-4284-A3DA-BC9F7D170304}" type="presParOf" srcId="{C54BA74B-A14F-440C-B174-F4183AF6E613}" destId="{DDC4F678-A9C2-4FC8-81CE-5DB4DE5A47D0}" srcOrd="3" destOrd="0" presId="urn:microsoft.com/office/officeart/2005/8/layout/vList5"/>
    <dgm:cxn modelId="{C19C75E4-6808-4735-897B-BFCB48F8F035}" type="presParOf" srcId="{C54BA74B-A14F-440C-B174-F4183AF6E613}" destId="{459A0874-F982-4EAA-A911-79A18B50AA7A}" srcOrd="4" destOrd="0" presId="urn:microsoft.com/office/officeart/2005/8/layout/vList5"/>
    <dgm:cxn modelId="{0A135707-B8F9-4DF5-A38F-8CA20BCEE17E}" type="presParOf" srcId="{459A0874-F982-4EAA-A911-79A18B50AA7A}" destId="{D744FAE3-A070-4628-A262-F4D29EACC4FB}" srcOrd="0" destOrd="0" presId="urn:microsoft.com/office/officeart/2005/8/layout/vList5"/>
    <dgm:cxn modelId="{25854CBB-77DA-4118-A4D7-223FF96FBF9F}" type="presParOf" srcId="{459A0874-F982-4EAA-A911-79A18B50AA7A}" destId="{097F283C-6664-4C23-8659-BCF5BBEAB9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EBC506-C917-4CFB-85C4-DFDEFF8F7C03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B13B245-451D-4DEF-A485-0977E0B4AC4F}">
      <dgm:prSet phldrT="[Текст]"/>
      <dgm:spPr/>
      <dgm:t>
        <a:bodyPr/>
        <a:lstStyle/>
        <a:p>
          <a:r>
            <a:rPr lang="ru-RU" b="1" i="0" dirty="0" smtClean="0"/>
            <a:t>1 этап</a:t>
          </a:r>
        </a:p>
        <a:p>
          <a:r>
            <a:rPr lang="ru-RU" b="1" i="0" dirty="0" smtClean="0"/>
            <a:t>(базовый уровень)</a:t>
          </a:r>
          <a:endParaRPr lang="ru-RU" dirty="0"/>
        </a:p>
      </dgm:t>
    </dgm:pt>
    <dgm:pt modelId="{6782ECDF-2E49-4D2B-BD8F-0FB545709A37}" type="parTrans" cxnId="{C9F713C2-7FDC-41E1-BAEB-1AB488C8E8CE}">
      <dgm:prSet/>
      <dgm:spPr/>
      <dgm:t>
        <a:bodyPr/>
        <a:lstStyle/>
        <a:p>
          <a:endParaRPr lang="ru-RU"/>
        </a:p>
      </dgm:t>
    </dgm:pt>
    <dgm:pt modelId="{A6F73CF2-AA45-43AF-81CF-268A04F88121}" type="sibTrans" cxnId="{C9F713C2-7FDC-41E1-BAEB-1AB488C8E8CE}">
      <dgm:prSet/>
      <dgm:spPr/>
      <dgm:t>
        <a:bodyPr/>
        <a:lstStyle/>
        <a:p>
          <a:endParaRPr lang="ru-RU"/>
        </a:p>
      </dgm:t>
    </dgm:pt>
    <dgm:pt modelId="{FC0C8F9B-8E74-462A-B312-2C2A17D53B4D}">
      <dgm:prSet phldrT="[Текст]"/>
      <dgm:spPr/>
      <dgm:t>
        <a:bodyPr/>
        <a:lstStyle/>
        <a:p>
          <a:r>
            <a:rPr lang="ru-RU" b="1" i="0" dirty="0" smtClean="0"/>
            <a:t>этап накопления информации</a:t>
          </a:r>
          <a:endParaRPr lang="ru-RU" dirty="0"/>
        </a:p>
      </dgm:t>
    </dgm:pt>
    <dgm:pt modelId="{C8C6E946-B920-4021-8453-8EA8F0EA5155}" type="parTrans" cxnId="{501F614B-11F3-43FC-935C-80BBC47E8800}">
      <dgm:prSet/>
      <dgm:spPr/>
      <dgm:t>
        <a:bodyPr/>
        <a:lstStyle/>
        <a:p>
          <a:endParaRPr lang="ru-RU"/>
        </a:p>
      </dgm:t>
    </dgm:pt>
    <dgm:pt modelId="{EEDE7570-FDE6-4726-A3AA-28313128FF1C}" type="sibTrans" cxnId="{501F614B-11F3-43FC-935C-80BBC47E8800}">
      <dgm:prSet/>
      <dgm:spPr/>
      <dgm:t>
        <a:bodyPr/>
        <a:lstStyle/>
        <a:p>
          <a:endParaRPr lang="ru-RU"/>
        </a:p>
      </dgm:t>
    </dgm:pt>
    <dgm:pt modelId="{9552F0EF-40B1-4307-9B53-25CB3515EC65}" type="pres">
      <dgm:prSet presAssocID="{29EBC506-C917-4CFB-85C4-DFDEFF8F7C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89E73C-9E70-4D3B-B016-620A760C286A}" type="pres">
      <dgm:prSet presAssocID="{8B13B245-451D-4DEF-A485-0977E0B4AC4F}" presName="linNode" presStyleCnt="0"/>
      <dgm:spPr/>
    </dgm:pt>
    <dgm:pt modelId="{58428BC4-0396-45D6-954D-101EA62B32DB}" type="pres">
      <dgm:prSet presAssocID="{8B13B245-451D-4DEF-A485-0977E0B4AC4F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591CB1-9E5E-4ADC-ABCC-E3E97CA98CD9}" type="pres">
      <dgm:prSet presAssocID="{8B13B245-451D-4DEF-A485-0977E0B4AC4F}" presName="descendantText" presStyleLbl="alignAccFollowNode1" presStyleIdx="0" presStyleCnt="1" custScaleX="211277" custLinFactNeighborX="-2450" custLinFactNeighborY="-4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BD028A-43B7-4B7C-BB2D-079A42F3D8A2}" type="presOf" srcId="{29EBC506-C917-4CFB-85C4-DFDEFF8F7C03}" destId="{9552F0EF-40B1-4307-9B53-25CB3515EC65}" srcOrd="0" destOrd="0" presId="urn:microsoft.com/office/officeart/2005/8/layout/vList5"/>
    <dgm:cxn modelId="{26F39515-4837-4EF5-9220-E617C5BFB48F}" type="presOf" srcId="{FC0C8F9B-8E74-462A-B312-2C2A17D53B4D}" destId="{92591CB1-9E5E-4ADC-ABCC-E3E97CA98CD9}" srcOrd="0" destOrd="0" presId="urn:microsoft.com/office/officeart/2005/8/layout/vList5"/>
    <dgm:cxn modelId="{D1E521A2-6345-41FC-A2C3-90C5413BBDFB}" type="presOf" srcId="{8B13B245-451D-4DEF-A485-0977E0B4AC4F}" destId="{58428BC4-0396-45D6-954D-101EA62B32DB}" srcOrd="0" destOrd="0" presId="urn:microsoft.com/office/officeart/2005/8/layout/vList5"/>
    <dgm:cxn modelId="{501F614B-11F3-43FC-935C-80BBC47E8800}" srcId="{8B13B245-451D-4DEF-A485-0977E0B4AC4F}" destId="{FC0C8F9B-8E74-462A-B312-2C2A17D53B4D}" srcOrd="0" destOrd="0" parTransId="{C8C6E946-B920-4021-8453-8EA8F0EA5155}" sibTransId="{EEDE7570-FDE6-4726-A3AA-28313128FF1C}"/>
    <dgm:cxn modelId="{C9F713C2-7FDC-41E1-BAEB-1AB488C8E8CE}" srcId="{29EBC506-C917-4CFB-85C4-DFDEFF8F7C03}" destId="{8B13B245-451D-4DEF-A485-0977E0B4AC4F}" srcOrd="0" destOrd="0" parTransId="{6782ECDF-2E49-4D2B-BD8F-0FB545709A37}" sibTransId="{A6F73CF2-AA45-43AF-81CF-268A04F88121}"/>
    <dgm:cxn modelId="{088E8B84-88E4-4477-BC45-621813E6DE25}" type="presParOf" srcId="{9552F0EF-40B1-4307-9B53-25CB3515EC65}" destId="{5F89E73C-9E70-4D3B-B016-620A760C286A}" srcOrd="0" destOrd="0" presId="urn:microsoft.com/office/officeart/2005/8/layout/vList5"/>
    <dgm:cxn modelId="{2D00586F-094B-486D-B8D7-E580ECD53325}" type="presParOf" srcId="{5F89E73C-9E70-4D3B-B016-620A760C286A}" destId="{58428BC4-0396-45D6-954D-101EA62B32DB}" srcOrd="0" destOrd="0" presId="urn:microsoft.com/office/officeart/2005/8/layout/vList5"/>
    <dgm:cxn modelId="{F4816393-B374-4863-9E97-96A047360563}" type="presParOf" srcId="{5F89E73C-9E70-4D3B-B016-620A760C286A}" destId="{92591CB1-9E5E-4ADC-ABCC-E3E97CA98C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60170B-9CE7-4804-A946-52A473220D0C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7586F63F-9DC4-4F02-AD29-8D905156A6CF}">
      <dgm:prSet phldrT="[Текст]"/>
      <dgm:spPr/>
      <dgm:t>
        <a:bodyPr/>
        <a:lstStyle/>
        <a:p>
          <a:r>
            <a:rPr lang="ru-RU" b="1" i="0" dirty="0" smtClean="0"/>
            <a:t>2 этап</a:t>
          </a:r>
        </a:p>
        <a:p>
          <a:r>
            <a:rPr lang="ru-RU" b="1" i="0" dirty="0" smtClean="0"/>
            <a:t>(средний уровень)</a:t>
          </a:r>
          <a:endParaRPr lang="ru-RU" dirty="0"/>
        </a:p>
      </dgm:t>
    </dgm:pt>
    <dgm:pt modelId="{32F35F25-ECCA-4C22-BCCF-0DD341FE9883}" type="parTrans" cxnId="{EFAC391E-5DE0-45B0-B166-93CD17CC1FBB}">
      <dgm:prSet/>
      <dgm:spPr/>
      <dgm:t>
        <a:bodyPr/>
        <a:lstStyle/>
        <a:p>
          <a:endParaRPr lang="ru-RU"/>
        </a:p>
      </dgm:t>
    </dgm:pt>
    <dgm:pt modelId="{3BBCE7EB-BD5B-456B-A770-6C0A81FE5F5F}" type="sibTrans" cxnId="{EFAC391E-5DE0-45B0-B166-93CD17CC1FBB}">
      <dgm:prSet/>
      <dgm:spPr/>
      <dgm:t>
        <a:bodyPr/>
        <a:lstStyle/>
        <a:p>
          <a:endParaRPr lang="ru-RU"/>
        </a:p>
      </dgm:t>
    </dgm:pt>
    <dgm:pt modelId="{D367C52F-E10A-4307-B8DF-BD7B871B0E2F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b="1" u="none" dirty="0" smtClean="0"/>
            <a:t>структурирование и     представления информации</a:t>
          </a:r>
          <a:endParaRPr lang="ru-RU" u="none" dirty="0"/>
        </a:p>
      </dgm:t>
    </dgm:pt>
    <dgm:pt modelId="{9419AE54-9F43-4817-A2E6-CE7B119F5D9A}" type="parTrans" cxnId="{99E282ED-AFA6-4885-8CD8-901A0EC4B650}">
      <dgm:prSet/>
      <dgm:spPr/>
      <dgm:t>
        <a:bodyPr/>
        <a:lstStyle/>
        <a:p>
          <a:endParaRPr lang="ru-RU"/>
        </a:p>
      </dgm:t>
    </dgm:pt>
    <dgm:pt modelId="{5F5981EF-5B8A-4628-AAF5-9BA6605BD0DA}" type="sibTrans" cxnId="{99E282ED-AFA6-4885-8CD8-901A0EC4B650}">
      <dgm:prSet/>
      <dgm:spPr/>
      <dgm:t>
        <a:bodyPr/>
        <a:lstStyle/>
        <a:p>
          <a:endParaRPr lang="ru-RU"/>
        </a:p>
      </dgm:t>
    </dgm:pt>
    <dgm:pt modelId="{B1D3CD7F-9E4D-440B-A174-11A893274D30}" type="pres">
      <dgm:prSet presAssocID="{5660170B-9CE7-4804-A946-52A473220D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80641E-A46B-4360-B463-88E2EC8855D3}" type="pres">
      <dgm:prSet presAssocID="{7586F63F-9DC4-4F02-AD29-8D905156A6CF}" presName="linNode" presStyleCnt="0"/>
      <dgm:spPr/>
    </dgm:pt>
    <dgm:pt modelId="{4358A981-0636-482F-BFE8-CFE07BA6E612}" type="pres">
      <dgm:prSet presAssocID="{7586F63F-9DC4-4F02-AD29-8D905156A6CF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64066-0599-4806-B87F-01EDCC6B97BF}" type="pres">
      <dgm:prSet presAssocID="{7586F63F-9DC4-4F02-AD29-8D905156A6CF}" presName="descendantText" presStyleLbl="alignAccFollowNode1" presStyleIdx="0" presStyleCnt="1" custScaleX="218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9FCFCD-0980-4057-B21B-297A35784388}" type="presOf" srcId="{D367C52F-E10A-4307-B8DF-BD7B871B0E2F}" destId="{74C64066-0599-4806-B87F-01EDCC6B97BF}" srcOrd="0" destOrd="0" presId="urn:microsoft.com/office/officeart/2005/8/layout/vList5"/>
    <dgm:cxn modelId="{CFD97969-6C40-427C-A67A-FBB190BDDBB6}" type="presOf" srcId="{7586F63F-9DC4-4F02-AD29-8D905156A6CF}" destId="{4358A981-0636-482F-BFE8-CFE07BA6E612}" srcOrd="0" destOrd="0" presId="urn:microsoft.com/office/officeart/2005/8/layout/vList5"/>
    <dgm:cxn modelId="{99E282ED-AFA6-4885-8CD8-901A0EC4B650}" srcId="{7586F63F-9DC4-4F02-AD29-8D905156A6CF}" destId="{D367C52F-E10A-4307-B8DF-BD7B871B0E2F}" srcOrd="0" destOrd="0" parTransId="{9419AE54-9F43-4817-A2E6-CE7B119F5D9A}" sibTransId="{5F5981EF-5B8A-4628-AAF5-9BA6605BD0DA}"/>
    <dgm:cxn modelId="{126BADE5-F60E-4751-9EAF-F2690762EB98}" type="presOf" srcId="{5660170B-9CE7-4804-A946-52A473220D0C}" destId="{B1D3CD7F-9E4D-440B-A174-11A893274D30}" srcOrd="0" destOrd="0" presId="urn:microsoft.com/office/officeart/2005/8/layout/vList5"/>
    <dgm:cxn modelId="{EFAC391E-5DE0-45B0-B166-93CD17CC1FBB}" srcId="{5660170B-9CE7-4804-A946-52A473220D0C}" destId="{7586F63F-9DC4-4F02-AD29-8D905156A6CF}" srcOrd="0" destOrd="0" parTransId="{32F35F25-ECCA-4C22-BCCF-0DD341FE9883}" sibTransId="{3BBCE7EB-BD5B-456B-A770-6C0A81FE5F5F}"/>
    <dgm:cxn modelId="{F6941EFA-2B04-4935-90CF-58DB2F6FF801}" type="presParOf" srcId="{B1D3CD7F-9E4D-440B-A174-11A893274D30}" destId="{0A80641E-A46B-4360-B463-88E2EC8855D3}" srcOrd="0" destOrd="0" presId="urn:microsoft.com/office/officeart/2005/8/layout/vList5"/>
    <dgm:cxn modelId="{009B14BA-86DF-4101-B5D6-4BDE623D7ECD}" type="presParOf" srcId="{0A80641E-A46B-4360-B463-88E2EC8855D3}" destId="{4358A981-0636-482F-BFE8-CFE07BA6E612}" srcOrd="0" destOrd="0" presId="urn:microsoft.com/office/officeart/2005/8/layout/vList5"/>
    <dgm:cxn modelId="{0429AC87-1680-4DF3-A208-88B875966618}" type="presParOf" srcId="{0A80641E-A46B-4360-B463-88E2EC8855D3}" destId="{74C64066-0599-4806-B87F-01EDCC6B97B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60170B-9CE7-4804-A946-52A473220D0C}" type="doc">
      <dgm:prSet loTypeId="urn:microsoft.com/office/officeart/2005/8/layout/vList5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7586F63F-9DC4-4F02-AD29-8D905156A6CF}">
      <dgm:prSet phldrT="[Текст]"/>
      <dgm:spPr/>
      <dgm:t>
        <a:bodyPr/>
        <a:lstStyle/>
        <a:p>
          <a:r>
            <a:rPr lang="ru-RU" b="1" i="0" dirty="0" smtClean="0"/>
            <a:t>3 этап</a:t>
          </a:r>
        </a:p>
        <a:p>
          <a:r>
            <a:rPr lang="ru-RU" b="1" i="0" dirty="0" smtClean="0"/>
            <a:t>(высокий уровень)</a:t>
          </a:r>
          <a:endParaRPr lang="ru-RU" dirty="0"/>
        </a:p>
      </dgm:t>
    </dgm:pt>
    <dgm:pt modelId="{32F35F25-ECCA-4C22-BCCF-0DD341FE9883}" type="parTrans" cxnId="{EFAC391E-5DE0-45B0-B166-93CD17CC1FBB}">
      <dgm:prSet/>
      <dgm:spPr/>
      <dgm:t>
        <a:bodyPr/>
        <a:lstStyle/>
        <a:p>
          <a:endParaRPr lang="ru-RU"/>
        </a:p>
      </dgm:t>
    </dgm:pt>
    <dgm:pt modelId="{3BBCE7EB-BD5B-456B-A770-6C0A81FE5F5F}" type="sibTrans" cxnId="{EFAC391E-5DE0-45B0-B166-93CD17CC1FBB}">
      <dgm:prSet/>
      <dgm:spPr/>
      <dgm:t>
        <a:bodyPr/>
        <a:lstStyle/>
        <a:p>
          <a:endParaRPr lang="ru-RU"/>
        </a:p>
      </dgm:t>
    </dgm:pt>
    <dgm:pt modelId="{D367C52F-E10A-4307-B8DF-BD7B871B0E2F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4400" b="1" u="none" dirty="0" smtClean="0"/>
            <a:t>Творческое мышление</a:t>
          </a:r>
          <a:endParaRPr lang="ru-RU" sz="4400" u="none" dirty="0"/>
        </a:p>
      </dgm:t>
    </dgm:pt>
    <dgm:pt modelId="{9419AE54-9F43-4817-A2E6-CE7B119F5D9A}" type="parTrans" cxnId="{99E282ED-AFA6-4885-8CD8-901A0EC4B650}">
      <dgm:prSet/>
      <dgm:spPr/>
      <dgm:t>
        <a:bodyPr/>
        <a:lstStyle/>
        <a:p>
          <a:endParaRPr lang="ru-RU"/>
        </a:p>
      </dgm:t>
    </dgm:pt>
    <dgm:pt modelId="{5F5981EF-5B8A-4628-AAF5-9BA6605BD0DA}" type="sibTrans" cxnId="{99E282ED-AFA6-4885-8CD8-901A0EC4B650}">
      <dgm:prSet/>
      <dgm:spPr/>
      <dgm:t>
        <a:bodyPr/>
        <a:lstStyle/>
        <a:p>
          <a:endParaRPr lang="ru-RU"/>
        </a:p>
      </dgm:t>
    </dgm:pt>
    <dgm:pt modelId="{B1D3CD7F-9E4D-440B-A174-11A893274D30}" type="pres">
      <dgm:prSet presAssocID="{5660170B-9CE7-4804-A946-52A473220D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80641E-A46B-4360-B463-88E2EC8855D3}" type="pres">
      <dgm:prSet presAssocID="{7586F63F-9DC4-4F02-AD29-8D905156A6CF}" presName="linNode" presStyleCnt="0"/>
      <dgm:spPr/>
    </dgm:pt>
    <dgm:pt modelId="{4358A981-0636-482F-BFE8-CFE07BA6E612}" type="pres">
      <dgm:prSet presAssocID="{7586F63F-9DC4-4F02-AD29-8D905156A6CF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64066-0599-4806-B87F-01EDCC6B97BF}" type="pres">
      <dgm:prSet presAssocID="{7586F63F-9DC4-4F02-AD29-8D905156A6CF}" presName="descendantText" presStyleLbl="alignAccFollowNode1" presStyleIdx="0" presStyleCnt="1" custScaleX="218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E282ED-AFA6-4885-8CD8-901A0EC4B650}" srcId="{7586F63F-9DC4-4F02-AD29-8D905156A6CF}" destId="{D367C52F-E10A-4307-B8DF-BD7B871B0E2F}" srcOrd="0" destOrd="0" parTransId="{9419AE54-9F43-4817-A2E6-CE7B119F5D9A}" sibTransId="{5F5981EF-5B8A-4628-AAF5-9BA6605BD0DA}"/>
    <dgm:cxn modelId="{1A54880B-D9A7-4195-A493-553C3911F469}" type="presOf" srcId="{7586F63F-9DC4-4F02-AD29-8D905156A6CF}" destId="{4358A981-0636-482F-BFE8-CFE07BA6E612}" srcOrd="0" destOrd="0" presId="urn:microsoft.com/office/officeart/2005/8/layout/vList5"/>
    <dgm:cxn modelId="{B90D1D0D-BDD7-40DD-988A-4B58174D3DA1}" type="presOf" srcId="{5660170B-9CE7-4804-A946-52A473220D0C}" destId="{B1D3CD7F-9E4D-440B-A174-11A893274D30}" srcOrd="0" destOrd="0" presId="urn:microsoft.com/office/officeart/2005/8/layout/vList5"/>
    <dgm:cxn modelId="{EFAC391E-5DE0-45B0-B166-93CD17CC1FBB}" srcId="{5660170B-9CE7-4804-A946-52A473220D0C}" destId="{7586F63F-9DC4-4F02-AD29-8D905156A6CF}" srcOrd="0" destOrd="0" parTransId="{32F35F25-ECCA-4C22-BCCF-0DD341FE9883}" sibTransId="{3BBCE7EB-BD5B-456B-A770-6C0A81FE5F5F}"/>
    <dgm:cxn modelId="{889B9727-E65F-4A69-A067-5C6298E6E332}" type="presOf" srcId="{D367C52F-E10A-4307-B8DF-BD7B871B0E2F}" destId="{74C64066-0599-4806-B87F-01EDCC6B97BF}" srcOrd="0" destOrd="0" presId="urn:microsoft.com/office/officeart/2005/8/layout/vList5"/>
    <dgm:cxn modelId="{8FC5FD0B-8B38-494A-8194-579E27DDA647}" type="presParOf" srcId="{B1D3CD7F-9E4D-440B-A174-11A893274D30}" destId="{0A80641E-A46B-4360-B463-88E2EC8855D3}" srcOrd="0" destOrd="0" presId="urn:microsoft.com/office/officeart/2005/8/layout/vList5"/>
    <dgm:cxn modelId="{EACDF999-0548-4154-97AF-13AE3EB094AD}" type="presParOf" srcId="{0A80641E-A46B-4360-B463-88E2EC8855D3}" destId="{4358A981-0636-482F-BFE8-CFE07BA6E612}" srcOrd="0" destOrd="0" presId="urn:microsoft.com/office/officeart/2005/8/layout/vList5"/>
    <dgm:cxn modelId="{2331203B-A777-4301-8A78-E48D654F1AA5}" type="presParOf" srcId="{0A80641E-A46B-4360-B463-88E2EC8855D3}" destId="{74C64066-0599-4806-B87F-01EDCC6B97B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633AB6-A8A1-4264-BB05-1B0BD6D7FD72}">
      <dsp:nvSpPr>
        <dsp:cNvPr id="0" name=""/>
        <dsp:cNvSpPr/>
      </dsp:nvSpPr>
      <dsp:spPr>
        <a:xfrm rot="10800000">
          <a:off x="1006903" y="1366"/>
          <a:ext cx="8283337" cy="145626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183" tIns="106680" rIns="199136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формирование готовности к саморазвитию 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и непрерывному образованию</a:t>
          </a:r>
          <a:endParaRPr lang="ru-RU" sz="2800" b="1" kern="1200" dirty="0">
            <a:solidFill>
              <a:schemeClr val="tx1"/>
            </a:solidFill>
          </a:endParaRPr>
        </a:p>
      </dsp:txBody>
      <dsp:txXfrm rot="10800000">
        <a:off x="1006903" y="1366"/>
        <a:ext cx="8283337" cy="1456263"/>
      </dsp:txXfrm>
    </dsp:sp>
    <dsp:sp modelId="{BAB20EBE-15C4-483E-BBE6-A6A8DEF5D792}">
      <dsp:nvSpPr>
        <dsp:cNvPr id="0" name=""/>
        <dsp:cNvSpPr/>
      </dsp:nvSpPr>
      <dsp:spPr>
        <a:xfrm>
          <a:off x="864098" y="144021"/>
          <a:ext cx="1177358" cy="1177358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9CDAC-F032-4BB4-95AA-D05C40D6DDCF}">
      <dsp:nvSpPr>
        <dsp:cNvPr id="0" name=""/>
        <dsp:cNvSpPr/>
      </dsp:nvSpPr>
      <dsp:spPr>
        <a:xfrm rot="10800000">
          <a:off x="1008101" y="1809080"/>
          <a:ext cx="8280940" cy="1506571"/>
        </a:xfrm>
        <a:prstGeom prst="homePlat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183" tIns="121920" rIns="227584" bIns="121920" numCol="1" spcCol="1270" anchor="ctr" anchorCtr="0">
          <a:noAutofit/>
        </a:bodyPr>
        <a:lstStyle/>
        <a:p>
          <a:pPr lvl="0" algn="r" defTabSz="1422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активная учебно-познавательная </a:t>
          </a:r>
        </a:p>
        <a:p>
          <a:pPr lvl="0" algn="r" defTabSz="1422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деятельность обучающихся</a:t>
          </a:r>
          <a:endParaRPr lang="ru-RU" sz="3200" b="1" kern="1200" dirty="0">
            <a:solidFill>
              <a:schemeClr val="tx1"/>
            </a:solidFill>
          </a:endParaRPr>
        </a:p>
      </dsp:txBody>
      <dsp:txXfrm rot="10800000">
        <a:off x="1008101" y="1809080"/>
        <a:ext cx="8280940" cy="1506571"/>
      </dsp:txXfrm>
    </dsp:sp>
    <dsp:sp modelId="{C04345AB-40B3-4E2E-90E8-57D3792BE1E2}">
      <dsp:nvSpPr>
        <dsp:cNvPr id="0" name=""/>
        <dsp:cNvSpPr/>
      </dsp:nvSpPr>
      <dsp:spPr>
        <a:xfrm>
          <a:off x="864098" y="1944217"/>
          <a:ext cx="1177358" cy="1177358"/>
        </a:xfrm>
        <a:prstGeom prst="ellipse">
          <a:avLst/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C809D-864D-477A-AD79-4CCD4684C446}">
      <dsp:nvSpPr>
        <dsp:cNvPr id="0" name=""/>
        <dsp:cNvSpPr/>
      </dsp:nvSpPr>
      <dsp:spPr>
        <a:xfrm rot="10800000">
          <a:off x="1010498" y="3667102"/>
          <a:ext cx="8276147" cy="1732130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183" tIns="106680" rIns="199136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построение образовательного процесса           с учётом индивидуальных, возрастных, психологических  и физиологических особенностей обучающихся</a:t>
          </a:r>
          <a:endParaRPr lang="ru-RU" sz="2800" b="1" kern="1200" dirty="0">
            <a:solidFill>
              <a:schemeClr val="tx1"/>
            </a:solidFill>
          </a:endParaRPr>
        </a:p>
      </dsp:txBody>
      <dsp:txXfrm rot="10800000">
        <a:off x="1010498" y="3667102"/>
        <a:ext cx="8276147" cy="1732130"/>
      </dsp:txXfrm>
    </dsp:sp>
    <dsp:sp modelId="{E47C46FA-FE53-446A-878E-16D9A16EC227}">
      <dsp:nvSpPr>
        <dsp:cNvPr id="0" name=""/>
        <dsp:cNvSpPr/>
      </dsp:nvSpPr>
      <dsp:spPr>
        <a:xfrm>
          <a:off x="864098" y="3960441"/>
          <a:ext cx="1177358" cy="1177358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026606-5179-465A-878F-AE6563019905}">
      <dsp:nvSpPr>
        <dsp:cNvPr id="0" name=""/>
        <dsp:cNvSpPr/>
      </dsp:nvSpPr>
      <dsp:spPr>
        <a:xfrm rot="5400000">
          <a:off x="4446024" y="-2694648"/>
          <a:ext cx="1432137" cy="710064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b="1" i="0" kern="1200" dirty="0" smtClean="0"/>
            <a:t> этап накопления информации, на котором она запоминается, сохраняется и переводится из кратковременной памяти в долговременную. </a:t>
          </a:r>
          <a:endParaRPr lang="ru-RU" sz="2400" b="1" i="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i="0" kern="1200" dirty="0"/>
        </a:p>
      </dsp:txBody>
      <dsp:txXfrm rot="5400000">
        <a:off x="4446024" y="-2694648"/>
        <a:ext cx="1432137" cy="7100646"/>
      </dsp:txXfrm>
    </dsp:sp>
    <dsp:sp modelId="{1D879058-C3D2-4BD8-8A43-B99F504AB84F}">
      <dsp:nvSpPr>
        <dsp:cNvPr id="0" name=""/>
        <dsp:cNvSpPr/>
      </dsp:nvSpPr>
      <dsp:spPr>
        <a:xfrm>
          <a:off x="551" y="1511"/>
          <a:ext cx="1611218" cy="17083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1 этап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(базовый уровень)</a:t>
          </a:r>
          <a:endParaRPr lang="ru-RU" sz="2400" b="1" i="0" kern="1200" dirty="0"/>
        </a:p>
      </dsp:txBody>
      <dsp:txXfrm>
        <a:off x="551" y="1511"/>
        <a:ext cx="1611218" cy="1708326"/>
      </dsp:txXfrm>
    </dsp:sp>
    <dsp:sp modelId="{D75C7A91-3813-4BA7-A67A-FB8F1D13A131}">
      <dsp:nvSpPr>
        <dsp:cNvPr id="0" name=""/>
        <dsp:cNvSpPr/>
      </dsp:nvSpPr>
      <dsp:spPr>
        <a:xfrm rot="5400000">
          <a:off x="4519694" y="-897095"/>
          <a:ext cx="1289431" cy="7093026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kern="1200" dirty="0" smtClean="0"/>
            <a:t>переработка информации с помощью логических операций и концептуальных систем (знаков, символов, таблиц и др.).</a:t>
          </a:r>
          <a:endParaRPr lang="ru-RU" sz="2400" b="1" i="0" kern="1200" dirty="0"/>
        </a:p>
      </dsp:txBody>
      <dsp:txXfrm rot="5400000">
        <a:off x="4519694" y="-897095"/>
        <a:ext cx="1289431" cy="7093026"/>
      </dsp:txXfrm>
    </dsp:sp>
    <dsp:sp modelId="{F5BAEB58-9C98-4F4F-ABA7-3C75F7F99081}">
      <dsp:nvSpPr>
        <dsp:cNvPr id="0" name=""/>
        <dsp:cNvSpPr/>
      </dsp:nvSpPr>
      <dsp:spPr>
        <a:xfrm>
          <a:off x="551" y="1795254"/>
          <a:ext cx="1617344" cy="1708326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2 этап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(средний уровень)</a:t>
          </a:r>
          <a:endParaRPr lang="ru-RU" sz="2400" b="1" i="0" kern="1200" dirty="0"/>
        </a:p>
      </dsp:txBody>
      <dsp:txXfrm>
        <a:off x="551" y="1795254"/>
        <a:ext cx="1617344" cy="1708326"/>
      </dsp:txXfrm>
    </dsp:sp>
    <dsp:sp modelId="{097F283C-6664-4C23-8659-BCF5BBEAB982}">
      <dsp:nvSpPr>
        <dsp:cNvPr id="0" name=""/>
        <dsp:cNvSpPr/>
      </dsp:nvSpPr>
      <dsp:spPr>
        <a:xfrm rot="5400000">
          <a:off x="4187888" y="1019005"/>
          <a:ext cx="1954106" cy="7094090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kern="1200" dirty="0" smtClean="0"/>
            <a:t>уровень творческого мышления,         (выдвижение гипотез, функциональный поиск и реализацию исследовательской деятельности в образовательный продукт).</a:t>
          </a:r>
          <a:endParaRPr lang="ru-RU" sz="2400" b="1" i="0" kern="1200" dirty="0"/>
        </a:p>
      </dsp:txBody>
      <dsp:txXfrm rot="5400000">
        <a:off x="4187888" y="1019005"/>
        <a:ext cx="1954106" cy="7094090"/>
      </dsp:txXfrm>
    </dsp:sp>
    <dsp:sp modelId="{D744FAE3-A070-4628-A262-F4D29EACC4FB}">
      <dsp:nvSpPr>
        <dsp:cNvPr id="0" name=""/>
        <dsp:cNvSpPr/>
      </dsp:nvSpPr>
      <dsp:spPr>
        <a:xfrm>
          <a:off x="551" y="3711887"/>
          <a:ext cx="1617344" cy="1708326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3 этап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(высокий уровень)</a:t>
          </a:r>
          <a:endParaRPr lang="ru-RU" sz="2400" b="1" i="0" kern="1200" dirty="0"/>
        </a:p>
      </dsp:txBody>
      <dsp:txXfrm>
        <a:off x="551" y="3711887"/>
        <a:ext cx="1617344" cy="170832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591CB1-9E5E-4ADC-ABCC-E3E97CA98CD9}">
      <dsp:nvSpPr>
        <dsp:cNvPr id="0" name=""/>
        <dsp:cNvSpPr/>
      </dsp:nvSpPr>
      <dsp:spPr>
        <a:xfrm rot="5400000">
          <a:off x="4802327" y="-2873325"/>
          <a:ext cx="1152128" cy="707878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b="1" i="0" kern="1200" dirty="0" smtClean="0"/>
            <a:t>этап накопления информации</a:t>
          </a:r>
          <a:endParaRPr lang="ru-RU" sz="3800" kern="1200" dirty="0"/>
        </a:p>
      </dsp:txBody>
      <dsp:txXfrm rot="5400000">
        <a:off x="4802327" y="-2873325"/>
        <a:ext cx="1152128" cy="7078788"/>
      </dsp:txXfrm>
    </dsp:sp>
    <dsp:sp modelId="{58428BC4-0396-45D6-954D-101EA62B32DB}">
      <dsp:nvSpPr>
        <dsp:cNvPr id="0" name=""/>
        <dsp:cNvSpPr/>
      </dsp:nvSpPr>
      <dsp:spPr>
        <a:xfrm>
          <a:off x="528" y="0"/>
          <a:ext cx="1884643" cy="1440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0" kern="1200" dirty="0" smtClean="0"/>
            <a:t>1 этап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0" kern="1200" dirty="0" smtClean="0"/>
            <a:t>(базовый уровень)</a:t>
          </a:r>
          <a:endParaRPr lang="ru-RU" sz="2500" kern="1200" dirty="0"/>
        </a:p>
      </dsp:txBody>
      <dsp:txXfrm>
        <a:off x="528" y="0"/>
        <a:ext cx="1884643" cy="14401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C64066-0599-4806-B87F-01EDCC6B97BF}">
      <dsp:nvSpPr>
        <dsp:cNvPr id="0" name=""/>
        <dsp:cNvSpPr/>
      </dsp:nvSpPr>
      <dsp:spPr>
        <a:xfrm rot="5400000">
          <a:off x="4824864" y="-2842474"/>
          <a:ext cx="1152128" cy="7125108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u="none" kern="1200" dirty="0" smtClean="0"/>
            <a:t>структурирование и     представления информации</a:t>
          </a:r>
          <a:endParaRPr lang="ru-RU" sz="3200" u="none" kern="1200" dirty="0"/>
        </a:p>
      </dsp:txBody>
      <dsp:txXfrm rot="5400000">
        <a:off x="4824864" y="-2842474"/>
        <a:ext cx="1152128" cy="7125108"/>
      </dsp:txXfrm>
    </dsp:sp>
    <dsp:sp modelId="{4358A981-0636-482F-BFE8-CFE07BA6E612}">
      <dsp:nvSpPr>
        <dsp:cNvPr id="0" name=""/>
        <dsp:cNvSpPr/>
      </dsp:nvSpPr>
      <dsp:spPr>
        <a:xfrm>
          <a:off x="1005" y="0"/>
          <a:ext cx="1837369" cy="1440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0" kern="1200" dirty="0" smtClean="0"/>
            <a:t>2 этап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0" kern="1200" dirty="0" smtClean="0"/>
            <a:t>(средний уровень)</a:t>
          </a:r>
          <a:endParaRPr lang="ru-RU" sz="2500" kern="1200" dirty="0"/>
        </a:p>
      </dsp:txBody>
      <dsp:txXfrm>
        <a:off x="1005" y="0"/>
        <a:ext cx="1837369" cy="14401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C64066-0599-4806-B87F-01EDCC6B97BF}">
      <dsp:nvSpPr>
        <dsp:cNvPr id="0" name=""/>
        <dsp:cNvSpPr/>
      </dsp:nvSpPr>
      <dsp:spPr>
        <a:xfrm rot="5400000">
          <a:off x="4853668" y="-2878478"/>
          <a:ext cx="1094521" cy="7125108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400" b="1" u="none" kern="1200" dirty="0" smtClean="0"/>
            <a:t>Творческое мышление</a:t>
          </a:r>
          <a:endParaRPr lang="ru-RU" sz="4400" u="none" kern="1200" dirty="0"/>
        </a:p>
      </dsp:txBody>
      <dsp:txXfrm rot="5400000">
        <a:off x="4853668" y="-2878478"/>
        <a:ext cx="1094521" cy="7125108"/>
      </dsp:txXfrm>
    </dsp:sp>
    <dsp:sp modelId="{4358A981-0636-482F-BFE8-CFE07BA6E612}">
      <dsp:nvSpPr>
        <dsp:cNvPr id="0" name=""/>
        <dsp:cNvSpPr/>
      </dsp:nvSpPr>
      <dsp:spPr>
        <a:xfrm>
          <a:off x="1005" y="0"/>
          <a:ext cx="1837369" cy="1368152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3 этап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(высокий уровень)</a:t>
          </a:r>
          <a:endParaRPr lang="ru-RU" sz="2400" kern="1200" dirty="0"/>
        </a:p>
      </dsp:txBody>
      <dsp:txXfrm>
        <a:off x="1005" y="0"/>
        <a:ext cx="1837369" cy="1368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&#1074;&#1086;&#1082;&#1072;&#1073;&#1091;&#1083;&#1072;.&#1088;&#1092;/%D1%81%D0%BB%D0%BE%D0%B2%D0%B0%D1%80%D0%B8/%D1%82%D0%BE%D0%BB%D0%BA%D0%BE%D0%B2%D1%8B%D0%B9-%D1%81%D0%BB%D0%BE%D0%B2%D0%B0%D1%80%D1%8C-%D0%BE%D0%B6%D0%B5%D0%B3%D0%BE%D0%B2%D0%B0/%D0%BF%D0%BE%D1%81%D1%80%D0%B5%D0%B4%D1%81%D1%82%D0%B2%D0%B5%D0%BD%D0%BD%D1%8B%D0%B9" TargetMode="External"/><Relationship Id="rId2" Type="http://schemas.openxmlformats.org/officeDocument/2006/relationships/hyperlink" Target="http://www.&#1074;&#1086;&#1082;&#1072;&#1073;&#1091;&#1083;&#1072;.&#1088;&#1092;/%D1%81%D0%BB%D0%BE%D0%B2%D0%B0%D1%80%D0%B8/%D1%82%D0%BE%D0%BB%D0%BA%D0%BE%D0%B2%D1%8B%D0%B9-%D1%81%D0%BB%D0%BE%D0%B2%D0%B0%D1%80%D1%8C-%D0%BE%D0%B6%D0%B5%D0%B3%D0%BE%D0%B2%D0%B0/%D0%B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&#1074;&#1086;&#1082;&#1072;&#1073;&#1091;&#1083;&#1072;.&#1088;&#1092;/%D1%81%D0%BB%D0%BE%D0%B2%D0%B0%D1%80%D0%B8/%D1%82%D0%BE%D0%BB%D0%BA%D0%BE%D0%B2%D1%8B%D0%B9-%D1%81%D0%BB%D0%BE%D0%B2%D0%B0%D1%80%D1%8C-%D0%BE%D0%B6%D0%B5%D0%B3%D0%BE%D0%B2%D0%B0/%D0%B1%D0%B5%D0%B7%D0%B4%D0%B0%D1%80%D0%BD%D1%8B%D0%B9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w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0" y="188640"/>
            <a:ext cx="6156176" cy="141277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88840"/>
            <a:ext cx="9144000" cy="3384376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/>
              <a:t>Когнитивная компетенция </a:t>
            </a:r>
            <a:br>
              <a:rPr lang="ru-RU" sz="4900" b="1" dirty="0" smtClean="0"/>
            </a:br>
            <a:r>
              <a:rPr lang="ru-RU" sz="4900" b="1" dirty="0" smtClean="0"/>
              <a:t>как условие развития </a:t>
            </a:r>
            <a:br>
              <a:rPr lang="ru-RU" sz="4900" b="1" dirty="0" smtClean="0"/>
            </a:br>
            <a:r>
              <a:rPr lang="ru-RU" sz="4900" b="1" dirty="0" smtClean="0"/>
              <a:t>одаренности обучающихся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 уроках русского языка и литературы </a:t>
            </a:r>
            <a:r>
              <a:rPr lang="ru-RU" sz="4900" b="1" dirty="0" smtClean="0"/>
              <a:t>в условиях ФГОС</a:t>
            </a:r>
            <a:r>
              <a:rPr lang="ru-RU" sz="4900" dirty="0" smtClean="0"/>
              <a:t/>
            </a:r>
            <a:br>
              <a:rPr lang="ru-RU" sz="4900" dirty="0" smtClean="0"/>
            </a:br>
            <a:endParaRPr lang="ru-RU" sz="49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8680"/>
            <a:ext cx="6660232" cy="72008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  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Методический семинар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589240"/>
            <a:ext cx="9144000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                                                                                    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Учитель: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Филатова Т.С.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ru-RU" sz="3600" b="1" dirty="0" smtClean="0"/>
              <a:t>  Теоретическая основа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63093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Развитие когнитивных способностей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1124744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420888"/>
            <a:ext cx="8640960" cy="41764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endParaRPr lang="ru-RU" sz="800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u="sng" dirty="0" smtClean="0">
                <a:solidFill>
                  <a:srgbClr val="0070C0"/>
                </a:solidFill>
              </a:rPr>
              <a:t>Дидактические игры:</a:t>
            </a:r>
          </a:p>
          <a:p>
            <a:pPr algn="ctr">
              <a:buNone/>
            </a:pPr>
            <a:endParaRPr lang="ru-RU" sz="800" b="1" dirty="0" smtClean="0"/>
          </a:p>
          <a:p>
            <a:pPr algn="just">
              <a:buFont typeface="Wingdings" pitchFamily="2" charset="2"/>
              <a:buChar char="§"/>
            </a:pPr>
            <a:r>
              <a:rPr lang="ru-RU" sz="3600" dirty="0" smtClean="0"/>
              <a:t>«Четвертый лишний»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600" dirty="0" smtClean="0"/>
              <a:t>«Лови ошибку»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600" dirty="0" smtClean="0"/>
              <a:t>«Деформированный текст»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600" dirty="0" smtClean="0"/>
              <a:t>«Орфографическая дуэль» 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88640"/>
          <a:ext cx="8964488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70080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Технология  концентрированного  обучения</a:t>
            </a:r>
          </a:p>
        </p:txBody>
      </p:sp>
      <p:pic>
        <p:nvPicPr>
          <p:cNvPr id="7" name="Picture 7" descr="book2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068960"/>
            <a:ext cx="201884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«Лови ошибку»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5" descr="IMG_20161212_0901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6552728" cy="4824536"/>
          </a:xfrm>
          <a:ln w="57150">
            <a:solidFill>
              <a:srgbClr val="0070C0"/>
            </a:solidFill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24744"/>
            <a:ext cx="8136904" cy="30963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Четвертый лишний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3"/>
            <a:ext cx="7776864" cy="532859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1. найдите лишнее слово на основании   категории рода: </a:t>
            </a:r>
            <a:r>
              <a:rPr lang="ru-RU" i="1" dirty="0" smtClean="0">
                <a:solidFill>
                  <a:srgbClr val="0070C0"/>
                </a:solidFill>
              </a:rPr>
              <a:t>вуаль, тюль,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i="1" dirty="0" smtClean="0">
                <a:solidFill>
                  <a:srgbClr val="0070C0"/>
                </a:solidFill>
              </a:rPr>
              <a:t>мозоль, боль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/>
              <a:t>2. найдите лишнее слово на основании его грамматических категорий: </a:t>
            </a:r>
          </a:p>
          <a:p>
            <a:pPr>
              <a:buNone/>
            </a:pPr>
            <a:r>
              <a:rPr lang="ru-RU" i="1" dirty="0" smtClean="0"/>
              <a:t>       </a:t>
            </a:r>
            <a:r>
              <a:rPr lang="ru-RU" i="1" dirty="0" smtClean="0">
                <a:solidFill>
                  <a:srgbClr val="0070C0"/>
                </a:solidFill>
              </a:rPr>
              <a:t>вуаль, тюль, мозоль, боль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r>
              <a:rPr lang="ru-RU" dirty="0" smtClean="0"/>
              <a:t> Докажите. </a:t>
            </a:r>
          </a:p>
          <a:p>
            <a:pPr>
              <a:buNone/>
            </a:pPr>
            <a:r>
              <a:rPr lang="ru-RU" dirty="0" smtClean="0"/>
              <a:t>3*. найдите 3 основания для исключения слова </a:t>
            </a:r>
            <a:r>
              <a:rPr lang="ru-RU" i="1" dirty="0" smtClean="0">
                <a:solidFill>
                  <a:srgbClr val="0070C0"/>
                </a:solidFill>
              </a:rPr>
              <a:t>тюль.</a:t>
            </a:r>
            <a:r>
              <a:rPr lang="ru-RU" i="1" dirty="0" smtClean="0"/>
              <a:t> </a:t>
            </a:r>
            <a:r>
              <a:rPr lang="ru-RU" dirty="0" smtClean="0"/>
              <a:t>Обоснуйте свою точку зрения.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</a:t>
            </a:r>
            <a:r>
              <a:rPr lang="ru-RU" i="1" dirty="0" smtClean="0"/>
              <a:t>Выбор уровня задания остается за учеником, что позволяет освоить курс не только сильному ученику, но и ученику      со слабой мотивацией к учебной деятельности.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6613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Орфографическая дуэль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Оцените работу соседа по парте по критериям:</a:t>
            </a:r>
          </a:p>
          <a:p>
            <a:r>
              <a:rPr lang="ru-RU" b="1" dirty="0" smtClean="0"/>
              <a:t>0 ошибок – </a:t>
            </a:r>
            <a:r>
              <a:rPr lang="ru-RU" b="1" dirty="0" smtClean="0">
                <a:solidFill>
                  <a:srgbClr val="FF0000"/>
                </a:solidFill>
              </a:rPr>
              <a:t>5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1-2 ошибки – </a:t>
            </a:r>
            <a:r>
              <a:rPr lang="ru-RU" b="1" dirty="0" smtClean="0">
                <a:solidFill>
                  <a:srgbClr val="FF0000"/>
                </a:solidFill>
              </a:rPr>
              <a:t>4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3-4 ошибки – </a:t>
            </a:r>
            <a:r>
              <a:rPr lang="ru-RU" b="1" dirty="0" smtClean="0">
                <a:solidFill>
                  <a:srgbClr val="FF0000"/>
                </a:solidFill>
              </a:rPr>
              <a:t>3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5 и более </a:t>
            </a:r>
          </a:p>
          <a:p>
            <a:pPr>
              <a:buNone/>
            </a:pPr>
            <a:r>
              <a:rPr lang="ru-RU" b="1" dirty="0" smtClean="0"/>
              <a:t>           ошибок – </a:t>
            </a:r>
            <a:r>
              <a:rPr lang="ru-RU" b="1" dirty="0" smtClean="0">
                <a:solidFill>
                  <a:srgbClr val="FF0000"/>
                </a:solidFill>
              </a:rPr>
              <a:t>2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sz="3600" dirty="0" smtClean="0"/>
              <a:t>    Выставьте отметку. Подпишитесь.</a:t>
            </a:r>
            <a:endParaRPr lang="ru-RU" sz="3600" dirty="0"/>
          </a:p>
        </p:txBody>
      </p:sp>
      <p:pic>
        <p:nvPicPr>
          <p:cNvPr id="1026" name="Picture 2" descr="C:\Users\ACER\Desktop\тел мой\20190221_125052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t="29591"/>
          <a:stretch>
            <a:fillRect/>
          </a:stretch>
        </p:blipFill>
        <p:spPr bwMode="auto">
          <a:xfrm>
            <a:off x="3635896" y="2348880"/>
            <a:ext cx="5181743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88641"/>
          <a:ext cx="8964488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70080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Технология критического мышления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227687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0070C0"/>
                </a:solidFill>
              </a:rPr>
              <a:t>Приемы:</a:t>
            </a:r>
            <a:endParaRPr lang="ru-RU" sz="3200" dirty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251520" y="2420888"/>
            <a:ext cx="8712968" cy="41764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Приемы: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Составление кластера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«Тонкие» и «толстые» вопросы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600" dirty="0" smtClean="0"/>
              <a:t>«Сравнительная таблица», 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600" dirty="0" smtClean="0"/>
              <a:t>«Шпаргалка»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600" dirty="0" smtClean="0"/>
              <a:t>«Глоссарий»  и др.</a:t>
            </a:r>
          </a:p>
        </p:txBody>
      </p:sp>
      <p:pic>
        <p:nvPicPr>
          <p:cNvPr id="6" name="Picture 4" descr="D:\Фотофайлы\Изображения\1\библиотека\81266624ef0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509120"/>
            <a:ext cx="2592288" cy="195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«Шпаргалка»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MG_20161212_0904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6624736" cy="4968552"/>
          </a:xfrm>
          <a:ln w="7620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ПОСРЕДСТВЕННОСТЬ</a:t>
            </a:r>
            <a:r>
              <a:rPr lang="ru-RU" dirty="0" smtClean="0"/>
              <a:t>  -и, </a:t>
            </a:r>
            <a:r>
              <a:rPr lang="ru-RU" dirty="0" smtClean="0">
                <a:hlinkClick r:id="rId2"/>
              </a:rPr>
              <a:t>ж</a:t>
            </a:r>
            <a:r>
              <a:rPr lang="ru-RU" dirty="0" smtClean="0"/>
              <a:t>. </a:t>
            </a:r>
          </a:p>
          <a:p>
            <a:pPr algn="ctr">
              <a:buNone/>
            </a:pPr>
            <a:r>
              <a:rPr lang="ru-RU" sz="2800" dirty="0" smtClean="0"/>
              <a:t>(по С.И.Ожегову)</a:t>
            </a:r>
          </a:p>
          <a:p>
            <a:pPr fontAlgn="t">
              <a:buNone/>
            </a:pPr>
            <a:r>
              <a:rPr lang="ru-RU" sz="2800" dirty="0" smtClean="0"/>
              <a:t>1. см. </a:t>
            </a:r>
            <a:r>
              <a:rPr lang="ru-RU" sz="2800" dirty="0" smtClean="0">
                <a:hlinkClick r:id="rId3"/>
              </a:rPr>
              <a:t>посредственный</a:t>
            </a:r>
            <a:r>
              <a:rPr lang="ru-RU" sz="2800" dirty="0" smtClean="0"/>
              <a:t>.</a:t>
            </a:r>
          </a:p>
          <a:p>
            <a:pPr fontAlgn="t">
              <a:buNone/>
            </a:pPr>
            <a:r>
              <a:rPr lang="ru-RU" sz="2800" dirty="0" smtClean="0"/>
              <a:t>2. Посредственный, </a:t>
            </a:r>
            <a:r>
              <a:rPr lang="ru-RU" sz="2800" dirty="0" smtClean="0">
                <a:hlinkClick r:id="rId4"/>
              </a:rPr>
              <a:t>бездарный</a:t>
            </a:r>
            <a:r>
              <a:rPr lang="ru-RU" sz="2800" dirty="0" smtClean="0"/>
              <a:t> человек.</a:t>
            </a:r>
          </a:p>
          <a:p>
            <a:pPr fontAlgn="t">
              <a:buNone/>
            </a:pPr>
            <a:endParaRPr lang="ru-RU" sz="2000" dirty="0" smtClean="0"/>
          </a:p>
          <a:p>
            <a:pPr algn="ctr" fontAlgn="t">
              <a:buNone/>
            </a:pPr>
            <a:r>
              <a:rPr lang="ru-RU" sz="4400" dirty="0" err="1" smtClean="0"/>
              <a:t>Неоригинальность</a:t>
            </a:r>
            <a:r>
              <a:rPr lang="ru-RU" sz="4400" dirty="0" smtClean="0"/>
              <a:t>, нерешительность, заурядность, равнодушие, пассивность и др.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«Глоссарий»</a:t>
            </a:r>
            <a:endParaRPr lang="ru-RU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«Глоссарий»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484784"/>
          <a:ext cx="8208912" cy="50405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744416"/>
                <a:gridCol w="4464496"/>
              </a:tblGrid>
              <a:tr h="50405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4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>
                          <a:solidFill>
                            <a:srgbClr val="FF0000"/>
                          </a:solidFill>
                        </a:rPr>
                        <a:t>«ВИНОГРАД»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i="1" dirty="0" smtClean="0"/>
                        <a:t>(1 минута)</a:t>
                      </a:r>
                    </a:p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i="1" kern="1200" dirty="0" smtClean="0"/>
                        <a:t>крупный,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i="1" kern="1200" dirty="0" smtClean="0"/>
                        <a:t>иссиня-черный, душистый, солнечный, великолепный, спелый, аппетитный, медовый,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i="1" kern="1200" dirty="0" smtClean="0"/>
                        <a:t>висячий и т.д. </a:t>
                      </a:r>
                      <a:endParaRPr lang="ru-RU" sz="3600" b="1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76872"/>
            <a:ext cx="8784976" cy="43204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0070C0"/>
                </a:solidFill>
              </a:rPr>
              <a:t>Методы и приемы:</a:t>
            </a:r>
          </a:p>
          <a:p>
            <a:pPr algn="ctr">
              <a:buNone/>
            </a:pPr>
            <a:endParaRPr lang="ru-RU" sz="900" b="1" u="sng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«Замени учителя»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Работа экспертом в группе</a:t>
            </a:r>
          </a:p>
          <a:p>
            <a:pPr>
              <a:buFont typeface="Wingdings" pitchFamily="2" charset="2"/>
              <a:buChar char="§"/>
            </a:pPr>
            <a:r>
              <a:rPr lang="ru-RU" dirty="0" err="1" smtClean="0">
                <a:solidFill>
                  <a:schemeClr val="tx1"/>
                </a:solidFill>
              </a:rPr>
              <a:t>ПОПС-формула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Метод рецензий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Проектная и исследовательская деятельность</a:t>
            </a: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88640"/>
          <a:ext cx="8964488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62880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Технология дифференцированного обучения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D:\Документация\проект дома\1 класс\картинки на школьную тему\ANTN071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156176" y="3356993"/>
            <a:ext cx="2088232" cy="176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 flipV="1">
            <a:off x="323528" y="2492896"/>
            <a:ext cx="8496944" cy="4104456"/>
          </a:xfrm>
          <a:prstGeom prst="wedgeRoundRectCallout">
            <a:avLst>
              <a:gd name="adj1" fmla="val -177"/>
              <a:gd name="adj2" fmla="val 6253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6552728" cy="1944216"/>
          </a:xfrm>
        </p:spPr>
        <p:txBody>
          <a:bodyPr>
            <a:noAutofit/>
          </a:bodyPr>
          <a:lstStyle/>
          <a:p>
            <a:pPr algn="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М.П.Карпенко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i="1" dirty="0" smtClean="0"/>
              <a:t>Российский ученый, изобретатель, президент Современной гуманитарной академии (СГА)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2492896"/>
            <a:ext cx="8496944" cy="41044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«…в грядущем обществе порядка 90% экономически активного населения будут вести когнитивную деятельность в течение всей своей активной жизни. </a:t>
            </a:r>
          </a:p>
          <a:p>
            <a:pPr>
              <a:buNone/>
            </a:pPr>
            <a:r>
              <a:rPr lang="ru-RU" b="1" dirty="0" smtClean="0"/>
              <a:t>   Таким образом, когнитивная деятельность человека становится ключевым фактором развития социума и определяет престиж и место государства в современном мире». </a:t>
            </a:r>
          </a:p>
        </p:txBody>
      </p:sp>
      <p:pic>
        <p:nvPicPr>
          <p:cNvPr id="2050" name="Picture 2" descr="https://www.famous-scientists.ru/photo/image2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1" y="0"/>
            <a:ext cx="2232248" cy="2640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90124_14361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Работа «учителем»</a:t>
            </a:r>
            <a:endParaRPr lang="ru-RU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980728"/>
            <a:ext cx="432048" cy="58772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/>
              <a:t>ПОПС-формула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84576"/>
          </a:xfrm>
        </p:spPr>
        <p:txBody>
          <a:bodyPr>
            <a:normAutofit fontScale="92500" lnSpcReduction="10000"/>
          </a:bodyPr>
          <a:lstStyle/>
          <a:p>
            <a:r>
              <a:rPr lang="ru-RU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 – позиция </a:t>
            </a:r>
          </a:p>
          <a:p>
            <a:pPr>
              <a:buNone/>
            </a:pPr>
            <a:r>
              <a:rPr lang="ru-RU" sz="3600" b="1" dirty="0" smtClean="0"/>
              <a:t>            </a:t>
            </a:r>
            <a:r>
              <a:rPr lang="ru-RU" sz="3600" b="1" i="1" dirty="0" smtClean="0"/>
              <a:t>(Я считаю, что проблема данного </a:t>
            </a:r>
          </a:p>
          <a:p>
            <a:pPr>
              <a:buNone/>
            </a:pPr>
            <a:r>
              <a:rPr lang="ru-RU" sz="3600" b="1" i="1" dirty="0" smtClean="0"/>
              <a:t>             текста актуальна/неактуальна…..)</a:t>
            </a:r>
          </a:p>
          <a:p>
            <a:r>
              <a:rPr lang="ru-RU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– объяснения</a:t>
            </a:r>
            <a:r>
              <a:rPr lang="ru-RU" sz="4300" b="1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/>
              <a:t>  </a:t>
            </a:r>
            <a:r>
              <a:rPr lang="ru-RU" sz="3600" b="1" i="1" dirty="0" smtClean="0"/>
              <a:t>(….потому, что….) </a:t>
            </a:r>
          </a:p>
          <a:p>
            <a:r>
              <a:rPr lang="ru-RU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 – пример  </a:t>
            </a:r>
          </a:p>
          <a:p>
            <a:pPr>
              <a:buNone/>
            </a:pPr>
            <a:r>
              <a:rPr lang="ru-RU" sz="3600" b="1" dirty="0" smtClean="0"/>
              <a:t>           </a:t>
            </a:r>
            <a:r>
              <a:rPr lang="ru-RU" sz="3600" b="1" i="1" dirty="0" smtClean="0"/>
              <a:t>(могу доказать это на примере…) </a:t>
            </a:r>
          </a:p>
          <a:p>
            <a:r>
              <a:rPr lang="ru-RU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– следствие  </a:t>
            </a:r>
          </a:p>
          <a:p>
            <a:pPr>
              <a:buNone/>
            </a:pPr>
            <a:r>
              <a:rPr lang="ru-RU" sz="3600" dirty="0" smtClean="0"/>
              <a:t>           </a:t>
            </a:r>
            <a:r>
              <a:rPr lang="ru-RU" sz="3600" b="1" i="1" dirty="0" smtClean="0"/>
              <a:t>(исходя из сказанного, делаю вывод….)</a:t>
            </a:r>
          </a:p>
          <a:p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4807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рецензий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6444208" y="3356992"/>
            <a:ext cx="2354215" cy="19775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1268760"/>
            <a:ext cx="7992888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Умение критически взглянуть </a:t>
            </a:r>
          </a:p>
          <a:p>
            <a:pPr>
              <a:buNone/>
            </a:pPr>
            <a:r>
              <a:rPr lang="ru-RU" dirty="0" smtClean="0"/>
              <a:t>на образовательный продукт товарища, </a:t>
            </a:r>
          </a:p>
          <a:p>
            <a:pPr>
              <a:buNone/>
            </a:pPr>
            <a:r>
              <a:rPr lang="ru-RU" dirty="0" smtClean="0"/>
              <a:t>его устный ответ, на материал учебника, </a:t>
            </a:r>
          </a:p>
          <a:p>
            <a:pPr>
              <a:buNone/>
            </a:pPr>
            <a:r>
              <a:rPr lang="ru-RU" dirty="0" smtClean="0"/>
              <a:t>просмотренный видеофильм, </a:t>
            </a:r>
          </a:p>
          <a:p>
            <a:pPr>
              <a:buNone/>
            </a:pPr>
            <a:r>
              <a:rPr lang="ru-RU" dirty="0" smtClean="0"/>
              <a:t>проанализировать их содержание,</a:t>
            </a:r>
          </a:p>
          <a:p>
            <a:pPr>
              <a:buNone/>
            </a:pPr>
            <a:r>
              <a:rPr lang="ru-RU" dirty="0" smtClean="0"/>
              <a:t>выделить главные моменты – </a:t>
            </a:r>
          </a:p>
          <a:p>
            <a:pPr>
              <a:buNone/>
            </a:pPr>
            <a:r>
              <a:rPr lang="ru-RU" dirty="0" smtClean="0"/>
              <a:t>необходимые условия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когнитивной компетенции  </a:t>
            </a:r>
            <a:r>
              <a:rPr lang="ru-RU" dirty="0" smtClean="0"/>
              <a:t>учащихся. 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5293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Проектная и исследовательская деятельность стимулирует и развивает одаренность учеников, потому что она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068960"/>
            <a:ext cx="8589640" cy="3445843"/>
          </a:xfrm>
        </p:spPr>
        <p:txBody>
          <a:bodyPr>
            <a:normAutofit/>
          </a:bodyPr>
          <a:lstStyle/>
          <a:p>
            <a:r>
              <a:rPr lang="ru-RU" dirty="0" smtClean="0"/>
              <a:t> личностно-ориентирована;</a:t>
            </a:r>
          </a:p>
          <a:p>
            <a:r>
              <a:rPr lang="ru-RU" dirty="0" smtClean="0"/>
              <a:t> поддерживает педагогические цели в когнитивной области на всех её уровнях;</a:t>
            </a:r>
          </a:p>
          <a:p>
            <a:r>
              <a:rPr lang="ru-RU" dirty="0" smtClean="0"/>
              <a:t>приносит удовлетворение ученикам, видящим продукт своего труда.</a:t>
            </a:r>
          </a:p>
          <a:p>
            <a:endParaRPr lang="ru-RU" dirty="0"/>
          </a:p>
        </p:txBody>
      </p:sp>
      <p:pic>
        <p:nvPicPr>
          <p:cNvPr id="4" name="Picture 4" descr="book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157192"/>
            <a:ext cx="1893854" cy="144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4807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  Достоинства когнитивного подхода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0405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b="1" u="sng" dirty="0" smtClean="0">
                <a:solidFill>
                  <a:srgbClr val="FF0000"/>
                </a:solidFill>
              </a:rPr>
              <a:t>Коммуникативные УУД: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 smtClean="0"/>
              <a:t>владеть всеми видами речевой деятельности; 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 smtClean="0"/>
              <a:t>логично и выразительно излагать свою точку зрения по поставленной проблеме;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u="sng" dirty="0" smtClean="0">
                <a:solidFill>
                  <a:srgbClr val="FF0000"/>
                </a:solidFill>
              </a:rPr>
              <a:t>Познавательные УУД: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 smtClean="0"/>
              <a:t>формулировать проблему; 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 smtClean="0"/>
              <a:t>извлекать необходимую информацию из различных источников;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 smtClean="0"/>
              <a:t>определять основную и второстепенную информацию и т.д.</a:t>
            </a:r>
            <a:endParaRPr lang="ru-RU" sz="2400" b="1" u="sng" dirty="0" smtClean="0"/>
          </a:p>
          <a:p>
            <a:pPr>
              <a:spcBef>
                <a:spcPts val="0"/>
              </a:spcBef>
              <a:buNone/>
            </a:pPr>
            <a:r>
              <a:rPr lang="ru-RU" sz="2800" b="1" u="sng" dirty="0" smtClean="0">
                <a:solidFill>
                  <a:srgbClr val="FF0000"/>
                </a:solidFill>
              </a:rPr>
              <a:t>Регулятивные УУД: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 smtClean="0"/>
              <a:t>ставить и адекватно формулировать цель деятельности; 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 smtClean="0"/>
              <a:t>планировать последовательность действий;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 smtClean="0"/>
              <a:t>осуществлять самоконтроль, самооценку и др.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0872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Формирует весь спектр УУД:</a:t>
            </a:r>
            <a:endParaRPr lang="ru-RU" sz="36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Результативность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32859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95536" y="1196752"/>
          <a:ext cx="842493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528" y="1844824"/>
          <a:ext cx="849694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12474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Результаты ВПР в 5-6 классах</a:t>
            </a:r>
            <a:endParaRPr lang="ru-RU" sz="3600" dirty="0" smtClean="0"/>
          </a:p>
          <a:p>
            <a:endParaRPr lang="ru-RU" dirty="0"/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262317"/>
            <a:ext cx="9144000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Результативность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0405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Результативность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980728"/>
          <a:ext cx="878497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9024" y="1052736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Результативность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«Шаг в будущее 2018»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C:\Users\Учитель\Desktop\грамоты детей 2018\шаг в будущее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7" y="1052736"/>
            <a:ext cx="4294310" cy="565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CER\Desktop\фото школа достижения\imag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320" y="1052736"/>
            <a:ext cx="4172664" cy="559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ACER\Desktop\Учитель года 2019\FGOS.png"/>
          <p:cNvPicPr>
            <a:picLocks noChangeAspect="1" noChangeArrowheads="1"/>
          </p:cNvPicPr>
          <p:nvPr/>
        </p:nvPicPr>
        <p:blipFill>
          <a:blip r:embed="rId2" cstate="print"/>
          <a:srcRect l="32135" t="51164" r="26285"/>
          <a:stretch>
            <a:fillRect/>
          </a:stretch>
        </p:blipFill>
        <p:spPr bwMode="auto">
          <a:xfrm>
            <a:off x="5303549" y="-243407"/>
            <a:ext cx="3840451" cy="1468408"/>
          </a:xfrm>
          <a:prstGeom prst="rect">
            <a:avLst/>
          </a:prstGeom>
          <a:noFill/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-612576" y="1268760"/>
          <a:ext cx="1029714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Всероссийские конкурсы сочинений 2018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C:\Users\ACER\Desktop\сканы моих документов\мои грамоты\2018-19\сканирование00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36" y="980727"/>
            <a:ext cx="3958739" cy="5616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33499" t="7468" r="33104" b="8442"/>
          <a:stretch>
            <a:fillRect/>
          </a:stretch>
        </p:blipFill>
        <p:spPr bwMode="auto">
          <a:xfrm>
            <a:off x="4716016" y="980728"/>
            <a:ext cx="3981927" cy="5621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Международный литературный конкурс «Лето Господне»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age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8064896" cy="5371999"/>
          </a:xfrm>
        </p:spPr>
      </p:pic>
      <p:sp>
        <p:nvSpPr>
          <p:cNvPr id="5" name="TextBox 4"/>
          <p:cNvSpPr txBox="1"/>
          <p:nvPr/>
        </p:nvSpPr>
        <p:spPr>
          <a:xfrm>
            <a:off x="2195736" y="1556792"/>
            <a:ext cx="61926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Тюмень, награждение финалистов                                                                Октябрь, 2018г </a:t>
            </a:r>
          </a:p>
          <a:p>
            <a:r>
              <a:rPr lang="ru-RU" b="1" dirty="0" smtClean="0"/>
              <a:t>                                 </a:t>
            </a:r>
            <a:endParaRPr lang="ru-RU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CER\Desktop\фото школа достижения\e700f730aa4ba6010789fe67f45d56b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Награждение победителей, г.Москва.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964488" cy="5328592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 центре – Святейший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Патриарх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Московский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 всея Руси Кирилл</a:t>
            </a:r>
          </a:p>
          <a:p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«Луч Солнца Золотого»,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выпущенная Издательским советом РПЦ, Москва, 2018.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C:\Users\ACER\Desktop\фото школа достижения\c900baedaff945f2918d4a305ec99364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3312368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ACER\Desktop\фото школа достижения\34f7ad1c805706234411dba3a2da7d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068960"/>
            <a:ext cx="5112568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779912" y="1916832"/>
            <a:ext cx="53640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000" dirty="0" smtClean="0">
                <a:latin typeface="Arial Black" pitchFamily="34" charset="0"/>
              </a:rPr>
              <a:t>Святейший Патриарх Московский </a:t>
            </a:r>
          </a:p>
          <a:p>
            <a:pPr algn="ctr">
              <a:buNone/>
            </a:pPr>
            <a:r>
              <a:rPr lang="ru-RU" sz="2000" dirty="0" smtClean="0">
                <a:latin typeface="Arial Black" pitchFamily="34" charset="0"/>
              </a:rPr>
              <a:t>и всея Руси Кирилл </a:t>
            </a:r>
          </a:p>
          <a:p>
            <a:pPr algn="ctr">
              <a:buNone/>
            </a:pPr>
            <a:r>
              <a:rPr lang="ru-RU" sz="2000" dirty="0" smtClean="0">
                <a:latin typeface="Arial Black" pitchFamily="34" charset="0"/>
              </a:rPr>
              <a:t>с моей ученицей</a:t>
            </a:r>
          </a:p>
          <a:p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6613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Съемки канала «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Читалкин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в Увате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(маленькое кино)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C:\Users\ACER\Desktop\фото школа достижения\image (3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6004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CER\Desktop\фото школа достижения\maxresdefaul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140968"/>
            <a:ext cx="507152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95936" y="1844824"/>
            <a:ext cx="49685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79E2A"/>
                </a:solidFill>
              </a:rPr>
              <a:t>«Энциклопедия сказок родных городов»</a:t>
            </a:r>
            <a:endParaRPr lang="ru-RU" sz="3200" dirty="0">
              <a:solidFill>
                <a:srgbClr val="679E2A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4509120"/>
            <a:ext cx="8424936" cy="20162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Выводы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820472" cy="5661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Когнитивная компетенция </a:t>
            </a:r>
            <a:r>
              <a:rPr lang="ru-RU" b="1" dirty="0" smtClean="0"/>
              <a:t>не только позволяет повышать качественную успеваемость школьников, но и развивать </a:t>
            </a:r>
            <a:r>
              <a:rPr lang="ru-RU" b="1" dirty="0" smtClean="0">
                <a:solidFill>
                  <a:srgbClr val="FF0000"/>
                </a:solidFill>
              </a:rPr>
              <a:t>одаренность</a:t>
            </a:r>
            <a:r>
              <a:rPr lang="ru-RU" b="1" dirty="0" smtClean="0"/>
              <a:t>, что подтверждается результативностью в различных предметных олимпиадах и конкурсах. </a:t>
            </a:r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Высокий познавательный интерес доказывает эффективность когнитивного подхода к учебной деятельности школьников.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204864"/>
            <a:ext cx="1971555" cy="226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3300" b="1" dirty="0" smtClean="0"/>
              <a:t>Таким образом, </a:t>
            </a:r>
          </a:p>
          <a:p>
            <a:pPr algn="ctr">
              <a:buNone/>
            </a:pPr>
            <a:r>
              <a:rPr lang="ru-RU" sz="4300" b="1" dirty="0" smtClean="0">
                <a:solidFill>
                  <a:srgbClr val="FF0000"/>
                </a:solidFill>
              </a:rPr>
              <a:t>    </a:t>
            </a:r>
            <a:r>
              <a:rPr lang="ru-RU" sz="4700" b="1" dirty="0" smtClean="0">
                <a:solidFill>
                  <a:srgbClr val="FF0000"/>
                </a:solidFill>
              </a:rPr>
              <a:t>когнитивная компетенция </a:t>
            </a:r>
          </a:p>
          <a:p>
            <a:pPr algn="just">
              <a:buNone/>
            </a:pPr>
            <a:r>
              <a:rPr lang="ru-RU" dirty="0" smtClean="0"/>
              <a:t>     играет основополагающую роль в решении таких образовательных проблем, как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 понимание и интерпретация текста, 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 классификация, 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 анализ,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 информационная переработка </a:t>
            </a:r>
          </a:p>
          <a:p>
            <a:pPr algn="just">
              <a:buNone/>
            </a:pPr>
            <a:r>
              <a:rPr lang="ru-RU" dirty="0" smtClean="0"/>
              <a:t>                                     в творческий продукт. </a:t>
            </a:r>
          </a:p>
          <a:p>
            <a:pPr algn="ctr">
              <a:buNone/>
            </a:pPr>
            <a:r>
              <a:rPr lang="ru-RU" sz="3300" b="1" dirty="0" smtClean="0"/>
              <a:t>  </a:t>
            </a:r>
            <a:r>
              <a:rPr lang="ru-RU" sz="3300" b="1" dirty="0" smtClean="0">
                <a:solidFill>
                  <a:srgbClr val="002060"/>
                </a:solidFill>
              </a:rPr>
              <a:t>Развивая мышление, школьники учатся</a:t>
            </a:r>
          </a:p>
          <a:p>
            <a:pPr algn="ctr">
              <a:buNone/>
            </a:pPr>
            <a:r>
              <a:rPr lang="ru-RU" sz="3300" b="1" dirty="0" smtClean="0">
                <a:solidFill>
                  <a:srgbClr val="002060"/>
                </a:solidFill>
              </a:rPr>
              <a:t>    познавать мир, свою социальную значимость </a:t>
            </a:r>
          </a:p>
          <a:p>
            <a:pPr algn="ctr">
              <a:buNone/>
            </a:pPr>
            <a:r>
              <a:rPr lang="ru-RU" sz="3300" b="1" dirty="0" smtClean="0">
                <a:solidFill>
                  <a:srgbClr val="002060"/>
                </a:solidFill>
              </a:rPr>
              <a:t>    и, как следствие, становиться гражданином </a:t>
            </a:r>
          </a:p>
          <a:p>
            <a:pPr algn="ctr">
              <a:buNone/>
            </a:pPr>
            <a:r>
              <a:rPr lang="ru-RU" sz="3300" b="1" dirty="0" smtClean="0">
                <a:solidFill>
                  <a:srgbClr val="002060"/>
                </a:solidFill>
              </a:rPr>
              <a:t>    своей страны с активной жизненной позицией. </a:t>
            </a:r>
            <a:endParaRPr lang="ru-RU" sz="33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Выводы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476672"/>
            <a:ext cx="8208912" cy="59046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3988" y="2492897"/>
            <a:ext cx="4412529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Спасибо за внимание!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51216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Когнитивистика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(от лат.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cognition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познание)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7052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/>
              <a:t>в широком смысле слова означает 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совокупность научных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дисциплин и исследований, </a:t>
            </a:r>
          </a:p>
          <a:p>
            <a:pPr algn="ctr">
              <a:buNone/>
            </a:pPr>
            <a:r>
              <a:rPr lang="ru-RU" sz="3600" b="1" dirty="0" smtClean="0"/>
              <a:t>изучающих интеллект и </a:t>
            </a:r>
          </a:p>
          <a:p>
            <a:pPr algn="ctr">
              <a:buNone/>
            </a:pPr>
            <a:r>
              <a:rPr lang="ru-RU" sz="3600" b="1" dirty="0" smtClean="0"/>
              <a:t>способы хранения, приобретения, </a:t>
            </a:r>
          </a:p>
          <a:p>
            <a:pPr algn="ctr">
              <a:buNone/>
            </a:pPr>
            <a:r>
              <a:rPr lang="ru-RU" sz="3600" b="1" dirty="0" smtClean="0"/>
              <a:t>изменения и использования знаний. </a:t>
            </a:r>
            <a:endParaRPr lang="ru-RU" sz="36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ru-RU" b="1" i="1" dirty="0" smtClean="0"/>
              <a:t>   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вопроса: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potebn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3858899" cy="5400600"/>
          </a:xfrm>
        </p:spPr>
      </p:pic>
      <p:sp>
        <p:nvSpPr>
          <p:cNvPr id="5" name="TextBox 4"/>
          <p:cNvSpPr txBox="1"/>
          <p:nvPr/>
        </p:nvSpPr>
        <p:spPr>
          <a:xfrm>
            <a:off x="4211960" y="1340768"/>
            <a:ext cx="4536504" cy="534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Первым, </a:t>
            </a:r>
          </a:p>
          <a:p>
            <a:r>
              <a:rPr lang="ru-RU" sz="3200" dirty="0" smtClean="0"/>
              <a:t>кто заговорил о связи познавательных процессов </a:t>
            </a:r>
          </a:p>
          <a:p>
            <a:r>
              <a:rPr lang="ru-RU" sz="3200" dirty="0" smtClean="0"/>
              <a:t>с культурой языкового сознания, был </a:t>
            </a:r>
            <a:r>
              <a:rPr lang="ru-RU" sz="3200" b="1" i="1" dirty="0" smtClean="0">
                <a:solidFill>
                  <a:srgbClr val="FF0000"/>
                </a:solidFill>
              </a:rPr>
              <a:t>Александр Афанасьевич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Потебня</a:t>
            </a:r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3200" dirty="0" smtClean="0"/>
              <a:t>в 1862 году в статье </a:t>
            </a:r>
          </a:p>
          <a:p>
            <a:r>
              <a:rPr lang="ru-RU" sz="3600" b="1" dirty="0" smtClean="0">
                <a:solidFill>
                  <a:srgbClr val="679E2A"/>
                </a:solidFill>
              </a:rPr>
              <a:t>«Мысль и язык». </a:t>
            </a:r>
            <a:endParaRPr lang="ru-RU" sz="3600" b="1" dirty="0">
              <a:solidFill>
                <a:srgbClr val="679E2A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 С.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Кубрякова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phot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3767725" cy="5256584"/>
          </a:xfrm>
        </p:spPr>
      </p:pic>
      <p:sp>
        <p:nvSpPr>
          <p:cNvPr id="5" name="TextBox 4"/>
          <p:cNvSpPr txBox="1"/>
          <p:nvPr/>
        </p:nvSpPr>
        <p:spPr>
          <a:xfrm>
            <a:off x="4211960" y="1196752"/>
            <a:ext cx="493204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советский и российский лингвист, доктор филологических наук, профессор.</a:t>
            </a:r>
          </a:p>
          <a:p>
            <a:endParaRPr lang="ru-RU" dirty="0" smtClean="0"/>
          </a:p>
          <a:p>
            <a:r>
              <a:rPr lang="ru-RU" sz="2800" dirty="0" smtClean="0"/>
              <a:t>В своем сборнике </a:t>
            </a:r>
          </a:p>
          <a:p>
            <a:r>
              <a:rPr lang="ru-RU" sz="2800" b="1" dirty="0" smtClean="0"/>
              <a:t>«В поисках сущности языка»  </a:t>
            </a:r>
            <a:r>
              <a:rPr lang="ru-RU" sz="2800" dirty="0" smtClean="0"/>
              <a:t>в 2011 году дала полный анализ когнитивной лингвистике, что дало начало новому понятию -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когнитивная компетенция</a:t>
            </a:r>
          </a:p>
          <a:p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0843" y="3929990"/>
            <a:ext cx="2953157" cy="292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Когнитивная компетенция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11256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dirty="0" smtClean="0"/>
              <a:t>       </a:t>
            </a:r>
            <a:r>
              <a:rPr lang="ru-RU" b="1" dirty="0" smtClean="0"/>
              <a:t>И</a:t>
            </a:r>
            <a:r>
              <a:rPr lang="ru-RU" sz="3600" b="1" dirty="0" smtClean="0"/>
              <a:t>нтегральная целостность знаний, умений,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3600" b="1" dirty="0" smtClean="0"/>
              <a:t>   потребностей  личности извлекать 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3600" b="1" dirty="0" smtClean="0"/>
              <a:t>   необходимую информацию из учебного 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3600" b="1" dirty="0" smtClean="0"/>
              <a:t>   текста; ее перерабатывать; выделять 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3600" b="1" dirty="0" smtClean="0"/>
              <a:t>   концепт на основе гипертекста,  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3600" b="1" dirty="0" smtClean="0"/>
              <a:t>   анализировать, 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3600" b="1" dirty="0" smtClean="0"/>
              <a:t>   опираясь на дидактику и 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3600" b="1" dirty="0" smtClean="0"/>
              <a:t>   жизненный опыт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51920"/>
                <a:gridCol w="5292080"/>
              </a:tblGrid>
              <a:tr h="708553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ФГОС </a:t>
                      </a:r>
                      <a:r>
                        <a:rPr lang="ru-RU" sz="3600" baseline="0" dirty="0" smtClean="0"/>
                        <a:t> ООО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Когнитивный подход</a:t>
                      </a:r>
                      <a:endParaRPr lang="ru-RU" sz="3600" dirty="0"/>
                    </a:p>
                  </a:txBody>
                  <a:tcPr/>
                </a:tc>
              </a:tr>
              <a:tr h="1484659">
                <a:tc>
                  <a:txBody>
                    <a:bodyPr/>
                    <a:lstStyle/>
                    <a:p>
                      <a:r>
                        <a:rPr lang="ru-RU" sz="2400" b="1" i="0" dirty="0" smtClean="0"/>
                        <a:t>1. практическая ориентированность; </a:t>
                      </a:r>
                      <a:endParaRPr lang="ru-RU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Получение, переработка, хранение</a:t>
                      </a:r>
                      <a:r>
                        <a:rPr lang="ru-RU" sz="24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использование</a:t>
                      </a: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информации для рационального решения задач;</a:t>
                      </a:r>
                      <a:endParaRPr lang="ru-RU" sz="2400" b="1" dirty="0"/>
                    </a:p>
                  </a:txBody>
                  <a:tcPr/>
                </a:tc>
              </a:tr>
              <a:tr h="1590064">
                <a:tc>
                  <a:txBody>
                    <a:bodyPr/>
                    <a:lstStyle/>
                    <a:p>
                      <a:r>
                        <a:rPr lang="ru-RU" sz="2400" b="1" i="0" dirty="0" smtClean="0"/>
                        <a:t>2. достижение результатов на предметном и </a:t>
                      </a:r>
                      <a:r>
                        <a:rPr lang="ru-RU" sz="2400" b="1" i="0" dirty="0" err="1" smtClean="0"/>
                        <a:t>метапредметном</a:t>
                      </a:r>
                      <a:r>
                        <a:rPr lang="ru-RU" sz="2400" b="1" i="0" dirty="0" smtClean="0"/>
                        <a:t>  уровне; </a:t>
                      </a:r>
                      <a:endParaRPr lang="ru-RU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Самостоятельность планирования и осуществления</a:t>
                      </a:r>
                      <a:r>
                        <a:rPr lang="ru-RU" sz="2400" b="1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учебной  и интеллектуальной деятельности, дифференцированный подход;</a:t>
                      </a:r>
                      <a:endParaRPr lang="ru-RU" sz="2400" b="1" dirty="0"/>
                    </a:p>
                  </a:txBody>
                  <a:tcPr/>
                </a:tc>
              </a:tr>
              <a:tr h="1590064">
                <a:tc>
                  <a:txBody>
                    <a:bodyPr/>
                    <a:lstStyle/>
                    <a:p>
                      <a:r>
                        <a:rPr lang="ru-RU" sz="2400" b="1" i="0" dirty="0" smtClean="0"/>
                        <a:t>3. направленность на формирование УУД; </a:t>
                      </a:r>
                      <a:endParaRPr lang="ru-RU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Самостоятельная познавательная и исследовательская деятельность,  работа в сотрудничестве, способность к самооценке и контролю;</a:t>
                      </a:r>
                      <a:endParaRPr lang="ru-RU" sz="2400" b="1" dirty="0"/>
                    </a:p>
                  </a:txBody>
                  <a:tcPr/>
                </a:tc>
              </a:tr>
              <a:tr h="1484659">
                <a:tc>
                  <a:txBody>
                    <a:bodyPr/>
                    <a:lstStyle/>
                    <a:p>
                      <a:r>
                        <a:rPr lang="ru-RU" sz="2400" b="1" i="0" dirty="0" smtClean="0"/>
                        <a:t>4. формирование функциональной грамотности. </a:t>
                      </a:r>
                      <a:endParaRPr lang="ru-RU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Целостное восприятие и понимание текста, умение творчески мыслить и</a:t>
                      </a:r>
                      <a:r>
                        <a:rPr lang="ru-RU" sz="2400" b="1" i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работать с информацией.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ru-RU" b="1" dirty="0" smtClean="0"/>
              <a:t>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     </a:t>
            </a:r>
            <a:r>
              <a:rPr lang="ru-RU" sz="3600" b="1" dirty="0" smtClean="0"/>
              <a:t>Когнитивная компетенция </a:t>
            </a:r>
            <a:r>
              <a:rPr lang="ru-RU" sz="3600" dirty="0" smtClean="0"/>
              <a:t>формирует умение эффективно планировать учебную деятельность, владеть способами анализа и рефлексии, вести поисково-исследовательскую деятельность.</a:t>
            </a:r>
          </a:p>
          <a:p>
            <a:pPr>
              <a:buNone/>
            </a:pPr>
            <a:r>
              <a:rPr lang="ru-RU" sz="3600" dirty="0" smtClean="0"/>
              <a:t>              </a:t>
            </a:r>
            <a:r>
              <a:rPr lang="ru-RU" sz="3600" b="1" dirty="0" smtClean="0">
                <a:solidFill>
                  <a:srgbClr val="C00000"/>
                </a:solidFill>
              </a:rPr>
              <a:t>Умение творчески мыслить и работать с информацией выходят на первый план в системе ценностей когнитивного мышления школьника.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1425</TotalTime>
  <Words>1064</Words>
  <Application>Microsoft Office PowerPoint</Application>
  <PresentationFormat>Экран (4:3)</PresentationFormat>
  <Paragraphs>215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Когнитивная компетенция  как условие развития  одаренности обучающихся  на уроках русского языка и литературы в условиях ФГОС </vt:lpstr>
      <vt:lpstr>М.П.Карпенко Российский ученый, изобретатель, президент Современной гуманитарной академии (СГА)  </vt:lpstr>
      <vt:lpstr>Слайд 3</vt:lpstr>
      <vt:lpstr>Когнитивистика  (от лат. cognition – познание)</vt:lpstr>
      <vt:lpstr>    История вопроса:</vt:lpstr>
      <vt:lpstr>Е. С. Кубрякова</vt:lpstr>
      <vt:lpstr>Когнитивная компетенция</vt:lpstr>
      <vt:lpstr>Слайд 8</vt:lpstr>
      <vt:lpstr>  Актуальность</vt:lpstr>
      <vt:lpstr>  Теоретическая основа</vt:lpstr>
      <vt:lpstr>Слайд 11</vt:lpstr>
      <vt:lpstr>Прием «Лови ошибку»</vt:lpstr>
      <vt:lpstr>Четвертый лишний</vt:lpstr>
      <vt:lpstr>Орфографическая дуэль</vt:lpstr>
      <vt:lpstr>Слайд 15</vt:lpstr>
      <vt:lpstr>Метод «Шпаргалка»</vt:lpstr>
      <vt:lpstr>«Глоссарий»</vt:lpstr>
      <vt:lpstr>«Глоссарий»</vt:lpstr>
      <vt:lpstr>Слайд 19</vt:lpstr>
      <vt:lpstr>Работа «учителем»</vt:lpstr>
      <vt:lpstr>ПОПС-формула</vt:lpstr>
      <vt:lpstr>Метод рецензий</vt:lpstr>
      <vt:lpstr> Проектная и исследовательская деятельность стимулирует и развивает одаренность учеников, потому что она </vt:lpstr>
      <vt:lpstr>  Достоинства когнитивного подхода</vt:lpstr>
      <vt:lpstr>   Результативность</vt:lpstr>
      <vt:lpstr>    Результативность</vt:lpstr>
      <vt:lpstr>   Результативность</vt:lpstr>
      <vt:lpstr>   Результативность</vt:lpstr>
      <vt:lpstr>   «Шаг в будущее 2018»</vt:lpstr>
      <vt:lpstr>Всероссийские конкурсы сочинений 2018</vt:lpstr>
      <vt:lpstr> Международный литературный конкурс «Лето Господне» </vt:lpstr>
      <vt:lpstr> Награждение победителей, г.Москва. </vt:lpstr>
      <vt:lpstr> книга «Луч Солнца Золотого», выпущенная Издательским советом РПЦ, Москва, 2018. </vt:lpstr>
      <vt:lpstr>Съемки канала «Читалкин» в Увате  (маленькое кино)</vt:lpstr>
      <vt:lpstr>  Выводы </vt:lpstr>
      <vt:lpstr>  Выводы 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User</cp:lastModifiedBy>
  <cp:revision>142</cp:revision>
  <dcterms:created xsi:type="dcterms:W3CDTF">2019-02-17T14:16:40Z</dcterms:created>
  <dcterms:modified xsi:type="dcterms:W3CDTF">2019-09-19T19:00:32Z</dcterms:modified>
</cp:coreProperties>
</file>