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9" r:id="rId14"/>
    <p:sldId id="268" r:id="rId15"/>
    <p:sldId id="270" r:id="rId16"/>
    <p:sldId id="271" r:id="rId17"/>
    <p:sldId id="272" r:id="rId18"/>
    <p:sldId id="273" r:id="rId19"/>
    <p:sldId id="275" r:id="rId20"/>
    <p:sldId id="276" r:id="rId21"/>
    <p:sldId id="277" r:id="rId22"/>
    <p:sldId id="281" r:id="rId23"/>
    <p:sldId id="282" r:id="rId24"/>
    <p:sldId id="283" r:id="rId25"/>
    <p:sldId id="289" r:id="rId26"/>
    <p:sldId id="284" r:id="rId27"/>
    <p:sldId id="285" r:id="rId28"/>
    <p:sldId id="286" r:id="rId29"/>
    <p:sldId id="287" r:id="rId30"/>
    <p:sldId id="288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F815A-0162-42B0-BACD-5A205B599504}" type="datetimeFigureOut">
              <a:rPr lang="ru-RU" smtClean="0"/>
              <a:t>17.09.2019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21E25-3AD5-4C77-9226-995187D352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06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F815A-0162-42B0-BACD-5A205B599504}" type="datetimeFigureOut">
              <a:rPr lang="ru-RU" smtClean="0"/>
              <a:t>17.09.2019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21E25-3AD5-4C77-9226-995187D352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4398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F815A-0162-42B0-BACD-5A205B599504}" type="datetimeFigureOut">
              <a:rPr lang="ru-RU" smtClean="0"/>
              <a:t>17.09.2019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21E25-3AD5-4C77-9226-995187D352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757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F815A-0162-42B0-BACD-5A205B599504}" type="datetimeFigureOut">
              <a:rPr lang="ru-RU" smtClean="0"/>
              <a:t>17.09.2019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21E25-3AD5-4C77-9226-995187D352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2396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F815A-0162-42B0-BACD-5A205B599504}" type="datetimeFigureOut">
              <a:rPr lang="ru-RU" smtClean="0"/>
              <a:t>17.09.2019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21E25-3AD5-4C77-9226-995187D352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4824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F815A-0162-42B0-BACD-5A205B599504}" type="datetimeFigureOut">
              <a:rPr lang="ru-RU" smtClean="0"/>
              <a:t>17.09.2019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21E25-3AD5-4C77-9226-995187D352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3023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F815A-0162-42B0-BACD-5A205B599504}" type="datetimeFigureOut">
              <a:rPr lang="ru-RU" smtClean="0"/>
              <a:t>17.09.2019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21E25-3AD5-4C77-9226-995187D352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5254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F815A-0162-42B0-BACD-5A205B599504}" type="datetimeFigureOut">
              <a:rPr lang="ru-RU" smtClean="0"/>
              <a:t>17.09.2019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21E25-3AD5-4C77-9226-995187D352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7754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F815A-0162-42B0-BACD-5A205B599504}" type="datetimeFigureOut">
              <a:rPr lang="ru-RU" smtClean="0"/>
              <a:t>17.09.2019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21E25-3AD5-4C77-9226-995187D352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231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F815A-0162-42B0-BACD-5A205B599504}" type="datetimeFigureOut">
              <a:rPr lang="ru-RU" smtClean="0"/>
              <a:t>17.09.2019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21E25-3AD5-4C77-9226-995187D352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8113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F815A-0162-42B0-BACD-5A205B599504}" type="datetimeFigureOut">
              <a:rPr lang="ru-RU" smtClean="0"/>
              <a:t>17.09.2019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21E25-3AD5-4C77-9226-995187D352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1763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4F815A-0162-42B0-BACD-5A205B599504}" type="datetimeFigureOut">
              <a:rPr lang="ru-RU" smtClean="0"/>
              <a:t>17.09.2019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21E25-3AD5-4C77-9226-995187D352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7543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8.xml"/><Relationship Id="rId4" Type="http://schemas.openxmlformats.org/officeDocument/2006/relationships/slide" Target="slide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38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ds02.infourok.ru/uploads/ex/11a2/00015da9-ed6d02d9/img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195736" y="1468572"/>
            <a:ext cx="47525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Первые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шаги в музыку или волшебная цифра «ТРИ»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15816" y="4365104"/>
            <a:ext cx="57241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Автор презентации: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Максимова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Марина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Юрьевна, учитель музыки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48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ds02.infourok.ru/uploads/ex/11a2/00015da9-ed6d02d9/img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63688" y="476672"/>
            <a:ext cx="64087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Если не будет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слушателя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то будем ли мы слышать музыку?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s://img2.freepng.ru/20180420/dww/kisspng-drawing-clip-art-5ad9f30e264d98.171148631524232974156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3" y="1916832"/>
            <a:ext cx="3688637" cy="4023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вал 6"/>
          <p:cNvSpPr/>
          <p:nvPr/>
        </p:nvSpPr>
        <p:spPr>
          <a:xfrm>
            <a:off x="883242" y="2941204"/>
            <a:ext cx="3838575" cy="197501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НЕТ,</a:t>
            </a:r>
            <a:endParaRPr lang="ru-RU" sz="2400" b="1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потому что музыку некому будет </a:t>
            </a:r>
            <a:r>
              <a:rPr lang="ru-RU" sz="2400" b="1" dirty="0" smtClean="0">
                <a:solidFill>
                  <a:srgbClr val="00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слушать!</a:t>
            </a:r>
            <a:endParaRPr lang="ru-RU" sz="2400" b="1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672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ds02.infourok.ru/uploads/ex/11a2/00015da9-ed6d02d9/img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63688" y="548680"/>
            <a:ext cx="568863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Итак, мы с вами познакомились с людьми, которые играют важную роль для существования, звучания и процветания такого вида искусства,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МУЗЫКА!</a:t>
            </a:r>
          </a:p>
        </p:txBody>
      </p:sp>
      <p:pic>
        <p:nvPicPr>
          <p:cNvPr id="3074" name="Picture 2" descr="https://smiles24.ru/data/smiles/anime-muzika-630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73953">
            <a:off x="539552" y="404664"/>
            <a:ext cx="466725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s61.radikal.ru/i174/1103/71/2e3db0906e71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437112"/>
            <a:ext cx="6768752" cy="185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smiles24.ru/data/smiles/anime-muzika-30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80387"/>
            <a:ext cx="1656184" cy="2258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4-конечная звезда 5">
            <a:hlinkClick r:id="rId6" action="ppaction://hlinksldjump"/>
          </p:cNvPr>
          <p:cNvSpPr/>
          <p:nvPr/>
        </p:nvSpPr>
        <p:spPr>
          <a:xfrm>
            <a:off x="8316416" y="6021288"/>
            <a:ext cx="698376" cy="730400"/>
          </a:xfrm>
          <a:prstGeom prst="star4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1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ds02.infourok.ru/uploads/ex/11a2/00015da9-ed6d02d9/img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ds05.infourok.ru/uploads/ex/119f/0002f7ce-0a8dde85/img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39678"/>
            <a:ext cx="8064894" cy="5778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703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ds02.infourok.ru/uploads/ex/11a2/00015da9-ed6d02d9/img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arhivurokov.ru/videouroki/tests/273505/image_5a268cfc777b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17966">
            <a:off x="538939" y="701080"/>
            <a:ext cx="3360373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arhivurokov.ru/videouroki/tests/273505/image_5a268cfc777b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1813" y="3717032"/>
            <a:ext cx="3360373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arhivurokov.ru/videouroki/tests/273505/image_5a268cfc777b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5367">
            <a:off x="5364088" y="701080"/>
            <a:ext cx="3360373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Волна 4"/>
          <p:cNvSpPr/>
          <p:nvPr/>
        </p:nvSpPr>
        <p:spPr>
          <a:xfrm rot="20560795">
            <a:off x="1498947" y="2971799"/>
            <a:ext cx="1800200" cy="914400"/>
          </a:xfrm>
          <a:prstGeom prst="wav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МАРШ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Волна 8"/>
          <p:cNvSpPr/>
          <p:nvPr/>
        </p:nvSpPr>
        <p:spPr>
          <a:xfrm rot="962977">
            <a:off x="5671430" y="2955592"/>
            <a:ext cx="1800200" cy="914400"/>
          </a:xfrm>
          <a:prstGeom prst="wave">
            <a:avLst>
              <a:gd name="adj1" fmla="val 10613"/>
              <a:gd name="adj2" fmla="val 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ТАНЕЦ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Волна 9"/>
          <p:cNvSpPr/>
          <p:nvPr/>
        </p:nvSpPr>
        <p:spPr>
          <a:xfrm>
            <a:off x="3563888" y="5924128"/>
            <a:ext cx="1800200" cy="914400"/>
          </a:xfrm>
          <a:prstGeom prst="wav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ПЕСНЯ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126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ds02.infourok.ru/uploads/ex/11a2/00015da9-ed6d02d9/img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318434" y="548680"/>
            <a:ext cx="45071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ЧТО МЫ ЗНАЕМ О МАРШЕ?</a:t>
            </a: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1655675" y="1196752"/>
            <a:ext cx="5832648" cy="1656184"/>
          </a:xfrm>
          <a:prstGeom prst="horizontalScrol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МАРШ – это произведение, под музыку которого мы маршируем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1655676" y="4005064"/>
            <a:ext cx="5832648" cy="1440160"/>
          </a:xfrm>
          <a:prstGeom prst="horizontalScrol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МАРШ состоит из музыки и ходьбы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52449" y="3262389"/>
            <a:ext cx="44391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ИЗ ЧЕГО СОСТОИТ МАРШ?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126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ds02.infourok.ru/uploads/ex/11a2/00015da9-ed6d02d9/img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858133" y="548680"/>
            <a:ext cx="32775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Что главное в марше?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1511660" y="1412776"/>
            <a:ext cx="6120680" cy="1080120"/>
          </a:xfrm>
          <a:prstGeom prst="horizontalScrol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МАРШЕ главное - четкий, острый ритм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s://riavrn.ru/upload/preview/9/d/0/9d0db4f38cd0f0114e630772ec9100ba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971" y="2898099"/>
            <a:ext cx="6530057" cy="3672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4126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ds02.infourok.ru/uploads/ex/11a2/00015da9-ed6d02d9/img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859319" y="476672"/>
            <a:ext cx="34253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Какие марши бывают?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1043608" y="1484784"/>
            <a:ext cx="2304256" cy="1224136"/>
          </a:xfrm>
          <a:prstGeom prst="horizontalScrol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ВОЕННЫЙ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s://mtdata.ru/u2/photoB0DB/20250810950-0/original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068960"/>
            <a:ext cx="3888432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Горизонтальный свиток 7"/>
          <p:cNvSpPr/>
          <p:nvPr/>
        </p:nvSpPr>
        <p:spPr>
          <a:xfrm>
            <a:off x="5652120" y="1484784"/>
            <a:ext cx="2520280" cy="1224136"/>
          </a:xfrm>
          <a:prstGeom prst="horizontalScrol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СВАДЕБНЫЙ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4" descr="http://luxurybrides.net/wp-content/uploads/imgp/tricia-nixon-wedding-dress-3-266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068960"/>
            <a:ext cx="4032448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4126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ds02.infourok.ru/uploads/ex/11a2/00015da9-ed6d02d9/img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Горизонтальный свиток 4"/>
          <p:cNvSpPr/>
          <p:nvPr/>
        </p:nvSpPr>
        <p:spPr>
          <a:xfrm>
            <a:off x="1078424" y="836712"/>
            <a:ext cx="2952328" cy="1224136"/>
          </a:xfrm>
          <a:prstGeom prst="horizontalScrol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ПОХОРОННЫЙ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s://cdnimg.rg.ru/i/gallery/69c0c05b/1_55569b9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08920"/>
            <a:ext cx="4750153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Горизонтальный свиток 6"/>
          <p:cNvSpPr/>
          <p:nvPr/>
        </p:nvSpPr>
        <p:spPr>
          <a:xfrm>
            <a:off x="5508104" y="836712"/>
            <a:ext cx="2952328" cy="1224136"/>
          </a:xfrm>
          <a:prstGeom prst="horizontalScrol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ВСТРЕЧНЫЙ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50" name="Picture 6" descr="https://ic.pics.livejournal.com/sdvoryanchikov/64197571/1130327/1130327_10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708920"/>
            <a:ext cx="4752528" cy="3265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4126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ds02.infourok.ru/uploads/ex/11a2/00015da9-ed6d02d9/img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Горизонтальный свиток 4"/>
          <p:cNvSpPr/>
          <p:nvPr/>
        </p:nvSpPr>
        <p:spPr>
          <a:xfrm>
            <a:off x="1079613" y="692696"/>
            <a:ext cx="2952328" cy="1224136"/>
          </a:xfrm>
          <a:prstGeom prst="horizontalScrol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ДЕТСКИЙ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https://pimg.mycdn.me/getImage?disableStub=true&amp;type=VIDEO_S_720&amp;url=http%3A%2F%2Fi.mycdn.me%2Fimage%3Fid%3D882602050649%26t%3D50%26plc%3DWEB%26tkn%3D*jQUQIE0HvqZ6VcPh_QevXI8BCus&amp;signatureToken=uQNOcRy44rkj5MQ94buSf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2780928"/>
            <a:ext cx="4752528" cy="3063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Горизонтальный свиток 6"/>
          <p:cNvSpPr/>
          <p:nvPr/>
        </p:nvSpPr>
        <p:spPr>
          <a:xfrm>
            <a:off x="5292080" y="692696"/>
            <a:ext cx="2952328" cy="1224136"/>
          </a:xfrm>
          <a:prstGeom prst="horizontalScrol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ИГРУШЕЧНЫЙ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2" name="Picture 4" descr="https://vnbrussie.com/wp-content/uploads/2019/05/d85a49ff67a9a0daf96fbf650b5ad750-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818" y="2780927"/>
            <a:ext cx="4282851" cy="3063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5184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ds02.infourok.ru/uploads/ex/11a2/00015da9-ed6d02d9/img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Горизонтальный свиток 4"/>
          <p:cNvSpPr/>
          <p:nvPr/>
        </p:nvSpPr>
        <p:spPr>
          <a:xfrm>
            <a:off x="1079613" y="692696"/>
            <a:ext cx="2952328" cy="1224136"/>
          </a:xfrm>
          <a:prstGeom prst="horizontalScrol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СПОРТИВНЫЙ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https://pbs.twimg.com/media/DU9vhGDXUAAwC1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89" y="2636912"/>
            <a:ext cx="4752527" cy="3485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Горизонтальный свиток 6"/>
          <p:cNvSpPr/>
          <p:nvPr/>
        </p:nvSpPr>
        <p:spPr>
          <a:xfrm>
            <a:off x="5580112" y="692696"/>
            <a:ext cx="2952328" cy="1224136"/>
          </a:xfrm>
          <a:prstGeom prst="horizontalScrol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ПРАЗДНИЧНЫЙ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6" name="Picture 4" descr="http://skdnt.ru/wp-content/uploads/2017/06/DSCF404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636912"/>
            <a:ext cx="4614316" cy="3460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5184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ds02.infourok.ru/uploads/ex/11a2/00015da9-ed6d02d9/img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355613" y="260648"/>
            <a:ext cx="66967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Содержание:</a:t>
            </a:r>
          </a:p>
          <a:p>
            <a:pPr lvl="0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31577" y="1124744"/>
            <a:ext cx="7344816" cy="163448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1. Три человек, без которых не может звучать музыка;</a:t>
            </a:r>
            <a:endParaRPr lang="ru-RU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31577" y="2996952"/>
            <a:ext cx="7344816" cy="163448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2. «Три 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кита» в музыке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31577" y="5013176"/>
            <a:ext cx="7344816" cy="163448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3. ПРОВЕРКА ЗНАНИЙ!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85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ds02.infourok.ru/uploads/ex/11a2/00015da9-ed6d02d9/img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81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318434" y="548679"/>
            <a:ext cx="43587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ЧТО МЫ ЗНАЕМ О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ТАНЦЕ?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1655675" y="1196752"/>
            <a:ext cx="5832648" cy="1656184"/>
          </a:xfrm>
          <a:prstGeom prst="horizontalScrol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ТАНЕЦ– это произведение, под музыку которого мы танцуем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18434" y="3244334"/>
            <a:ext cx="44959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ИЗ ЧЕГО СОСТОИТ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ТАНЕЦ?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1655676" y="4005064"/>
            <a:ext cx="5832648" cy="1440160"/>
          </a:xfrm>
          <a:prstGeom prst="horizontalScrol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ТАНЕЦ состоит из музыки и движений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184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ds02.infourok.ru/uploads/ex/11a2/00015da9-ed6d02d9/img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892437" y="404664"/>
            <a:ext cx="33591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Какие бывают танцы?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982065" y="1345169"/>
            <a:ext cx="2844316" cy="1080120"/>
          </a:xfrm>
          <a:prstGeom prst="horizontalScrol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ВАЛЬС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http://itd1.mycdn.me/getImage?photoId=860798360141&amp;photoType=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79" y="2852936"/>
            <a:ext cx="4392488" cy="3326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Горизонтальный свиток 7"/>
          <p:cNvSpPr/>
          <p:nvPr/>
        </p:nvSpPr>
        <p:spPr>
          <a:xfrm>
            <a:off x="5364088" y="1345169"/>
            <a:ext cx="2844316" cy="1080120"/>
          </a:xfrm>
          <a:prstGeom prst="horizontalScrol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ПОЛЬКА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0" name="Picture 4" descr="http://i.mycdn.me/i?r=AzEPZsRbOZEKgBhR0XGMT1Rkb7cwcas8GTHhwbRcHDdE5KaKTM5SRkZCeTgDn6uOyi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852936"/>
            <a:ext cx="3852428" cy="3326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5184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ds02.infourok.ru/uploads/ex/11a2/00015da9-ed6d02d9/img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Горизонтальный свиток 4"/>
          <p:cNvSpPr/>
          <p:nvPr/>
        </p:nvSpPr>
        <p:spPr>
          <a:xfrm>
            <a:off x="989601" y="404664"/>
            <a:ext cx="2844316" cy="1080120"/>
          </a:xfrm>
          <a:prstGeom prst="horizontalScrol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ТАНГО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https://istihi.ru/content/images/essence/custom_poem/4/8/48228/1837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01029"/>
            <a:ext cx="3600399" cy="4744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Горизонтальный свиток 7"/>
          <p:cNvSpPr/>
          <p:nvPr/>
        </p:nvSpPr>
        <p:spPr>
          <a:xfrm>
            <a:off x="5508104" y="404664"/>
            <a:ext cx="2844316" cy="1080120"/>
          </a:xfrm>
          <a:prstGeom prst="horizontalScrol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ХИП-ХОП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4" name="Picture 4" descr="https://avatars.mds.yandex.net/get-districts/370263/2a00000165da06233d86344f2b5f1272ded8/optimiz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901029"/>
            <a:ext cx="4968552" cy="4744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6396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ds02.infourok.ru/uploads/ex/11a2/00015da9-ed6d02d9/img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Горизонтальный свиток 4"/>
          <p:cNvSpPr/>
          <p:nvPr/>
        </p:nvSpPr>
        <p:spPr>
          <a:xfrm>
            <a:off x="827584" y="764704"/>
            <a:ext cx="2844316" cy="1080120"/>
          </a:xfrm>
          <a:prstGeom prst="horizontalScrol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ХОРОВОД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5292080" y="764704"/>
            <a:ext cx="2844316" cy="1080120"/>
          </a:xfrm>
          <a:prstGeom prst="horizontalScrol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БРЕЙК-ДАНС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https://i2.wp.com/b1.culture.ru/c/4180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04864"/>
            <a:ext cx="4608512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s://ivbb.ru/domain_dependent/ivbb.ru/uploadify/91cd08442a444b29e4a0e1f53d1d266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204865"/>
            <a:ext cx="4880584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6396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ds02.infourok.ru/uploads/ex/11a2/00015da9-ed6d02d9/img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384958" y="404664"/>
            <a:ext cx="43740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ЧТО МЫ ЗНАЕМ О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ПЕСНЕ?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1655675" y="1196752"/>
            <a:ext cx="5832648" cy="1656184"/>
          </a:xfrm>
          <a:prstGeom prst="horizontalScrol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ПЕСНЯ– это произведение, под музыку которого мы поем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49188" y="3140968"/>
            <a:ext cx="34456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ИЗ ЧЕГО СОСТОИТ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ПЕСНЯ?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1655676" y="4005064"/>
            <a:ext cx="5832648" cy="1440160"/>
          </a:xfrm>
          <a:prstGeom prst="horizontalScrol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ПЕСНЯ состоит из музыки и слов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396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ds02.infourok.ru/uploads/ex/11a2/00015da9-ed6d02d9/img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30077" y="376985"/>
            <a:ext cx="46838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КАКИХ ЧАСТЕЙ СОСТОИТ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ПЕСНЯ?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Выноска-облако 5"/>
          <p:cNvSpPr/>
          <p:nvPr/>
        </p:nvSpPr>
        <p:spPr>
          <a:xfrm>
            <a:off x="554742" y="1052736"/>
            <a:ext cx="2829125" cy="1368152"/>
          </a:xfrm>
          <a:prstGeom prst="cloudCallo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ВСТУПЛЕНИЕ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Выноска-облако 6"/>
          <p:cNvSpPr/>
          <p:nvPr/>
        </p:nvSpPr>
        <p:spPr>
          <a:xfrm>
            <a:off x="6300192" y="1052736"/>
            <a:ext cx="2376264" cy="1368152"/>
          </a:xfrm>
          <a:prstGeom prst="cloudCallo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КУПЛЕТ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Выноска-облако 7"/>
          <p:cNvSpPr/>
          <p:nvPr/>
        </p:nvSpPr>
        <p:spPr>
          <a:xfrm>
            <a:off x="3383868" y="2744923"/>
            <a:ext cx="2376264" cy="1368152"/>
          </a:xfrm>
          <a:prstGeom prst="cloudCallo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ПРИПЕВ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Выноска-облако 8"/>
          <p:cNvSpPr/>
          <p:nvPr/>
        </p:nvSpPr>
        <p:spPr>
          <a:xfrm>
            <a:off x="554742" y="4596312"/>
            <a:ext cx="2577097" cy="1368152"/>
          </a:xfrm>
          <a:prstGeom prst="cloudCallo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ПРОИГРЫШ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Выноска-облако 9"/>
          <p:cNvSpPr/>
          <p:nvPr/>
        </p:nvSpPr>
        <p:spPr>
          <a:xfrm>
            <a:off x="6084168" y="4596312"/>
            <a:ext cx="2808312" cy="1368152"/>
          </a:xfrm>
          <a:prstGeom prst="cloudCallo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ОКОНЧАНИЕ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743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ds02.infourok.ru/uploads/ex/11a2/00015da9-ed6d02d9/img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391819" y="476672"/>
            <a:ext cx="43603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 КАКАЯ БЫВАЕТ ПЕСНЯ?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Горизонтальный свиток 5"/>
          <p:cNvSpPr/>
          <p:nvPr/>
        </p:nvSpPr>
        <p:spPr>
          <a:xfrm rot="21159584">
            <a:off x="323528" y="1493636"/>
            <a:ext cx="3240360" cy="1224136"/>
          </a:xfrm>
          <a:prstGeom prst="horizontalScrol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НАРОДНАЯ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Горизонтальный свиток 6"/>
          <p:cNvSpPr/>
          <p:nvPr/>
        </p:nvSpPr>
        <p:spPr>
          <a:xfrm rot="484540">
            <a:off x="5004048" y="1493636"/>
            <a:ext cx="3600400" cy="1224136"/>
          </a:xfrm>
          <a:prstGeom prst="horizontalScrol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КОМПОЗИТОРСКАЯ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http://luga24.ru/media/zoo/images/prazdnik_russkoi_narodnoi_muziki_v_luge_c0f6775c1c189cd7d00280c3f14973e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" y="2996952"/>
            <a:ext cx="5148064" cy="386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s://pbs.twimg.com/media/Dj92IjHW4AEpar6.jpg:lar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8" y="2996952"/>
            <a:ext cx="4572001" cy="3866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6396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ds02.infourok.ru/uploads/ex/11a2/00015da9-ed6d02d9/img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74044" y="332655"/>
            <a:ext cx="7395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ЧЕМ ОТЛИЧАЕТСЯ ПЕСНЯ НАРОДНАЯ ОТ ПЕСНИ КОМПОЗИТОРСКОЙ?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323528" y="1170439"/>
            <a:ext cx="4104456" cy="2985428"/>
          </a:xfrm>
          <a:prstGeom prst="horizontalScrol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Народная песня – это произведение, которое было написано 100 – 300 лет назад и передавалось из поколения в поколение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3880193" y="3789040"/>
            <a:ext cx="4968552" cy="2952328"/>
          </a:xfrm>
          <a:prstGeom prst="horizontalScrol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Композиторская песня – это профессиональное произведение, написанное композитором на слова поэта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https://upload.wikimedia.org/wikipedia/commons/0/07/%D0%9F%D0%B5%D0%B2%D0%B5%D1%86-%D1%81%D0%BA%D0%B0%D0%B7%D0%B8%D1%82%D0%B5%D0%BB%D1%8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3652"/>
            <a:ext cx="5328592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preview.photoxpress.ru/preview/photoxpress_ru/news_info/321926596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356992"/>
            <a:ext cx="5472608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4-конечная звезда 9">
            <a:hlinkClick r:id="rId5" action="ppaction://hlinksldjump"/>
          </p:cNvPr>
          <p:cNvSpPr/>
          <p:nvPr/>
        </p:nvSpPr>
        <p:spPr>
          <a:xfrm>
            <a:off x="8316416" y="6021288"/>
            <a:ext cx="698376" cy="730400"/>
          </a:xfrm>
          <a:prstGeom prst="star4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6396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ds02.infourok.ru/uploads/ex/11a2/00015da9-ed6d02d9/img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326453" y="395260"/>
            <a:ext cx="44911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ПРОВЕРКА ЗНАНИЙ!</a:t>
            </a:r>
            <a:endParaRPr lang="ru-RU" sz="32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43271" y="1177179"/>
            <a:ext cx="40574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Выбери правильный ответ: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503370" y="1844824"/>
            <a:ext cx="61372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Человек, который слушает музыку – это…</a:t>
            </a:r>
          </a:p>
        </p:txBody>
      </p:sp>
      <p:sp>
        <p:nvSpPr>
          <p:cNvPr id="8" name="Блок-схема: решение 7"/>
          <p:cNvSpPr/>
          <p:nvPr/>
        </p:nvSpPr>
        <p:spPr>
          <a:xfrm>
            <a:off x="323528" y="2780928"/>
            <a:ext cx="3744416" cy="2664296"/>
          </a:xfrm>
          <a:prstGeom prst="flowChartDecisi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композитор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Блок-схема: решение 8"/>
          <p:cNvSpPr/>
          <p:nvPr/>
        </p:nvSpPr>
        <p:spPr>
          <a:xfrm>
            <a:off x="4716016" y="2780928"/>
            <a:ext cx="3816424" cy="2664296"/>
          </a:xfrm>
          <a:prstGeom prst="flowChartDecisi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слушатель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396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ds02.infourok.ru/uploads/ex/11a2/00015da9-ed6d02d9/img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72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547664" y="476672"/>
            <a:ext cx="66247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Произведение, в котором главным является четкий и острый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ритм - …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лнце 5"/>
          <p:cNvSpPr/>
          <p:nvPr/>
        </p:nvSpPr>
        <p:spPr>
          <a:xfrm>
            <a:off x="107504" y="1307669"/>
            <a:ext cx="4032448" cy="2265347"/>
          </a:xfrm>
          <a:prstGeom prst="sun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МАРШ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лнце 6"/>
          <p:cNvSpPr/>
          <p:nvPr/>
        </p:nvSpPr>
        <p:spPr>
          <a:xfrm>
            <a:off x="4562128" y="4005064"/>
            <a:ext cx="4032448" cy="2265347"/>
          </a:xfrm>
          <a:prstGeom prst="sun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ТАНЕЦ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396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ds02.infourok.ru/uploads/ex/11a2/00015da9-ed6d02d9/img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286000" y="548680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БЕЗ КАКИХ ТРЕХ ЧЕЛОВЕК НЕ МОЖЕТ БЫТЬ МУЗЫКИ?</a:t>
            </a:r>
          </a:p>
        </p:txBody>
      </p:sp>
      <p:pic>
        <p:nvPicPr>
          <p:cNvPr id="11268" name="Picture 4" descr="http://images.tildacdn.info/4f1912ec-4417-4106-9d5d-d4fb533a4634/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4595" y="2751463"/>
            <a:ext cx="2814810" cy="3602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966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ds02.infourok.ru/uploads/ex/11a2/00015da9-ed6d02d9/img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86000" y="54868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Что общего между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маршем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танцем и песней?</a:t>
            </a:r>
          </a:p>
        </p:txBody>
      </p:sp>
      <p:sp>
        <p:nvSpPr>
          <p:cNvPr id="6" name="Сердце 5"/>
          <p:cNvSpPr/>
          <p:nvPr/>
        </p:nvSpPr>
        <p:spPr>
          <a:xfrm>
            <a:off x="467544" y="1698401"/>
            <a:ext cx="2880320" cy="2304256"/>
          </a:xfrm>
          <a:prstGeom prst="hear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РИТМ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ердце 6"/>
          <p:cNvSpPr/>
          <p:nvPr/>
        </p:nvSpPr>
        <p:spPr>
          <a:xfrm>
            <a:off x="5983924" y="1698401"/>
            <a:ext cx="2880320" cy="2304256"/>
          </a:xfrm>
          <a:prstGeom prst="hear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СЛОВА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ердце 7"/>
          <p:cNvSpPr/>
          <p:nvPr/>
        </p:nvSpPr>
        <p:spPr>
          <a:xfrm>
            <a:off x="3131840" y="4123184"/>
            <a:ext cx="2880320" cy="2304256"/>
          </a:xfrm>
          <a:prstGeom prst="hear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МУЗЫКА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396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ds02.infourok.ru/uploads/ex/11a2/00015da9-ed6d02d9/img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kedu.ru/upload/medialibrary/kompozitor_02393283276326326523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9"/>
            <a:ext cx="3888432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https://sokrovennik.ru/uploads/images/medialibrary/ba1/ba1a23109383c11b5ed95b6be0af97d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00690"/>
            <a:ext cx="401211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www.chipragsdale.com/wp-content/uploads/2018/01/chip-ragsdale-the-audience-wait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685" y="3573016"/>
            <a:ext cx="5250630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вал 8"/>
          <p:cNvSpPr/>
          <p:nvPr/>
        </p:nvSpPr>
        <p:spPr>
          <a:xfrm>
            <a:off x="1009873" y="2550647"/>
            <a:ext cx="2371725" cy="72007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800" b="1" kern="1200" dirty="0" smtClean="0">
                <a:solidFill>
                  <a:srgbClr val="000000"/>
                </a:solidFill>
                <a:effectLst/>
                <a:ea typeface="Times New Roman"/>
                <a:cs typeface="Times New Roman"/>
              </a:rPr>
              <a:t>КОМПОЗИТОР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5608219" y="2550647"/>
            <a:ext cx="2371725" cy="8286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800" b="1" kern="1200" dirty="0">
                <a:solidFill>
                  <a:srgbClr val="000000"/>
                </a:solidFill>
                <a:effectLst/>
                <a:ea typeface="Times New Roman"/>
                <a:cs typeface="Times New Roman"/>
              </a:rPr>
              <a:t>МУЗЫКАНТ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3530197" y="5741293"/>
            <a:ext cx="2371725" cy="8286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800" b="1" kern="1200" dirty="0">
                <a:solidFill>
                  <a:srgbClr val="000000"/>
                </a:solidFill>
                <a:effectLst/>
                <a:ea typeface="Times New Roman"/>
                <a:cs typeface="Times New Roman"/>
              </a:rPr>
              <a:t>СЛУШАТЕЛЬ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84434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ds02.infourok.ru/uploads/ex/11a2/00015da9-ed6d02d9/img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63688" y="404664"/>
            <a:ext cx="57606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КАКОЕ ОПРЕДЕЛЕНИЕ МЫ ДАДИМ СЛОВУ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«КОМПОЗИТОР»?</a:t>
            </a:r>
          </a:p>
        </p:txBody>
      </p:sp>
      <p:pic>
        <p:nvPicPr>
          <p:cNvPr id="9218" name="Picture 2" descr="http://vrn-uk.ru/wp-content/uploads/2018/04/%D0%9A%D0%BE%D0%BC%D0%BF%D0%BE%D0%B7%D0%B8%D1%82%D0%BE%D1%80%D1%8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89039"/>
            <a:ext cx="3024336" cy="280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upload.wikimedia.org/wikipedia/commons/thumb/6/6f/Beethoven.jpg/440px-Beethove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789040"/>
            <a:ext cx="3260873" cy="280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вал 8"/>
          <p:cNvSpPr/>
          <p:nvPr/>
        </p:nvSpPr>
        <p:spPr>
          <a:xfrm>
            <a:off x="1979712" y="2123726"/>
            <a:ext cx="5328592" cy="165618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Это человек, который сочиняет музыкальные произведения</a:t>
            </a:r>
            <a:endParaRPr lang="ru-RU" sz="2400" dirty="0">
              <a:solidFill>
                <a:schemeClr val="tx1"/>
              </a:solidFill>
              <a:effectLst/>
              <a:latin typeface="Times New Roman"/>
              <a:ea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100" dirty="0">
                <a:effectLst/>
                <a:ea typeface="Calibri"/>
                <a:cs typeface="Times New Roman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645009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ds02.infourok.ru/uploads/ex/11a2/00015da9-ed6d02d9/img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547664" y="404664"/>
            <a:ext cx="61926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КАКОЕ ОПРЕДЕЛЕНИЕ МЫ ДАДИМ СЛОВУ 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«МУЗЫКАНТ»?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https://www.vivaharmony.ru/wp-content/uploads/2017/04/131_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72" y="4077072"/>
            <a:ext cx="4104456" cy="2286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miro.medium.com/max/1200/1*HHpDlC-RSSRG59bPaufdJA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5" y="4077072"/>
            <a:ext cx="4052486" cy="2286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вал 8"/>
          <p:cNvSpPr/>
          <p:nvPr/>
        </p:nvSpPr>
        <p:spPr>
          <a:xfrm>
            <a:off x="1547664" y="1974324"/>
            <a:ext cx="6408712" cy="218216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Это человек, который исполняет музыкальные произведения как на инструментах, так и голосом</a:t>
            </a:r>
            <a:endParaRPr lang="ru-RU" sz="2400" dirty="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100" dirty="0">
                <a:effectLst/>
                <a:ea typeface="Calibri"/>
                <a:cs typeface="Times New Roman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786155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ds02.infourok.ru/uploads/ex/11a2/00015da9-ed6d02d9/img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871700" y="620688"/>
            <a:ext cx="5400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КАКОЕ ОПРЕДЕЛЕНИЕ МЫ ДАДИМ СЛОВУ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«СЛУШАТЕЛЬ»?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https://www.freundevonfreunden.com/wp-content/uploads/chris-sharp-and-the-barbicans-antidote-to-sonic-snobbery/21.-Barbican-International-Associate-New-York-Philharmonic-and-Alan-Gilbert-in-the-Barbican-Hall-%C2%A9-Chris-Lee-New-York-Philharmonic-1600x106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933056"/>
            <a:ext cx="4104456" cy="265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kudago.com/media/images/news/c6/ca/c6ca4176dcd20c4f51533f2c6cb04f8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81124"/>
            <a:ext cx="4320480" cy="2609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вал 8"/>
          <p:cNvSpPr/>
          <p:nvPr/>
        </p:nvSpPr>
        <p:spPr>
          <a:xfrm>
            <a:off x="1331640" y="2209800"/>
            <a:ext cx="6480720" cy="19392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Это человек, который слушает музыкальные произведения</a:t>
            </a:r>
            <a:endParaRPr lang="ru-RU" sz="2400" dirty="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100" dirty="0">
                <a:effectLst/>
                <a:ea typeface="Calibri"/>
                <a:cs typeface="Times New Roman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282835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ds02.infourok.ru/uploads/ex/11a2/00015da9-ed6d02d9/img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75656" y="548680"/>
            <a:ext cx="65527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Если не будет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композитора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то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будем ли мы слышать музыку?</a:t>
            </a:r>
          </a:p>
        </p:txBody>
      </p:sp>
      <p:sp>
        <p:nvSpPr>
          <p:cNvPr id="7" name="Овал 6"/>
          <p:cNvSpPr/>
          <p:nvPr/>
        </p:nvSpPr>
        <p:spPr>
          <a:xfrm>
            <a:off x="733424" y="3111673"/>
            <a:ext cx="3838575" cy="19802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НЕТ,</a:t>
            </a:r>
            <a:endParaRPr lang="ru-RU" sz="2400" b="1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потому что музыку некому будет сочинять!</a:t>
            </a:r>
            <a:endParaRPr lang="ru-RU" sz="2400" b="1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6146" name="Picture 2" descr="https://world-mathematic.nethouse.ru/static/img/0000/0006/0882/60882001.gxkuwar8ns.W66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916832"/>
            <a:ext cx="3667150" cy="4369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9174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ds02.infourok.ru/uploads/ex/11a2/00015da9-ed6d02d9/img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835696" y="476672"/>
            <a:ext cx="62646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Если не будет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музыканта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то будет ли звучать музыка?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s://i.pinimg.com/736x/a8/7d/8c/a87d8c9369cc6cad98bd0a4effd8250b--clipart-photo-edit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204864"/>
            <a:ext cx="3608411" cy="4330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вал 6"/>
          <p:cNvSpPr/>
          <p:nvPr/>
        </p:nvSpPr>
        <p:spPr>
          <a:xfrm>
            <a:off x="883242" y="3382811"/>
            <a:ext cx="3838575" cy="197501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НЕТ,</a:t>
            </a:r>
            <a:endParaRPr lang="ru-RU" sz="2400" b="1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потому что музыку некому будет исполнять!</a:t>
            </a:r>
            <a:endParaRPr lang="ru-RU" sz="2400" b="1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20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423</Words>
  <Application>Microsoft Office PowerPoint</Application>
  <PresentationFormat>Экран (4:3)</PresentationFormat>
  <Paragraphs>93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Ламер</dc:creator>
  <cp:lastModifiedBy>Марина Ю. Максимова</cp:lastModifiedBy>
  <cp:revision>28</cp:revision>
  <dcterms:created xsi:type="dcterms:W3CDTF">2019-09-14T11:22:12Z</dcterms:created>
  <dcterms:modified xsi:type="dcterms:W3CDTF">2019-09-17T03:17:15Z</dcterms:modified>
</cp:coreProperties>
</file>