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9" r:id="rId7"/>
    <p:sldId id="270" r:id="rId8"/>
    <p:sldId id="271" r:id="rId9"/>
    <p:sldId id="261" r:id="rId10"/>
    <p:sldId id="262" r:id="rId11"/>
    <p:sldId id="267" r:id="rId12"/>
    <p:sldId id="263" r:id="rId13"/>
    <p:sldId id="264" r:id="rId14"/>
    <p:sldId id="265" r:id="rId15"/>
    <p:sldId id="266"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53D03EED-1EE5-4096-84C7-4417BBBD833A}" type="datetimeFigureOut">
              <a:rPr lang="ru-RU" smtClean="0"/>
              <a:t>21.06.2019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FA86-4EE3-40FF-9DC3-CCD9AA45FCD6}"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57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D03EED-1EE5-4096-84C7-4417BBBD833A}" type="datetimeFigureOut">
              <a:rPr lang="ru-RU" smtClean="0"/>
              <a:t>21.06.2019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118558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D03EED-1EE5-4096-84C7-4417BBBD833A}" type="datetimeFigureOut">
              <a:rPr lang="ru-RU" smtClean="0"/>
              <a:t>21.06.2019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FA86-4EE3-40FF-9DC3-CCD9AA45FCD6}"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8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D03EED-1EE5-4096-84C7-4417BBBD833A}" type="datetimeFigureOut">
              <a:rPr lang="ru-RU" smtClean="0"/>
              <a:t>21.06.2019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3077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D03EED-1EE5-4096-84C7-4417BBBD833A}" type="datetimeFigureOut">
              <a:rPr lang="ru-RU" smtClean="0"/>
              <a:t>21.06.2019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50FA86-4EE3-40FF-9DC3-CCD9AA45FCD6}"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93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D03EED-1EE5-4096-84C7-4417BBBD833A}" type="datetimeFigureOut">
              <a:rPr lang="ru-RU" smtClean="0"/>
              <a:t>21.06.2019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197132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D03EED-1EE5-4096-84C7-4417BBBD833A}" type="datetimeFigureOut">
              <a:rPr lang="ru-RU" smtClean="0"/>
              <a:t>21.06.2019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205896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D03EED-1EE5-4096-84C7-4417BBBD833A}" type="datetimeFigureOut">
              <a:rPr lang="ru-RU" smtClean="0"/>
              <a:t>21.06.2019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207811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03EED-1EE5-4096-84C7-4417BBBD833A}" type="datetimeFigureOut">
              <a:rPr lang="ru-RU" smtClean="0"/>
              <a:t>21.06.2019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277069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D03EED-1EE5-4096-84C7-4417BBBD833A}" type="datetimeFigureOut">
              <a:rPr lang="ru-RU" smtClean="0"/>
              <a:t>21.06.2019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FA86-4EE3-40FF-9DC3-CCD9AA45FCD6}" type="slidenum">
              <a:rPr lang="ru-RU" smtClean="0"/>
              <a:t>‹#›</a:t>
            </a:fld>
            <a:endParaRPr lang="ru-RU"/>
          </a:p>
        </p:txBody>
      </p:sp>
    </p:spTree>
    <p:extLst>
      <p:ext uri="{BB962C8B-B14F-4D97-AF65-F5344CB8AC3E}">
        <p14:creationId xmlns:p14="http://schemas.microsoft.com/office/powerpoint/2010/main" val="15917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D03EED-1EE5-4096-84C7-4417BBBD833A}" type="datetimeFigureOut">
              <a:rPr lang="ru-RU" smtClean="0"/>
              <a:t>21.06.2019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50FA86-4EE3-40FF-9DC3-CCD9AA45FCD6}"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72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rgbClr val="0070C0"/>
            </a:gs>
            <a:gs pos="100000">
              <a:schemeClr val="accent6">
                <a:lumMod val="45000"/>
                <a:lumOff val="55000"/>
              </a:schemeClr>
            </a:gs>
            <a:gs pos="100000">
              <a:schemeClr val="accent6">
                <a:lumMod val="45000"/>
                <a:lumOff val="55000"/>
              </a:schemeClr>
            </a:gs>
            <a:gs pos="94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D03EED-1EE5-4096-84C7-4417BBBD833A}" type="datetimeFigureOut">
              <a:rPr lang="ru-RU" smtClean="0"/>
              <a:t>21.06.2019</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950FA86-4EE3-40FF-9DC3-CCD9AA45FCD6}"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624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2000">
              <a:srgbClr val="0070C0"/>
            </a:gs>
            <a:gs pos="100000">
              <a:schemeClr val="accent6">
                <a:lumMod val="45000"/>
                <a:lumOff val="55000"/>
              </a:schemeClr>
            </a:gs>
            <a:gs pos="100000">
              <a:schemeClr val="accent6">
                <a:lumMod val="45000"/>
                <a:lumOff val="55000"/>
              </a:schemeClr>
            </a:gs>
            <a:gs pos="94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5"/>
            <a:ext cx="9720072" cy="3537605"/>
          </a:xfrm>
        </p:spPr>
        <p:txBody>
          <a:bodyPr>
            <a:normAutofit/>
          </a:bodyPr>
          <a:lstStyle/>
          <a:p>
            <a:r>
              <a:rPr lang="ru-RU" dirty="0" smtClean="0"/>
              <a:t>Тряпичная кукла на Руси. Изготовление куколки – оберега «День – Ночь».</a:t>
            </a:r>
            <a:endParaRPr lang="ru-RU" dirty="0"/>
          </a:p>
        </p:txBody>
      </p:sp>
      <p:sp>
        <p:nvSpPr>
          <p:cNvPr id="3" name="Объект 2"/>
          <p:cNvSpPr>
            <a:spLocks noGrp="1"/>
          </p:cNvSpPr>
          <p:nvPr>
            <p:ph idx="1"/>
          </p:nvPr>
        </p:nvSpPr>
        <p:spPr/>
        <p:txBody>
          <a:bodyPr/>
          <a:lstStyle/>
          <a:p>
            <a:pPr marL="0" indent="0">
              <a:buNone/>
            </a:pPr>
            <a:r>
              <a:rPr lang="ru-RU" dirty="0" smtClean="0"/>
              <a:t>                                                                  </a:t>
            </a:r>
          </a:p>
          <a:p>
            <a:endParaRPr lang="ru-RU" dirty="0"/>
          </a:p>
          <a:p>
            <a:endParaRPr lang="ru-RU" dirty="0" smtClean="0"/>
          </a:p>
          <a:p>
            <a:endParaRPr lang="ru-RU" dirty="0"/>
          </a:p>
          <a:p>
            <a:endParaRPr lang="ru-RU" dirty="0" smtClean="0"/>
          </a:p>
          <a:p>
            <a:pPr marL="0" indent="0">
              <a:buNone/>
            </a:pPr>
            <a:r>
              <a:rPr lang="ru-RU" dirty="0"/>
              <a:t> </a:t>
            </a:r>
            <a:r>
              <a:rPr lang="ru-RU" dirty="0" smtClean="0"/>
              <a:t>                                                                                   </a:t>
            </a:r>
            <a:r>
              <a:rPr lang="ru-RU" sz="2800" dirty="0" smtClean="0"/>
              <a:t>Составитель: Демина Е.М.</a:t>
            </a:r>
            <a:endParaRPr lang="ru-RU" sz="2800" dirty="0"/>
          </a:p>
        </p:txBody>
      </p:sp>
    </p:spTree>
    <p:extLst>
      <p:ext uri="{BB962C8B-B14F-4D97-AF65-F5344CB8AC3E}">
        <p14:creationId xmlns:p14="http://schemas.microsoft.com/office/powerpoint/2010/main" val="2683359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Предъявление  плана работы:</a:t>
            </a:r>
            <a:endParaRPr lang="ru-RU" dirty="0"/>
          </a:p>
        </p:txBody>
      </p:sp>
      <p:pic>
        <p:nvPicPr>
          <p:cNvPr id="5" name="Объект 4"/>
          <p:cNvPicPr>
            <a:picLocks noGrp="1" noChangeAspect="1"/>
          </p:cNvPicPr>
          <p:nvPr>
            <p:ph idx="1"/>
          </p:nvPr>
        </p:nvPicPr>
        <p:blipFill>
          <a:blip r:embed="rId2"/>
          <a:stretch>
            <a:fillRect/>
          </a:stretch>
        </p:blipFill>
        <p:spPr>
          <a:xfrm>
            <a:off x="6441679" y="457201"/>
            <a:ext cx="4305490" cy="5403850"/>
          </a:xfrm>
          <a:prstGeom prst="rect">
            <a:avLst/>
          </a:prstGeom>
        </p:spPr>
      </p:pic>
      <p:sp>
        <p:nvSpPr>
          <p:cNvPr id="4" name="Текст 3"/>
          <p:cNvSpPr>
            <a:spLocks noGrp="1"/>
          </p:cNvSpPr>
          <p:nvPr>
            <p:ph type="body" sz="half" idx="2"/>
          </p:nvPr>
        </p:nvSpPr>
        <p:spPr/>
        <p:txBody>
          <a:bodyPr>
            <a:normAutofit/>
          </a:bodyPr>
          <a:lstStyle/>
          <a:p>
            <a:r>
              <a:rPr lang="ru-RU" sz="3200" dirty="0" smtClean="0"/>
              <a:t>- Рассматривание плана на доске.</a:t>
            </a:r>
          </a:p>
          <a:p>
            <a:r>
              <a:rPr lang="ru-RU" sz="3200" dirty="0" smtClean="0"/>
              <a:t>- Проговаривание этапов работы по плану – схеме.</a:t>
            </a:r>
            <a:endParaRPr lang="ru-RU" sz="3200" dirty="0"/>
          </a:p>
        </p:txBody>
      </p:sp>
    </p:spTree>
    <p:extLst>
      <p:ext uri="{BB962C8B-B14F-4D97-AF65-F5344CB8AC3E}">
        <p14:creationId xmlns:p14="http://schemas.microsoft.com/office/powerpoint/2010/main" val="171263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280" y="1"/>
            <a:ext cx="4500747" cy="36813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0"/>
            <a:ext cx="4975762" cy="368135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80" y="3681352"/>
            <a:ext cx="4500749" cy="317664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029" y="3681350"/>
            <a:ext cx="4892632" cy="3176649"/>
          </a:xfrm>
          <a:prstGeom prst="rect">
            <a:avLst/>
          </a:prstGeom>
        </p:spPr>
      </p:pic>
    </p:spTree>
    <p:extLst>
      <p:ext uri="{BB962C8B-B14F-4D97-AF65-F5344CB8AC3E}">
        <p14:creationId xmlns:p14="http://schemas.microsoft.com/office/powerpoint/2010/main" val="352396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1077329"/>
          </a:xfrm>
        </p:spPr>
        <p:txBody>
          <a:bodyPr>
            <a:normAutofit/>
          </a:bodyPr>
          <a:lstStyle/>
          <a:p>
            <a:r>
              <a:rPr lang="ru-RU" sz="3200" dirty="0" smtClean="0"/>
              <a:t>                </a:t>
            </a:r>
            <a:r>
              <a:rPr lang="ru-RU" sz="4000" dirty="0" smtClean="0"/>
              <a:t>Работа по плану </a:t>
            </a:r>
            <a:r>
              <a:rPr lang="ru-RU" sz="4000" dirty="0" smtClean="0"/>
              <a:t>- схеме.</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531" y="1825625"/>
            <a:ext cx="3586348" cy="435133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18" y="1825625"/>
            <a:ext cx="4061360" cy="4242666"/>
          </a:xfrm>
          <a:prstGeom prst="rect">
            <a:avLst/>
          </a:prstGeom>
        </p:spPr>
      </p:pic>
    </p:spTree>
    <p:extLst>
      <p:ext uri="{BB962C8B-B14F-4D97-AF65-F5344CB8AC3E}">
        <p14:creationId xmlns:p14="http://schemas.microsoft.com/office/powerpoint/2010/main" val="401907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517" y="585216"/>
            <a:ext cx="11162805" cy="1053579"/>
          </a:xfrm>
        </p:spPr>
        <p:txBody>
          <a:bodyPr>
            <a:normAutofit/>
          </a:bodyPr>
          <a:lstStyle/>
          <a:p>
            <a:r>
              <a:rPr lang="ru-RU" sz="3200" dirty="0" smtClean="0"/>
              <a:t>   </a:t>
            </a:r>
            <a:r>
              <a:rPr lang="ru-RU" sz="4000" dirty="0" smtClean="0"/>
              <a:t>Самостоятельная деятельность детей.</a:t>
            </a:r>
            <a:endParaRPr lang="ru-RU" sz="40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1288" y="1825625"/>
            <a:ext cx="3659463" cy="435133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3932" y="1825625"/>
            <a:ext cx="3720819" cy="4351338"/>
          </a:xfrm>
        </p:spPr>
      </p:pic>
    </p:spTree>
    <p:extLst>
      <p:ext uri="{BB962C8B-B14F-4D97-AF65-F5344CB8AC3E}">
        <p14:creationId xmlns:p14="http://schemas.microsoft.com/office/powerpoint/2010/main" val="113650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1105472"/>
          </a:xfrm>
        </p:spPr>
        <p:txBody>
          <a:bodyPr>
            <a:normAutofit/>
          </a:bodyPr>
          <a:lstStyle/>
          <a:p>
            <a:r>
              <a:rPr lang="ru-RU" sz="3200" dirty="0" smtClean="0"/>
              <a:t>     </a:t>
            </a:r>
            <a:r>
              <a:rPr lang="ru-RU" sz="4000" dirty="0" smtClean="0"/>
              <a:t>Оказание посильной помощи.</a:t>
            </a:r>
            <a:endParaRPr lang="ru-RU" sz="40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8759" y="1690688"/>
            <a:ext cx="4061360" cy="4486275"/>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1396" y="2058194"/>
            <a:ext cx="5011388" cy="3886200"/>
          </a:xfrm>
        </p:spPr>
      </p:pic>
    </p:spTree>
    <p:extLst>
      <p:ext uri="{BB962C8B-B14F-4D97-AF65-F5344CB8AC3E}">
        <p14:creationId xmlns:p14="http://schemas.microsoft.com/office/powerpoint/2010/main" val="1346706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517" y="365126"/>
            <a:ext cx="10736283" cy="1059914"/>
          </a:xfrm>
        </p:spPr>
        <p:txBody>
          <a:bodyPr>
            <a:noAutofit/>
          </a:bodyPr>
          <a:lstStyle/>
          <a:p>
            <a:r>
              <a:rPr lang="ru-RU" sz="4000" dirty="0" smtClean="0"/>
              <a:t>       Рефлексия, подведение итогов,              выставка детских работ.</a:t>
            </a:r>
            <a:endParaRPr lang="ru-RU" sz="4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437" y="1425040"/>
            <a:ext cx="7006442" cy="4751923"/>
          </a:xfrm>
        </p:spPr>
      </p:pic>
    </p:spTree>
    <p:extLst>
      <p:ext uri="{BB962C8B-B14F-4D97-AF65-F5344CB8AC3E}">
        <p14:creationId xmlns:p14="http://schemas.microsoft.com/office/powerpoint/2010/main" val="3772037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5"/>
            <a:ext cx="9720072" cy="4877433"/>
          </a:xfrm>
        </p:spPr>
        <p:txBody>
          <a:bodyPr/>
          <a:lstStyle/>
          <a:p>
            <a:r>
              <a:rPr lang="ru-RU" dirty="0" smtClean="0"/>
              <a:t>       Спасибо за внимание</a:t>
            </a:r>
            <a:endParaRPr lang="ru-RU" dirty="0"/>
          </a:p>
        </p:txBody>
      </p:sp>
    </p:spTree>
    <p:extLst>
      <p:ext uri="{BB962C8B-B14F-4D97-AF65-F5344CB8AC3E}">
        <p14:creationId xmlns:p14="http://schemas.microsoft.com/office/powerpoint/2010/main" val="403877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49431"/>
          </a:xfrm>
        </p:spPr>
        <p:txBody>
          <a:bodyPr>
            <a:normAutofit/>
          </a:bodyPr>
          <a:lstStyle/>
          <a:p>
            <a:r>
              <a:rPr lang="ru-RU" dirty="0" smtClean="0"/>
              <a:t>Количество детей – </a:t>
            </a:r>
            <a:r>
              <a:rPr lang="ru-RU" sz="4000" dirty="0" smtClean="0"/>
              <a:t>20 человек</a:t>
            </a:r>
            <a:r>
              <a:rPr lang="ru-RU" dirty="0" smtClean="0"/>
              <a:t/>
            </a:r>
            <a:br>
              <a:rPr lang="ru-RU" dirty="0" smtClean="0"/>
            </a:br>
            <a:r>
              <a:rPr lang="ru-RU" dirty="0" smtClean="0"/>
              <a:t>Возраст детей – </a:t>
            </a:r>
            <a:r>
              <a:rPr lang="ru-RU" sz="4000" dirty="0" smtClean="0"/>
              <a:t>6 лет (подготовительная группа)</a:t>
            </a:r>
            <a:br>
              <a:rPr lang="ru-RU" sz="4000" dirty="0" smtClean="0"/>
            </a:br>
            <a:r>
              <a:rPr lang="ru-RU" dirty="0" smtClean="0"/>
              <a:t>Условия:</a:t>
            </a:r>
            <a:br>
              <a:rPr lang="ru-RU" dirty="0" smtClean="0"/>
            </a:br>
            <a:r>
              <a:rPr lang="ru-RU" sz="3600" dirty="0" smtClean="0"/>
              <a:t>- лоскутки черного и </a:t>
            </a:r>
            <a:r>
              <a:rPr lang="ru-RU" sz="3600" smtClean="0"/>
              <a:t>белого цвета</a:t>
            </a:r>
            <a:br>
              <a:rPr lang="ru-RU" sz="3600" smtClean="0"/>
            </a:br>
            <a:r>
              <a:rPr lang="ru-RU" sz="3600" dirty="0" smtClean="0"/>
              <a:t/>
            </a:r>
            <a:br>
              <a:rPr lang="ru-RU" sz="3600" dirty="0" smtClean="0"/>
            </a:br>
            <a:r>
              <a:rPr lang="ru-RU" sz="3600" dirty="0" smtClean="0"/>
              <a:t>- шерстяные нитки черного и </a:t>
            </a:r>
            <a:r>
              <a:rPr lang="ru-RU" sz="3600" smtClean="0"/>
              <a:t>белого цвета</a:t>
            </a:r>
            <a:br>
              <a:rPr lang="ru-RU" sz="3600" smtClean="0"/>
            </a:br>
            <a:r>
              <a:rPr lang="ru-RU" sz="3600" dirty="0" smtClean="0"/>
              <a:t/>
            </a:r>
            <a:br>
              <a:rPr lang="ru-RU" sz="3600" dirty="0" smtClean="0"/>
            </a:br>
            <a:r>
              <a:rPr lang="ru-RU" sz="3600" dirty="0" smtClean="0"/>
              <a:t>- «шарики» </a:t>
            </a:r>
            <a:r>
              <a:rPr lang="ru-RU" sz="3600" smtClean="0"/>
              <a:t>ваты </a:t>
            </a:r>
            <a:br>
              <a:rPr lang="ru-RU" sz="3600" smtClean="0"/>
            </a:br>
            <a:r>
              <a:rPr lang="ru-RU" sz="3600" dirty="0" smtClean="0"/>
              <a:t/>
            </a:r>
            <a:br>
              <a:rPr lang="ru-RU" sz="3600" dirty="0" smtClean="0"/>
            </a:br>
            <a:r>
              <a:rPr lang="ru-RU" sz="3600" dirty="0" smtClean="0"/>
              <a:t>- ножницы</a:t>
            </a:r>
            <a:br>
              <a:rPr lang="ru-RU" sz="3600" dirty="0" smtClean="0"/>
            </a:br>
            <a:endParaRPr lang="ru-RU" sz="3600" dirty="0"/>
          </a:p>
        </p:txBody>
      </p:sp>
    </p:spTree>
    <p:extLst>
      <p:ext uri="{BB962C8B-B14F-4D97-AF65-F5344CB8AC3E}">
        <p14:creationId xmlns:p14="http://schemas.microsoft.com/office/powerpoint/2010/main" val="2957819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90054"/>
          </a:xfrm>
        </p:spPr>
        <p:txBody>
          <a:bodyPr>
            <a:normAutofit fontScale="90000"/>
          </a:bodyPr>
          <a:lstStyle/>
          <a:p>
            <a:r>
              <a:rPr lang="ru-RU" dirty="0" smtClean="0"/>
              <a:t>Проблемная ситуация:</a:t>
            </a:r>
            <a:br>
              <a:rPr lang="ru-RU" dirty="0" smtClean="0"/>
            </a:br>
            <a:r>
              <a:rPr lang="ru-RU" sz="3600" dirty="0" smtClean="0"/>
              <a:t>В современном мире для детей делают на фабриках всевозможные игрушки. Можно выбрать на любой возраст, на любой вкус, из разного материала (пластмасса, дерево, резина, ткань, металл). Магазин «Детский мир» не возможно обойти за день.</a:t>
            </a:r>
            <a:br>
              <a:rPr lang="ru-RU" sz="3600" dirty="0" smtClean="0"/>
            </a:br>
            <a:r>
              <a:rPr lang="ru-RU" sz="3600" dirty="0" smtClean="0"/>
              <a:t>А во что же играли наши прабабушки и прадедушки? Кто для них изготавливал игрушки? Как они выглядели, из чего делались?</a:t>
            </a:r>
            <a:br>
              <a:rPr lang="ru-RU" sz="3600" dirty="0" smtClean="0"/>
            </a:br>
            <a:r>
              <a:rPr lang="ru-RU" dirty="0" smtClean="0"/>
              <a:t>Проблема:</a:t>
            </a:r>
            <a:br>
              <a:rPr lang="ru-RU" dirty="0" smtClean="0"/>
            </a:br>
            <a:r>
              <a:rPr lang="ru-RU" sz="3600" dirty="0" smtClean="0"/>
              <a:t>Как из обычных лоскутков ткани, без ножниц и иголок, изготовить куколку – оберег?</a:t>
            </a:r>
            <a:endParaRPr lang="ru-RU" sz="3600" dirty="0"/>
          </a:p>
        </p:txBody>
      </p:sp>
    </p:spTree>
    <p:extLst>
      <p:ext uri="{BB962C8B-B14F-4D97-AF65-F5344CB8AC3E}">
        <p14:creationId xmlns:p14="http://schemas.microsoft.com/office/powerpoint/2010/main" val="3194888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42553"/>
          </a:xfrm>
        </p:spPr>
        <p:txBody>
          <a:bodyPr>
            <a:normAutofit fontScale="90000"/>
          </a:bodyPr>
          <a:lstStyle/>
          <a:p>
            <a:r>
              <a:rPr lang="ru-RU" dirty="0" smtClean="0"/>
              <a:t>Цели и задачи обучения, развития, воспитания и пропедевтики:</a:t>
            </a:r>
            <a:br>
              <a:rPr lang="ru-RU" dirty="0" smtClean="0"/>
            </a:br>
            <a:r>
              <a:rPr lang="ru-RU" dirty="0" smtClean="0"/>
              <a:t/>
            </a:r>
            <a:br>
              <a:rPr lang="ru-RU" dirty="0" smtClean="0"/>
            </a:br>
            <a:r>
              <a:rPr lang="ru-RU" sz="2600" dirty="0" smtClean="0"/>
              <a:t>- формировать у детей интерес к традициям русского народа, его истории ;</a:t>
            </a:r>
            <a:br>
              <a:rPr lang="ru-RU" sz="2600" dirty="0" smtClean="0"/>
            </a:br>
            <a:r>
              <a:rPr lang="ru-RU" sz="2600" dirty="0" smtClean="0"/>
              <a:t>- показать значимость народной игрушки в воспитании детей на Руси;</a:t>
            </a:r>
            <a:br>
              <a:rPr lang="ru-RU" sz="2600" dirty="0" smtClean="0"/>
            </a:br>
            <a:r>
              <a:rPr lang="ru-RU" sz="2600" dirty="0" smtClean="0"/>
              <a:t>- создать положительную эмоциональную среду общения;</a:t>
            </a:r>
            <a:br>
              <a:rPr lang="ru-RU" sz="2600" dirty="0" smtClean="0"/>
            </a:br>
            <a:r>
              <a:rPr lang="ru-RU" sz="2600" dirty="0" smtClean="0"/>
              <a:t>- познакомить детей с приемами изготовления традиционной тряпичной куклы бесшовным способом;</a:t>
            </a:r>
            <a:br>
              <a:rPr lang="ru-RU" sz="2600" dirty="0" smtClean="0"/>
            </a:br>
            <a:r>
              <a:rPr lang="ru-RU" sz="2600" dirty="0" smtClean="0"/>
              <a:t>- совершенствовать трудовые навыки (сворачивание, обматывание, завязывание), развитие мелкой моторики; </a:t>
            </a:r>
            <a:br>
              <a:rPr lang="ru-RU" sz="2600" dirty="0" smtClean="0"/>
            </a:br>
            <a:r>
              <a:rPr lang="ru-RU" sz="2600" dirty="0" smtClean="0"/>
              <a:t>- вызвать интерес к совместной деятельности, чувство доброжелательного отношения;</a:t>
            </a:r>
            <a:br>
              <a:rPr lang="ru-RU" sz="2600" dirty="0" smtClean="0"/>
            </a:br>
            <a:r>
              <a:rPr lang="ru-RU" sz="2600" dirty="0" smtClean="0"/>
              <a:t>- формировать у детей художественный вкус, развивать воображение;</a:t>
            </a:r>
            <a:br>
              <a:rPr lang="ru-RU" sz="2600" dirty="0" smtClean="0"/>
            </a:br>
            <a:r>
              <a:rPr lang="ru-RU" sz="2600" dirty="0" smtClean="0"/>
              <a:t>- воспитывать познавательную активность и самостоятельность;</a:t>
            </a:r>
            <a:br>
              <a:rPr lang="ru-RU" sz="2600" dirty="0" smtClean="0"/>
            </a:br>
            <a:r>
              <a:rPr lang="ru-RU" sz="2600" dirty="0" smtClean="0"/>
              <a:t>- развивать диалогическую речь, обогащать словарный запас. </a:t>
            </a:r>
            <a:br>
              <a:rPr lang="ru-RU" sz="2600" dirty="0" smtClean="0"/>
            </a:br>
            <a:endParaRPr lang="ru-RU" sz="2600" dirty="0"/>
          </a:p>
        </p:txBody>
      </p:sp>
    </p:spTree>
    <p:extLst>
      <p:ext uri="{BB962C8B-B14F-4D97-AF65-F5344CB8AC3E}">
        <p14:creationId xmlns:p14="http://schemas.microsoft.com/office/powerpoint/2010/main" val="679798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92875"/>
          </a:xfrm>
        </p:spPr>
        <p:txBody>
          <a:bodyPr>
            <a:normAutofit fontScale="90000"/>
          </a:bodyPr>
          <a:lstStyle/>
          <a:p>
            <a:r>
              <a:rPr lang="ru-RU" dirty="0" smtClean="0"/>
              <a:t>                      План действий</a:t>
            </a:r>
            <a:br>
              <a:rPr lang="ru-RU" dirty="0" smtClean="0"/>
            </a:br>
            <a:r>
              <a:rPr lang="ru-RU" dirty="0" smtClean="0"/>
              <a:t/>
            </a:r>
            <a:br>
              <a:rPr lang="ru-RU" dirty="0" smtClean="0"/>
            </a:br>
            <a:r>
              <a:rPr lang="ru-RU" sz="3200" dirty="0" smtClean="0"/>
              <a:t>1. Разложить первый лоскуток на столе.</a:t>
            </a:r>
            <a:br>
              <a:rPr lang="ru-RU" sz="3200" dirty="0" smtClean="0"/>
            </a:br>
            <a:r>
              <a:rPr lang="ru-RU" sz="3200" dirty="0" smtClean="0"/>
              <a:t>2. Второй лоскуток положить на первый по диагонали.</a:t>
            </a:r>
            <a:br>
              <a:rPr lang="ru-RU" sz="3200" dirty="0" smtClean="0"/>
            </a:br>
            <a:r>
              <a:rPr lang="ru-RU" sz="3200" dirty="0" smtClean="0"/>
              <a:t>3. В середину лоскутка положить «шарик» ваты.</a:t>
            </a:r>
            <a:br>
              <a:rPr lang="ru-RU" sz="3200" dirty="0" smtClean="0"/>
            </a:br>
            <a:r>
              <a:rPr lang="ru-RU" sz="3200" dirty="0" smtClean="0"/>
              <a:t>4. Завязываем ниткой, формируем голову.</a:t>
            </a:r>
            <a:br>
              <a:rPr lang="ru-RU" sz="3200" dirty="0" smtClean="0"/>
            </a:br>
            <a:r>
              <a:rPr lang="ru-RU" sz="3200" dirty="0" smtClean="0"/>
              <a:t>5. Перевязать шерстяной ниткой с двух сторон, сделать ручки. </a:t>
            </a:r>
            <a:br>
              <a:rPr lang="ru-RU" sz="3200" dirty="0" smtClean="0"/>
            </a:br>
            <a:r>
              <a:rPr lang="ru-RU" sz="3200" dirty="0" smtClean="0"/>
              <a:t>6. Связать белую и черную куколку вместе, сделав петельку.</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1360500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29833059"/>
              </p:ext>
            </p:extLst>
          </p:nvPr>
        </p:nvGraphicFramePr>
        <p:xfrm>
          <a:off x="0" y="0"/>
          <a:ext cx="12192000" cy="1005840"/>
        </p:xfrm>
        <a:graphic>
          <a:graphicData uri="http://schemas.openxmlformats.org/drawingml/2006/table">
            <a:tbl>
              <a:tblPr firstRow="1" lastRow="1"/>
              <a:tblGrid>
                <a:gridCol w="12192000">
                  <a:extLst>
                    <a:ext uri="{9D8B030D-6E8A-4147-A177-3AD203B41FA5}">
                      <a16:colId xmlns:a16="http://schemas.microsoft.com/office/drawing/2014/main" val="2833155184"/>
                    </a:ext>
                  </a:extLst>
                </a:gridCol>
              </a:tblGrid>
              <a:tr h="451262">
                <a:tc>
                  <a:txBody>
                    <a:bodyPr/>
                    <a:lstStyle/>
                    <a:p>
                      <a:r>
                        <a:rPr lang="ru-RU" dirty="0" smtClean="0"/>
                        <a:t>  </a:t>
                      </a:r>
                      <a:r>
                        <a:rPr lang="ru-RU" sz="2000" dirty="0" smtClean="0"/>
                        <a:t>                                                                     </a:t>
                      </a:r>
                    </a:p>
                    <a:p>
                      <a:r>
                        <a:rPr lang="ru-RU" sz="2000" dirty="0" smtClean="0"/>
                        <a:t>     №                                                                   Действия</a:t>
                      </a:r>
                      <a:r>
                        <a:rPr lang="ru-RU" sz="2000" baseline="0" dirty="0" smtClean="0"/>
                        <a:t> и понятия в пропедевтике</a:t>
                      </a:r>
                      <a:r>
                        <a:rPr lang="ru-RU" sz="2000" dirty="0" smtClean="0"/>
                        <a:t> </a:t>
                      </a:r>
                    </a:p>
                    <a:p>
                      <a:r>
                        <a:rPr lang="ru-RU" sz="2000" dirty="0" smtClean="0"/>
                        <a:t>этапа</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21098909"/>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595440817"/>
              </p:ext>
            </p:extLst>
          </p:nvPr>
        </p:nvGraphicFramePr>
        <p:xfrm>
          <a:off x="831272" y="1"/>
          <a:ext cx="2933206" cy="6857999"/>
        </p:xfrm>
        <a:graphic>
          <a:graphicData uri="http://schemas.openxmlformats.org/drawingml/2006/table">
            <a:tbl>
              <a:tblPr/>
              <a:tblGrid>
                <a:gridCol w="2933206">
                  <a:extLst>
                    <a:ext uri="{9D8B030D-6E8A-4147-A177-3AD203B41FA5}">
                      <a16:colId xmlns:a16="http://schemas.microsoft.com/office/drawing/2014/main" val="1520375802"/>
                    </a:ext>
                  </a:extLst>
                </a:gridCol>
              </a:tblGrid>
              <a:tr h="6857999">
                <a:tc>
                  <a:txBody>
                    <a:bodyPr/>
                    <a:lstStyle/>
                    <a:p>
                      <a:r>
                        <a:rPr lang="ru-RU" sz="2000" dirty="0" smtClean="0"/>
                        <a:t> </a:t>
                      </a:r>
                    </a:p>
                    <a:p>
                      <a:r>
                        <a:rPr lang="ru-RU" sz="2000" dirty="0" smtClean="0"/>
                        <a:t>Содержание этапа</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56684174"/>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533694978"/>
              </p:ext>
            </p:extLst>
          </p:nvPr>
        </p:nvGraphicFramePr>
        <p:xfrm>
          <a:off x="0" y="1005840"/>
          <a:ext cx="12191999" cy="1005840"/>
        </p:xfrm>
        <a:graphic>
          <a:graphicData uri="http://schemas.openxmlformats.org/drawingml/2006/table">
            <a:tbl>
              <a:tblPr/>
              <a:tblGrid>
                <a:gridCol w="12191999">
                  <a:extLst>
                    <a:ext uri="{9D8B030D-6E8A-4147-A177-3AD203B41FA5}">
                      <a16:colId xmlns:a16="http://schemas.microsoft.com/office/drawing/2014/main" val="3400028162"/>
                    </a:ext>
                  </a:extLst>
                </a:gridCol>
              </a:tblGrid>
              <a:tr h="998715">
                <a:tc>
                  <a:txBody>
                    <a:bodyPr/>
                    <a:lstStyle/>
                    <a:p>
                      <a:r>
                        <a:rPr lang="ru-RU" sz="2000" dirty="0" smtClean="0"/>
                        <a:t>     1         Погружение в тему                Знакомство детей с традициями</a:t>
                      </a:r>
                      <a:r>
                        <a:rPr lang="ru-RU" sz="2000" baseline="0" dirty="0" smtClean="0"/>
                        <a:t> русского народа, и с историей  </a:t>
                      </a:r>
                    </a:p>
                    <a:p>
                      <a:r>
                        <a:rPr lang="ru-RU" sz="2000" baseline="0" dirty="0" smtClean="0"/>
                        <a:t>                                                                   возникновения игрушек на Руси. Активизация словаря:</a:t>
                      </a:r>
                    </a:p>
                    <a:p>
                      <a:r>
                        <a:rPr lang="ru-RU" sz="2000" baseline="0" dirty="0" smtClean="0"/>
                        <a:t>                                                                   игрушка – оберег.                       </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533355220"/>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982597154"/>
              </p:ext>
            </p:extLst>
          </p:nvPr>
        </p:nvGraphicFramePr>
        <p:xfrm>
          <a:off x="0" y="2011678"/>
          <a:ext cx="12192000" cy="1310640"/>
        </p:xfrm>
        <a:graphic>
          <a:graphicData uri="http://schemas.openxmlformats.org/drawingml/2006/table">
            <a:tbl>
              <a:tblPr/>
              <a:tblGrid>
                <a:gridCol w="12192000">
                  <a:extLst>
                    <a:ext uri="{9D8B030D-6E8A-4147-A177-3AD203B41FA5}">
                      <a16:colId xmlns:a16="http://schemas.microsoft.com/office/drawing/2014/main" val="3783017696"/>
                    </a:ext>
                  </a:extLst>
                </a:gridCol>
              </a:tblGrid>
              <a:tr h="909651">
                <a:tc>
                  <a:txBody>
                    <a:bodyPr/>
                    <a:lstStyle/>
                    <a:p>
                      <a:r>
                        <a:rPr lang="ru-RU" sz="2000" dirty="0" smtClean="0"/>
                        <a:t>     2 </a:t>
                      </a:r>
                      <a:r>
                        <a:rPr lang="ru-RU" dirty="0" smtClean="0"/>
                        <a:t>        </a:t>
                      </a:r>
                      <a:r>
                        <a:rPr lang="ru-RU" sz="2000" dirty="0" smtClean="0"/>
                        <a:t>Предъявление</a:t>
                      </a:r>
                      <a:r>
                        <a:rPr lang="ru-RU" sz="2000" baseline="0" dirty="0" smtClean="0"/>
                        <a:t>                       </a:t>
                      </a:r>
                      <a:r>
                        <a:rPr lang="ru-RU" sz="2000" dirty="0" smtClean="0"/>
                        <a:t>Во что же играли наши прабабушки и прадедушки ? Кто изготавливал</a:t>
                      </a:r>
                    </a:p>
                    <a:p>
                      <a:r>
                        <a:rPr lang="ru-RU" dirty="0" smtClean="0"/>
                        <a:t>                 </a:t>
                      </a:r>
                      <a:r>
                        <a:rPr lang="ru-RU" sz="2000" baseline="0" dirty="0" smtClean="0"/>
                        <a:t>проблемной</a:t>
                      </a:r>
                      <a:r>
                        <a:rPr lang="ru-RU" dirty="0" smtClean="0"/>
                        <a:t>    </a:t>
                      </a:r>
                      <a:r>
                        <a:rPr lang="ru-RU" sz="2000" dirty="0" smtClean="0"/>
                        <a:t>ситуации</a:t>
                      </a:r>
                      <a:r>
                        <a:rPr lang="ru-RU" dirty="0" smtClean="0"/>
                        <a:t>       </a:t>
                      </a:r>
                      <a:r>
                        <a:rPr lang="ru-RU" sz="2000" dirty="0" smtClean="0"/>
                        <a:t>игрушки, когда не было фабрик и  заводов? Как они выглядели и из чего их</a:t>
                      </a:r>
                    </a:p>
                    <a:p>
                      <a:r>
                        <a:rPr lang="ru-RU" dirty="0" smtClean="0"/>
                        <a:t>                                                                         </a:t>
                      </a:r>
                      <a:r>
                        <a:rPr lang="ru-RU" sz="2000" dirty="0" smtClean="0"/>
                        <a:t>делали?                       </a:t>
                      </a:r>
                    </a:p>
                    <a:p>
                      <a:r>
                        <a:rPr lang="ru-RU" dirty="0" smtClean="0"/>
                        <a:t>                                                                        </a:t>
                      </a:r>
                      <a:r>
                        <a:rPr lang="ru-RU" sz="2000" dirty="0" smtClean="0"/>
                        <a:t>Понятия:</a:t>
                      </a:r>
                      <a:r>
                        <a:rPr lang="ru-RU" sz="2000" baseline="0" dirty="0" smtClean="0"/>
                        <a:t> проблемная ситуация.</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617730238"/>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659050724"/>
              </p:ext>
            </p:extLst>
          </p:nvPr>
        </p:nvGraphicFramePr>
        <p:xfrm>
          <a:off x="1" y="3322318"/>
          <a:ext cx="12207833" cy="1005840"/>
        </p:xfrm>
        <a:graphic>
          <a:graphicData uri="http://schemas.openxmlformats.org/drawingml/2006/table">
            <a:tbl>
              <a:tblPr/>
              <a:tblGrid>
                <a:gridCol w="12207833">
                  <a:extLst>
                    <a:ext uri="{9D8B030D-6E8A-4147-A177-3AD203B41FA5}">
                      <a16:colId xmlns:a16="http://schemas.microsoft.com/office/drawing/2014/main" val="4222390857"/>
                    </a:ext>
                  </a:extLst>
                </a:gridCol>
              </a:tblGrid>
              <a:tr h="641664">
                <a:tc>
                  <a:txBody>
                    <a:bodyPr/>
                    <a:lstStyle/>
                    <a:p>
                      <a:r>
                        <a:rPr lang="ru-RU" dirty="0" smtClean="0"/>
                        <a:t>     </a:t>
                      </a:r>
                      <a:r>
                        <a:rPr lang="ru-RU" sz="2000" dirty="0" smtClean="0"/>
                        <a:t>3         Выделение проблемы         Как из обычных лоскутков ткани, не имея ножниц и иголок, изготовить</a:t>
                      </a:r>
                    </a:p>
                    <a:p>
                      <a:r>
                        <a:rPr lang="ru-RU" sz="2000" dirty="0" smtClean="0"/>
                        <a:t>                                                                   куколку – оберег.</a:t>
                      </a:r>
                    </a:p>
                    <a:p>
                      <a:r>
                        <a:rPr lang="ru-RU" sz="2000" dirty="0" smtClean="0"/>
                        <a:t>                                                                   Понятие:</a:t>
                      </a:r>
                      <a:r>
                        <a:rPr lang="ru-RU" sz="2000" baseline="0" dirty="0" smtClean="0"/>
                        <a:t> проблема.</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12699987"/>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960371730"/>
              </p:ext>
            </p:extLst>
          </p:nvPr>
        </p:nvGraphicFramePr>
        <p:xfrm>
          <a:off x="2" y="4328156"/>
          <a:ext cx="12219708" cy="701040"/>
        </p:xfrm>
        <a:graphic>
          <a:graphicData uri="http://schemas.openxmlformats.org/drawingml/2006/table">
            <a:tbl>
              <a:tblPr/>
              <a:tblGrid>
                <a:gridCol w="12219708">
                  <a:extLst>
                    <a:ext uri="{9D8B030D-6E8A-4147-A177-3AD203B41FA5}">
                      <a16:colId xmlns:a16="http://schemas.microsoft.com/office/drawing/2014/main" val="1056323277"/>
                    </a:ext>
                  </a:extLst>
                </a:gridCol>
              </a:tblGrid>
              <a:tr h="695106">
                <a:tc>
                  <a:txBody>
                    <a:bodyPr/>
                    <a:lstStyle/>
                    <a:p>
                      <a:r>
                        <a:rPr lang="ru-RU" dirty="0" smtClean="0"/>
                        <a:t>     </a:t>
                      </a:r>
                      <a:r>
                        <a:rPr lang="ru-RU" sz="2000" dirty="0" smtClean="0"/>
                        <a:t>4</a:t>
                      </a:r>
                      <a:r>
                        <a:rPr lang="ru-RU" dirty="0" smtClean="0"/>
                        <a:t>         </a:t>
                      </a:r>
                      <a:r>
                        <a:rPr lang="ru-RU" sz="2000" dirty="0" smtClean="0"/>
                        <a:t>Формирование цели             Хотите научиться делать куколку бесшовным способом?</a:t>
                      </a:r>
                    </a:p>
                    <a:p>
                      <a:r>
                        <a:rPr lang="ru-RU" sz="2000" baseline="0" dirty="0" smtClean="0"/>
                        <a:t>                                                                   Понятие: цель.</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0058803"/>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930298441"/>
              </p:ext>
            </p:extLst>
          </p:nvPr>
        </p:nvGraphicFramePr>
        <p:xfrm>
          <a:off x="11875" y="5029196"/>
          <a:ext cx="12207834" cy="1828804"/>
        </p:xfrm>
        <a:graphic>
          <a:graphicData uri="http://schemas.openxmlformats.org/drawingml/2006/table">
            <a:tbl>
              <a:tblPr/>
              <a:tblGrid>
                <a:gridCol w="12207834">
                  <a:extLst>
                    <a:ext uri="{9D8B030D-6E8A-4147-A177-3AD203B41FA5}">
                      <a16:colId xmlns:a16="http://schemas.microsoft.com/office/drawing/2014/main" val="1866985066"/>
                    </a:ext>
                  </a:extLst>
                </a:gridCol>
              </a:tblGrid>
              <a:tr h="1828804">
                <a:tc>
                  <a:txBody>
                    <a:bodyPr/>
                    <a:lstStyle/>
                    <a:p>
                      <a:r>
                        <a:rPr lang="ru-RU" sz="2000" dirty="0" smtClean="0"/>
                        <a:t>    5        Обсуждение условий,                                                               Вопросы:</a:t>
                      </a:r>
                    </a:p>
                    <a:p>
                      <a:r>
                        <a:rPr lang="ru-RU" sz="2000" baseline="0" dirty="0" smtClean="0"/>
                        <a:t>               необходимых действий.      - Из чего будем делать?</a:t>
                      </a:r>
                    </a:p>
                    <a:p>
                      <a:r>
                        <a:rPr lang="ru-RU" sz="2000" baseline="0" dirty="0" smtClean="0"/>
                        <a:t>                                                                   - Что нам понадобиться для работы? (рассматривание имеющегося </a:t>
                      </a:r>
                    </a:p>
                    <a:p>
                      <a:r>
                        <a:rPr lang="ru-RU" sz="2000" baseline="0" dirty="0" smtClean="0"/>
                        <a:t>                                                                   материала для изготовления).</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481279688"/>
                  </a:ext>
                </a:extLst>
              </a:tr>
            </a:tbl>
          </a:graphicData>
        </a:graphic>
      </p:graphicFrame>
    </p:spTree>
    <p:extLst>
      <p:ext uri="{BB962C8B-B14F-4D97-AF65-F5344CB8AC3E}">
        <p14:creationId xmlns:p14="http://schemas.microsoft.com/office/powerpoint/2010/main" val="342731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37634938"/>
              </p:ext>
            </p:extLst>
          </p:nvPr>
        </p:nvGraphicFramePr>
        <p:xfrm>
          <a:off x="878774" y="47501"/>
          <a:ext cx="2814452" cy="6810499"/>
        </p:xfrm>
        <a:graphic>
          <a:graphicData uri="http://schemas.openxmlformats.org/drawingml/2006/table">
            <a:tbl>
              <a:tblPr/>
              <a:tblGrid>
                <a:gridCol w="2814452">
                  <a:extLst>
                    <a:ext uri="{9D8B030D-6E8A-4147-A177-3AD203B41FA5}">
                      <a16:colId xmlns:a16="http://schemas.microsoft.com/office/drawing/2014/main" val="3301082327"/>
                    </a:ext>
                  </a:extLst>
                </a:gridCol>
              </a:tblGrid>
              <a:tr h="6810499">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877348185"/>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693896782"/>
              </p:ext>
            </p:extLst>
          </p:nvPr>
        </p:nvGraphicFramePr>
        <p:xfrm>
          <a:off x="3693226" y="47501"/>
          <a:ext cx="8498774" cy="2834640"/>
        </p:xfrm>
        <a:graphic>
          <a:graphicData uri="http://schemas.openxmlformats.org/drawingml/2006/table">
            <a:tbl>
              <a:tblPr/>
              <a:tblGrid>
                <a:gridCol w="8498774">
                  <a:extLst>
                    <a:ext uri="{9D8B030D-6E8A-4147-A177-3AD203B41FA5}">
                      <a16:colId xmlns:a16="http://schemas.microsoft.com/office/drawing/2014/main" val="1309647460"/>
                    </a:ext>
                  </a:extLst>
                </a:gridCol>
              </a:tblGrid>
              <a:tr h="2232561">
                <a:tc>
                  <a:txBody>
                    <a:bodyPr/>
                    <a:lstStyle/>
                    <a:p>
                      <a:r>
                        <a:rPr lang="ru-RU" sz="2000" dirty="0" smtClean="0"/>
                        <a:t>Проговаривание всех этапов работы:</a:t>
                      </a:r>
                    </a:p>
                    <a:p>
                      <a:pPr marL="342900" indent="-342900">
                        <a:buFontTx/>
                        <a:buChar char="-"/>
                      </a:pPr>
                      <a:r>
                        <a:rPr lang="ru-RU" sz="2000" dirty="0" smtClean="0"/>
                        <a:t>раскладываем лоскуток</a:t>
                      </a:r>
                    </a:p>
                    <a:p>
                      <a:pPr marL="342900" indent="-342900">
                        <a:buFontTx/>
                        <a:buChar char="-"/>
                      </a:pPr>
                      <a:r>
                        <a:rPr lang="ru-RU" sz="2000" dirty="0" smtClean="0"/>
                        <a:t>второй лоскуток накладываем по диагонали </a:t>
                      </a:r>
                    </a:p>
                    <a:p>
                      <a:pPr marL="342900" indent="-342900">
                        <a:buFontTx/>
                        <a:buChar char="-"/>
                      </a:pPr>
                      <a:r>
                        <a:rPr lang="ru-RU" sz="2000" dirty="0" smtClean="0"/>
                        <a:t>в середину кладем «шарик» ваты</a:t>
                      </a:r>
                    </a:p>
                    <a:p>
                      <a:pPr marL="342900" indent="-342900">
                        <a:buFontTx/>
                        <a:buChar char="-"/>
                      </a:pPr>
                      <a:r>
                        <a:rPr lang="ru-RU" sz="2000" dirty="0" smtClean="0"/>
                        <a:t>перевязываем ниткой, формируем голову и ручки куклы</a:t>
                      </a:r>
                    </a:p>
                    <a:p>
                      <a:pPr marL="342900" indent="-342900">
                        <a:buFontTx/>
                        <a:buChar char="-"/>
                      </a:pPr>
                      <a:r>
                        <a:rPr lang="ru-RU" sz="2000" baseline="0" dirty="0" smtClean="0"/>
                        <a:t>связываем белую и черную куколку вместе общей ниткой. </a:t>
                      </a:r>
                    </a:p>
                    <a:p>
                      <a:pPr marL="0" indent="0">
                        <a:buFontTx/>
                        <a:buNone/>
                      </a:pPr>
                      <a:r>
                        <a:rPr lang="ru-RU" sz="2000" baseline="0" dirty="0" smtClean="0"/>
                        <a:t> Понятие: проговаривание. </a:t>
                      </a:r>
                      <a:endParaRPr lang="ru-RU" sz="2000" dirty="0" smtClean="0"/>
                    </a:p>
                    <a:p>
                      <a:pPr marL="0" indent="0">
                        <a:buFontTx/>
                        <a:buNone/>
                      </a:pPr>
                      <a:endParaRPr lang="ru-RU" sz="2000" dirty="0" smtClean="0"/>
                    </a:p>
                    <a:p>
                      <a:pPr marL="342900" indent="-342900">
                        <a:buFontTx/>
                        <a:buChar char="-"/>
                      </a:pP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401997563"/>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372788561"/>
              </p:ext>
            </p:extLst>
          </p:nvPr>
        </p:nvGraphicFramePr>
        <p:xfrm>
          <a:off x="0" y="2882142"/>
          <a:ext cx="12192000" cy="1005840"/>
        </p:xfrm>
        <a:graphic>
          <a:graphicData uri="http://schemas.openxmlformats.org/drawingml/2006/table">
            <a:tbl>
              <a:tblPr/>
              <a:tblGrid>
                <a:gridCol w="12192000">
                  <a:extLst>
                    <a:ext uri="{9D8B030D-6E8A-4147-A177-3AD203B41FA5}">
                      <a16:colId xmlns:a16="http://schemas.microsoft.com/office/drawing/2014/main" val="1701417896"/>
                    </a:ext>
                  </a:extLst>
                </a:gridCol>
              </a:tblGrid>
              <a:tr h="974963">
                <a:tc>
                  <a:txBody>
                    <a:bodyPr/>
                    <a:lstStyle/>
                    <a:p>
                      <a:r>
                        <a:rPr lang="ru-RU" sz="2000" dirty="0" smtClean="0"/>
                        <a:t>    6         Предъявление                      На доску вывешивается план – схема.</a:t>
                      </a:r>
                      <a:r>
                        <a:rPr lang="ru-RU" sz="2000" baseline="0" dirty="0" smtClean="0"/>
                        <a:t> Воспитатель обращает внимание на</a:t>
                      </a:r>
                      <a:endParaRPr lang="ru-RU" sz="2000" dirty="0" smtClean="0"/>
                    </a:p>
                    <a:p>
                      <a:r>
                        <a:rPr lang="ru-RU" sz="2000" baseline="0" dirty="0" smtClean="0"/>
                        <a:t>                плана – схемы</a:t>
                      </a:r>
                      <a:r>
                        <a:rPr lang="ru-RU" sz="2000" baseline="0" smtClean="0"/>
                        <a:t>.</a:t>
                      </a:r>
                      <a:r>
                        <a:rPr lang="ru-RU" sz="2000" smtClean="0"/>
                        <a:t>                     последовательность </a:t>
                      </a:r>
                      <a:r>
                        <a:rPr lang="ru-RU" sz="2000" dirty="0" smtClean="0"/>
                        <a:t>действий.</a:t>
                      </a:r>
                    </a:p>
                    <a:p>
                      <a:r>
                        <a:rPr lang="ru-RU" sz="2000" dirty="0" smtClean="0"/>
                        <a:t>                                                                 понятие: план, схема. </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10634423"/>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715531766"/>
              </p:ext>
            </p:extLst>
          </p:nvPr>
        </p:nvGraphicFramePr>
        <p:xfrm>
          <a:off x="11875" y="3887982"/>
          <a:ext cx="12195959" cy="1615440"/>
        </p:xfrm>
        <a:graphic>
          <a:graphicData uri="http://schemas.openxmlformats.org/drawingml/2006/table">
            <a:tbl>
              <a:tblPr/>
              <a:tblGrid>
                <a:gridCol w="12195959">
                  <a:extLst>
                    <a:ext uri="{9D8B030D-6E8A-4147-A177-3AD203B41FA5}">
                      <a16:colId xmlns:a16="http://schemas.microsoft.com/office/drawing/2014/main" val="1504183458"/>
                    </a:ext>
                  </a:extLst>
                </a:gridCol>
              </a:tblGrid>
              <a:tr h="1301535">
                <a:tc>
                  <a:txBody>
                    <a:bodyPr/>
                    <a:lstStyle/>
                    <a:p>
                      <a:r>
                        <a:rPr lang="ru-RU" sz="2000" dirty="0" smtClean="0"/>
                        <a:t>    7         Работа по плану.                  Самостоятельная деятельность детей под руководством</a:t>
                      </a:r>
                      <a:r>
                        <a:rPr lang="ru-RU" sz="2000" baseline="0" dirty="0" smtClean="0"/>
                        <a:t> воспитателя.</a:t>
                      </a:r>
                    </a:p>
                    <a:p>
                      <a:r>
                        <a:rPr lang="ru-RU" sz="2000" baseline="0" dirty="0" smtClean="0"/>
                        <a:t>                                                                 Распределение работы между членами подгруппы; анализирование</a:t>
                      </a:r>
                    </a:p>
                    <a:p>
                      <a:r>
                        <a:rPr lang="ru-RU" sz="2000" baseline="0" dirty="0" smtClean="0"/>
                        <a:t>                                                                 графического изображения (плана). Оказание посильной помощи.</a:t>
                      </a:r>
                    </a:p>
                    <a:p>
                      <a:r>
                        <a:rPr lang="ru-RU" sz="2000" baseline="0" dirty="0" smtClean="0"/>
                        <a:t>                                                                 понятие: план – схема.</a:t>
                      </a:r>
                    </a:p>
                    <a:p>
                      <a:r>
                        <a:rPr lang="ru-RU" sz="2000" baseline="0" dirty="0" smtClean="0"/>
                        <a:t> </a:t>
                      </a:r>
                      <a:r>
                        <a:rPr lang="ru-RU" sz="2000" dirty="0" smtClean="0"/>
                        <a:t> </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05567296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360034599"/>
              </p:ext>
            </p:extLst>
          </p:nvPr>
        </p:nvGraphicFramePr>
        <p:xfrm>
          <a:off x="0" y="5503422"/>
          <a:ext cx="12195958" cy="1354578"/>
        </p:xfrm>
        <a:graphic>
          <a:graphicData uri="http://schemas.openxmlformats.org/drawingml/2006/table">
            <a:tbl>
              <a:tblPr/>
              <a:tblGrid>
                <a:gridCol w="12195958">
                  <a:extLst>
                    <a:ext uri="{9D8B030D-6E8A-4147-A177-3AD203B41FA5}">
                      <a16:colId xmlns:a16="http://schemas.microsoft.com/office/drawing/2014/main" val="83312508"/>
                    </a:ext>
                  </a:extLst>
                </a:gridCol>
              </a:tblGrid>
              <a:tr h="1354578">
                <a:tc>
                  <a:txBody>
                    <a:bodyPr/>
                    <a:lstStyle/>
                    <a:p>
                      <a:r>
                        <a:rPr lang="ru-RU" sz="2000" dirty="0" smtClean="0"/>
                        <a:t>    8         Рефлексия итог работы      Вопросы:</a:t>
                      </a:r>
                    </a:p>
                    <a:p>
                      <a:r>
                        <a:rPr lang="ru-RU" sz="2000" dirty="0" smtClean="0"/>
                        <a:t>                                                                 - Вам понравилось занятие?</a:t>
                      </a:r>
                    </a:p>
                    <a:p>
                      <a:r>
                        <a:rPr lang="ru-RU" sz="2000" dirty="0" smtClean="0"/>
                        <a:t>                                                                 - Что</a:t>
                      </a:r>
                      <a:r>
                        <a:rPr lang="ru-RU" sz="2000" baseline="0" dirty="0" smtClean="0"/>
                        <a:t> вы делали?</a:t>
                      </a:r>
                    </a:p>
                    <a:p>
                      <a:r>
                        <a:rPr lang="ru-RU" sz="2000" baseline="0" dirty="0" smtClean="0"/>
                        <a:t>                                                                 - Что нам помогло в работе?</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58477461"/>
                  </a:ext>
                </a:extLst>
              </a:tr>
            </a:tbl>
          </a:graphicData>
        </a:graphic>
      </p:graphicFrame>
    </p:spTree>
    <p:extLst>
      <p:ext uri="{BB962C8B-B14F-4D97-AF65-F5344CB8AC3E}">
        <p14:creationId xmlns:p14="http://schemas.microsoft.com/office/powerpoint/2010/main" val="329520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95907696"/>
              </p:ext>
            </p:extLst>
          </p:nvPr>
        </p:nvGraphicFramePr>
        <p:xfrm>
          <a:off x="855022" y="11875"/>
          <a:ext cx="2885705" cy="1920241"/>
        </p:xfrm>
        <a:graphic>
          <a:graphicData uri="http://schemas.openxmlformats.org/drawingml/2006/table">
            <a:tbl>
              <a:tblPr/>
              <a:tblGrid>
                <a:gridCol w="2885705">
                  <a:extLst>
                    <a:ext uri="{9D8B030D-6E8A-4147-A177-3AD203B41FA5}">
                      <a16:colId xmlns:a16="http://schemas.microsoft.com/office/drawing/2014/main" val="2041032646"/>
                    </a:ext>
                  </a:extLst>
                </a:gridCol>
              </a:tblGrid>
              <a:tr h="1920241">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04889247"/>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502257862"/>
              </p:ext>
            </p:extLst>
          </p:nvPr>
        </p:nvGraphicFramePr>
        <p:xfrm>
          <a:off x="3728852" y="11876"/>
          <a:ext cx="8431480" cy="1920240"/>
        </p:xfrm>
        <a:graphic>
          <a:graphicData uri="http://schemas.openxmlformats.org/drawingml/2006/table">
            <a:tbl>
              <a:tblPr/>
              <a:tblGrid>
                <a:gridCol w="8431480">
                  <a:extLst>
                    <a:ext uri="{9D8B030D-6E8A-4147-A177-3AD203B41FA5}">
                      <a16:colId xmlns:a16="http://schemas.microsoft.com/office/drawing/2014/main" val="4265413195"/>
                    </a:ext>
                  </a:extLst>
                </a:gridCol>
              </a:tblGrid>
              <a:tr h="1757548">
                <a:tc>
                  <a:txBody>
                    <a:bodyPr/>
                    <a:lstStyle/>
                    <a:p>
                      <a:pPr marL="342900" indent="-342900">
                        <a:buFontTx/>
                        <a:buChar char="-"/>
                      </a:pPr>
                      <a:r>
                        <a:rPr lang="ru-RU" sz="2000" dirty="0" smtClean="0"/>
                        <a:t>Вспомните, с чего мы начали?</a:t>
                      </a:r>
                    </a:p>
                    <a:p>
                      <a:pPr marL="342900" indent="-342900">
                        <a:buFontTx/>
                        <a:buChar char="-"/>
                      </a:pPr>
                      <a:r>
                        <a:rPr lang="ru-RU" sz="2000" dirty="0" smtClean="0"/>
                        <a:t>Что делали следующим этапом?</a:t>
                      </a:r>
                    </a:p>
                    <a:p>
                      <a:pPr marL="342900" indent="-342900">
                        <a:buFontTx/>
                        <a:buChar char="-"/>
                      </a:pPr>
                      <a:r>
                        <a:rPr lang="ru-RU" sz="2000" dirty="0" smtClean="0"/>
                        <a:t>Чем закончили свою работу?</a:t>
                      </a:r>
                    </a:p>
                    <a:p>
                      <a:pPr marL="342900" indent="-342900">
                        <a:buFontTx/>
                        <a:buChar char="-"/>
                      </a:pPr>
                      <a:r>
                        <a:rPr lang="ru-RU" sz="2000" dirty="0" smtClean="0"/>
                        <a:t>Расскажите,</a:t>
                      </a:r>
                      <a:r>
                        <a:rPr lang="ru-RU" sz="2000" baseline="0" dirty="0" smtClean="0"/>
                        <a:t> у кого что вызвало затруднения при выполнении?</a:t>
                      </a:r>
                    </a:p>
                    <a:p>
                      <a:pPr marL="0" indent="0">
                        <a:buFontTx/>
                        <a:buNone/>
                      </a:pPr>
                      <a:r>
                        <a:rPr lang="ru-RU" sz="2000" baseline="0" dirty="0" smtClean="0"/>
                        <a:t> Учить предъявлять результаты своей работы.</a:t>
                      </a:r>
                    </a:p>
                    <a:p>
                      <a:pPr marL="0" indent="0">
                        <a:buFontTx/>
                        <a:buNone/>
                      </a:pPr>
                      <a:r>
                        <a:rPr lang="ru-RU" sz="2000" dirty="0" smtClean="0"/>
                        <a:t>Понятия:</a:t>
                      </a:r>
                      <a:r>
                        <a:rPr lang="ru-RU" sz="2000" baseline="0" dirty="0" smtClean="0"/>
                        <a:t> рефлексия, итог работы.</a:t>
                      </a:r>
                      <a:r>
                        <a:rPr lang="ru-RU" sz="2000" dirty="0" smtClean="0"/>
                        <a:t> </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163485079"/>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053805555"/>
              </p:ext>
            </p:extLst>
          </p:nvPr>
        </p:nvGraphicFramePr>
        <p:xfrm>
          <a:off x="-11875" y="11875"/>
          <a:ext cx="855023" cy="1920241"/>
        </p:xfrm>
        <a:graphic>
          <a:graphicData uri="http://schemas.openxmlformats.org/drawingml/2006/table">
            <a:tbl>
              <a:tblPr/>
              <a:tblGrid>
                <a:gridCol w="855023">
                  <a:extLst>
                    <a:ext uri="{9D8B030D-6E8A-4147-A177-3AD203B41FA5}">
                      <a16:colId xmlns:a16="http://schemas.microsoft.com/office/drawing/2014/main" val="551836017"/>
                    </a:ext>
                  </a:extLst>
                </a:gridCol>
              </a:tblGrid>
              <a:tr h="1920241">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761491169"/>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830001938"/>
              </p:ext>
            </p:extLst>
          </p:nvPr>
        </p:nvGraphicFramePr>
        <p:xfrm>
          <a:off x="-11875" y="1932116"/>
          <a:ext cx="12219709" cy="692331"/>
        </p:xfrm>
        <a:graphic>
          <a:graphicData uri="http://schemas.openxmlformats.org/drawingml/2006/table">
            <a:tbl>
              <a:tblPr/>
              <a:tblGrid>
                <a:gridCol w="12219709">
                  <a:extLst>
                    <a:ext uri="{9D8B030D-6E8A-4147-A177-3AD203B41FA5}">
                      <a16:colId xmlns:a16="http://schemas.microsoft.com/office/drawing/2014/main" val="1374005119"/>
                    </a:ext>
                  </a:extLst>
                </a:gridCol>
              </a:tblGrid>
              <a:tr h="692331">
                <a:tc>
                  <a:txBody>
                    <a:bodyPr/>
                    <a:lstStyle/>
                    <a:p>
                      <a:r>
                        <a:rPr lang="ru-RU" sz="2000" dirty="0" smtClean="0"/>
                        <a:t>    9                                                            Выставка детских работ.</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24871905"/>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221484715"/>
              </p:ext>
            </p:extLst>
          </p:nvPr>
        </p:nvGraphicFramePr>
        <p:xfrm>
          <a:off x="855022" y="1935678"/>
          <a:ext cx="2873829" cy="700644"/>
        </p:xfrm>
        <a:graphic>
          <a:graphicData uri="http://schemas.openxmlformats.org/drawingml/2006/table">
            <a:tbl>
              <a:tblPr/>
              <a:tblGrid>
                <a:gridCol w="2873829">
                  <a:extLst>
                    <a:ext uri="{9D8B030D-6E8A-4147-A177-3AD203B41FA5}">
                      <a16:colId xmlns:a16="http://schemas.microsoft.com/office/drawing/2014/main" val="1235636936"/>
                    </a:ext>
                  </a:extLst>
                </a:gridCol>
              </a:tblGrid>
              <a:tr h="700644">
                <a:tc>
                  <a:txBody>
                    <a:bodyPr/>
                    <a:lstStyle/>
                    <a:p>
                      <a:r>
                        <a:rPr lang="ru-RU" sz="2000" dirty="0" smtClean="0"/>
                        <a:t>                                                          </a:t>
                      </a:r>
                      <a:endParaRPr lang="ru-RU"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05824068"/>
                  </a:ext>
                </a:extLst>
              </a:tr>
            </a:tbl>
          </a:graphicData>
        </a:graphic>
      </p:graphicFrame>
    </p:spTree>
    <p:extLst>
      <p:ext uri="{BB962C8B-B14F-4D97-AF65-F5344CB8AC3E}">
        <p14:creationId xmlns:p14="http://schemas.microsoft.com/office/powerpoint/2010/main" val="133850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Погружение в тему:</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4705" b="24705"/>
          <a:stretch>
            <a:fillRect/>
          </a:stretch>
        </p:blipFill>
        <p:spPr>
          <a:xfrm>
            <a:off x="76200" y="1163782"/>
            <a:ext cx="8295904" cy="3796356"/>
          </a:xfrm>
        </p:spPr>
      </p:pic>
      <p:sp>
        <p:nvSpPr>
          <p:cNvPr id="4" name="Текст 3"/>
          <p:cNvSpPr>
            <a:spLocks noGrp="1"/>
          </p:cNvSpPr>
          <p:nvPr>
            <p:ph type="body" sz="half" idx="2"/>
          </p:nvPr>
        </p:nvSpPr>
        <p:spPr>
          <a:xfrm>
            <a:off x="8670966" y="2660073"/>
            <a:ext cx="3200400" cy="3735607"/>
          </a:xfrm>
        </p:spPr>
        <p:txBody>
          <a:bodyPr>
            <a:noAutofit/>
          </a:bodyPr>
          <a:lstStyle/>
          <a:p>
            <a:r>
              <a:rPr lang="ru-RU" sz="2800" dirty="0" smtClean="0"/>
              <a:t>- Знакомство детей с традициями русского народа, его истории.</a:t>
            </a:r>
          </a:p>
          <a:p>
            <a:r>
              <a:rPr lang="ru-RU" sz="2800" dirty="0" smtClean="0"/>
              <a:t>- Значимость народной игрушки в воспитание детей на Руси.</a:t>
            </a:r>
            <a:endParaRPr lang="ru-RU" sz="2800" dirty="0"/>
          </a:p>
        </p:txBody>
      </p:sp>
    </p:spTree>
    <p:extLst>
      <p:ext uri="{BB962C8B-B14F-4D97-AF65-F5344CB8AC3E}">
        <p14:creationId xmlns:p14="http://schemas.microsoft.com/office/powerpoint/2010/main" val="1449331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TM02900720[[fn=Интеграл]]</Template>
  <TotalTime>279</TotalTime>
  <Words>461</Words>
  <Application>Microsoft Office PowerPoint</Application>
  <PresentationFormat>Широкоэкранный</PresentationFormat>
  <Paragraphs>70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Calibri</vt:lpstr>
      <vt:lpstr>Tw Cen MT</vt:lpstr>
      <vt:lpstr>Tw Cen MT Condensed</vt:lpstr>
      <vt:lpstr>Wingdings 3</vt:lpstr>
      <vt:lpstr>Интеграл</vt:lpstr>
      <vt:lpstr>Тряпичная кукла на Руси. Изготовление куколки – оберега «День – Ночь».</vt:lpstr>
      <vt:lpstr>Количество детей – 20 человек Возраст детей – 6 лет (подготовительная группа) Условия: - лоскутки черного и белого цвета  - шерстяные нитки черного и белого цвета  - «шарики» ваты   - ножницы </vt:lpstr>
      <vt:lpstr>Проблемная ситуация: В современном мире для детей делают на фабриках всевозможные игрушки. Можно выбрать на любой возраст, на любой вкус, из разного материала (пластмасса, дерево, резина, ткань, металл). Магазин «Детский мир» не возможно обойти за день. А во что же играли наши прабабушки и прадедушки? Кто для них изготавливал игрушки? Как они выглядели, из чего делались? Проблема: Как из обычных лоскутков ткани, без ножниц и иголок, изготовить куколку – оберег?</vt:lpstr>
      <vt:lpstr>Цели и задачи обучения, развития, воспитания и пропедевтики:  - формировать у детей интерес к традициям русского народа, его истории ; - показать значимость народной игрушки в воспитании детей на Руси; - создать положительную эмоциональную среду общения; - познакомить детей с приемами изготовления традиционной тряпичной куклы бесшовным способом; - совершенствовать трудовые навыки (сворачивание, обматывание, завязывание), развитие мелкой моторики;  - вызвать интерес к совместной деятельности, чувство доброжелательного отношения; - формировать у детей художественный вкус, развивать воображение; - воспитывать познавательную активность и самостоятельность; - развивать диалогическую речь, обогащать словарный запас.  </vt:lpstr>
      <vt:lpstr>                      План действий  1. Разложить первый лоскуток на столе. 2. Второй лоскуток положить на первый по диагонали. 3. В середину лоскутка положить «шарик» ваты. 4. Завязываем ниткой, формируем голову. 5. Перевязать шерстяной ниткой с двух сторон, сделать ручки.  6. Связать белую и черную куколку вместе, сделав петельку.   </vt:lpstr>
      <vt:lpstr>Презентация PowerPoint</vt:lpstr>
      <vt:lpstr>Презентация PowerPoint</vt:lpstr>
      <vt:lpstr>Презентация PowerPoint</vt:lpstr>
      <vt:lpstr>Погружение в тему:</vt:lpstr>
      <vt:lpstr>Предъявление  плана работы:</vt:lpstr>
      <vt:lpstr>Презентация PowerPoint</vt:lpstr>
      <vt:lpstr>                Работа по плану - схеме.</vt:lpstr>
      <vt:lpstr>   Самостоятельная деятельность детей.</vt:lpstr>
      <vt:lpstr>     Оказание посильной помощи.</vt:lpstr>
      <vt:lpstr>       Рефлексия, подведение итогов,              выставка детских работ.</vt:lpstr>
      <vt:lpstr>       Спасибо за внимание</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Тряпичная кукла на Руси. Изготовление куколки – оберега «День – Ночь».</dc:title>
  <dc:creator>Сергей Демин</dc:creator>
  <cp:lastModifiedBy>Сергей Демин</cp:lastModifiedBy>
  <cp:revision>39</cp:revision>
  <dcterms:created xsi:type="dcterms:W3CDTF">2019-06-19T05:17:59Z</dcterms:created>
  <dcterms:modified xsi:type="dcterms:W3CDTF">2019-06-21T05:11:37Z</dcterms:modified>
</cp:coreProperties>
</file>