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03" r:id="rId2"/>
    <p:sldId id="294" r:id="rId3"/>
    <p:sldId id="306" r:id="rId4"/>
    <p:sldId id="265" r:id="rId5"/>
    <p:sldId id="298" r:id="rId6"/>
    <p:sldId id="256" r:id="rId7"/>
    <p:sldId id="305" r:id="rId8"/>
    <p:sldId id="299" r:id="rId9"/>
    <p:sldId id="286" r:id="rId10"/>
    <p:sldId id="287" r:id="rId11"/>
    <p:sldId id="271" r:id="rId12"/>
    <p:sldId id="301" r:id="rId13"/>
    <p:sldId id="274" r:id="rId14"/>
    <p:sldId id="272" r:id="rId15"/>
    <p:sldId id="295" r:id="rId16"/>
    <p:sldId id="280" r:id="rId17"/>
    <p:sldId id="276" r:id="rId18"/>
    <p:sldId id="307" r:id="rId19"/>
    <p:sldId id="277" r:id="rId20"/>
    <p:sldId id="297" r:id="rId21"/>
    <p:sldId id="308" r:id="rId22"/>
    <p:sldId id="267" r:id="rId23"/>
    <p:sldId id="290" r:id="rId24"/>
    <p:sldId id="291" r:id="rId25"/>
  </p:sldIdLst>
  <p:sldSz cx="9144000" cy="6858000" type="screen4x3"/>
  <p:notesSz cx="6881813" cy="96615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50403"/>
    <a:srgbClr val="990000"/>
    <a:srgbClr val="FFDDBF"/>
    <a:srgbClr val="EBBB8A"/>
    <a:srgbClr val="E7B98A"/>
    <a:srgbClr val="FFFFFF"/>
    <a:srgbClr val="99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869" autoAdjust="0"/>
    <p:restoredTop sz="75758" autoAdjust="0"/>
  </p:normalViewPr>
  <p:slideViewPr>
    <p:cSldViewPr>
      <p:cViewPr varScale="1">
        <p:scale>
          <a:sx n="108" d="100"/>
          <a:sy n="108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7ABC76-9EBB-4D2D-9ACC-11E2552930AA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1" tIns="47265" rIns="94531" bIns="4726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vert="horz" lIns="94531" tIns="47265" rIns="94531" bIns="4726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945834-979F-4F56-938A-A4F7A7219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700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F66AFF-CFEA-4829-A339-A553FFD45D4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5207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Рисунок – журнал «Новый солдат» № 83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45E238-ADE6-46B2-B052-84FA60815E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9510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0A66A2-8EDD-49F3-AEBE-A008152EDA4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5730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A5C96D-12FC-4C5B-A892-F58DA280914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7829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FE3D1-0CD4-440A-B21A-A835CDF15CF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7929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FE3D1-0CD4-440A-B21A-A835CDF15CF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07929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4CBE88-E5B2-425B-9AB3-3B4658E2DA0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8618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F66AFF-CFEA-4829-A339-A553FFD45D4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520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68E17-39D8-46A5-99B6-84E22A8542FD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C655C-55C9-4FE9-880E-6719BE3CF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94F7A-6CF0-429A-A24E-73C05C09478C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C6B19-42AD-46AA-88E6-F2B4B6121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4332B-F6A2-4AE4-B668-FE8B0A39F942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B68B6-CCC2-450C-9991-7F00F65D9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CDA39-3244-4AC8-84A7-F1EEE1D76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49A02-178B-4E92-80A7-2E28CCC2EB3E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C062-178B-49E0-88B0-F981B9072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4F748-90B5-4221-9687-AE9C87506047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F6B7-352D-4FCA-8C96-9C630F7F9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9B415-532F-48BF-A844-5B9019A9C584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551AD-6CFB-4303-9778-2E8284731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49709-A649-4098-BD48-F3237C23090B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9F5A2-B859-4EB6-8854-99BFB8F98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B0460-936F-4D12-87A6-4844C101529C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6079F-DA3C-481C-B9DC-783E15A73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3" name="Рисунок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3DB59-5490-4A8A-9DCB-93FB50DB6D59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41017-BD2A-413C-B48E-FA0DC30F6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36DC0-E7F0-44D8-A39A-09AAA8239520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6D892-822C-45DD-9F6F-598752CBB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23A63-1FFC-4C6A-B5B7-B0C4804C26FF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26809-0EFA-4D71-B71A-B9BA824EE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A485F2-689C-45C5-9418-EDBAA6B618F4}" type="datetimeFigureOut">
              <a:rPr lang="ru-RU"/>
              <a:pPr>
                <a:defRPr/>
              </a:pPr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33684F-126C-49C6-BF56-C74B21181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  <p:sldLayoutId id="21474836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7.xml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11" Type="http://schemas.openxmlformats.org/officeDocument/2006/relationships/image" Target="../media/image8.png"/><Relationship Id="rId5" Type="http://schemas.openxmlformats.org/officeDocument/2006/relationships/slide" Target="slide9.xml"/><Relationship Id="rId10" Type="http://schemas.openxmlformats.org/officeDocument/2006/relationships/image" Target="../media/image7.jpeg"/><Relationship Id="rId4" Type="http://schemas.openxmlformats.org/officeDocument/2006/relationships/slide" Target="slide8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6600"/>
          </a:solidFill>
          <a:ln w="38100">
            <a:solidFill>
              <a:srgbClr val="996600"/>
            </a:solidFill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Виды исторических источников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11413" y="2205038"/>
            <a:ext cx="4111625" cy="3240087"/>
          </a:xfrm>
          <a:solidFill>
            <a:srgbClr val="FFCC99"/>
          </a:solidFill>
          <a:ln w="38100">
            <a:solidFill>
              <a:srgbClr val="996600"/>
            </a:solidFill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 action="ppaction://hlinksldjump"/>
              </a:rPr>
              <a:t>Вещественные</a:t>
            </a:r>
            <a:endParaRPr lang="ru-RU" sz="2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 action="ppaction://hlinksldjump"/>
              </a:rPr>
              <a:t>Письменные</a:t>
            </a:r>
            <a:endParaRPr lang="ru-RU" sz="2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5" action="ppaction://hlinksldjump"/>
              </a:rPr>
              <a:t>Устные</a:t>
            </a:r>
            <a:endParaRPr lang="ru-RU" sz="2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6" action="ppaction://hlinksldjump"/>
              </a:rPr>
              <a:t>Произведения искусства</a:t>
            </a:r>
            <a:endParaRPr lang="ru-RU" sz="2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72" name="Picture 4" descr="pieta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/>
          <a:srcRect/>
          <a:stretch>
            <a:fillRect/>
          </a:stretch>
        </p:blipFill>
        <p:spPr>
          <a:xfrm>
            <a:off x="4859338" y="4797425"/>
            <a:ext cx="1622425" cy="1655763"/>
          </a:xfrm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74" name="Picture 6" descr="alchemia02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8"/>
          <a:srcRect/>
          <a:stretch>
            <a:fillRect/>
          </a:stretch>
        </p:blipFill>
        <p:spPr>
          <a:xfrm>
            <a:off x="323850" y="1773238"/>
            <a:ext cx="1630363" cy="2082800"/>
          </a:xfrm>
          <a:ln w="28575">
            <a:solidFill>
              <a:srgbClr val="9966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76" name="Picture 8" descr="r_kiev2_3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27763" y="1916113"/>
            <a:ext cx="2441575" cy="12112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80" name="Picture 12" descr="3sobamen2[1]"/>
          <p:cNvPicPr>
            <a:picLocks noChangeAspect="1" noChangeArrowheads="1"/>
          </p:cNvPicPr>
          <p:nvPr/>
        </p:nvPicPr>
        <p:blipFill>
          <a:blip r:embed="rId10"/>
          <a:srcRect l="7680" t="9932" b="-58"/>
          <a:stretch>
            <a:fillRect/>
          </a:stretch>
        </p:blipFill>
        <p:spPr bwMode="auto">
          <a:xfrm>
            <a:off x="6948488" y="3933825"/>
            <a:ext cx="1717675" cy="2520950"/>
          </a:xfrm>
          <a:prstGeom prst="rect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84" name="Picture 16" descr="50_1[1]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1188" y="4508500"/>
            <a:ext cx="1414462" cy="1958975"/>
          </a:xfrm>
          <a:prstGeom prst="rect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3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3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3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Вспомним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908721"/>
            <a:ext cx="8678893" cy="5328568"/>
          </a:xfrm>
        </p:spPr>
        <p:txBody>
          <a:bodyPr/>
          <a:lstStyle/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ru-RU" dirty="0" smtClean="0">
                <a:latin typeface="+mj-lt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3600" dirty="0" smtClean="0">
                <a:latin typeface="+mj-lt"/>
                <a:ea typeface="Calibri" pitchFamily="34" charset="0"/>
                <a:cs typeface="Times New Roman" pitchFamily="18" charset="0"/>
              </a:rPr>
              <a:t>Как получили право участвовать </a:t>
            </a: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ru-RU" sz="3600" dirty="0" smtClean="0">
                <a:latin typeface="+mj-lt"/>
                <a:ea typeface="Calibri" pitchFamily="34" charset="0"/>
                <a:cs typeface="Times New Roman" pitchFamily="18" charset="0"/>
              </a:rPr>
              <a:t>в управлении государством плебеи?</a:t>
            </a:r>
            <a:endParaRPr lang="ru-RU" sz="3600" dirty="0" smtClean="0">
              <a:latin typeface="+mj-lt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3600" dirty="0" smtClean="0">
                <a:latin typeface="+mj-lt"/>
                <a:ea typeface="Calibri" pitchFamily="34" charset="0"/>
                <a:cs typeface="Times New Roman" pitchFamily="18" charset="0"/>
              </a:rPr>
              <a:t>- Каких должностных лиц они выбирали?</a:t>
            </a:r>
            <a:endParaRPr lang="ru-RU" sz="3600" dirty="0" smtClean="0">
              <a:latin typeface="+mj-lt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3600" dirty="0" smtClean="0">
                <a:latin typeface="+mj-lt"/>
                <a:ea typeface="Calibri" pitchFamily="34" charset="0"/>
                <a:cs typeface="Times New Roman" pitchFamily="18" charset="0"/>
              </a:rPr>
              <a:t>- Какие были права у народных трибунов?</a:t>
            </a:r>
            <a:endParaRPr lang="ru-RU" sz="3600" dirty="0" smtClean="0">
              <a:latin typeface="+mj-lt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3600" dirty="0" smtClean="0">
                <a:latin typeface="+mj-lt"/>
                <a:ea typeface="Calibri" pitchFamily="34" charset="0"/>
                <a:cs typeface="Times New Roman" pitchFamily="18" charset="0"/>
              </a:rPr>
              <a:t>- Кому принадлежала высшая власть </a:t>
            </a:r>
          </a:p>
          <a:p>
            <a:pPr marL="0" lvl="0" indent="0" algn="just">
              <a:spcBef>
                <a:spcPct val="0"/>
              </a:spcBef>
              <a:buNone/>
            </a:pPr>
            <a:r>
              <a:rPr lang="ru-RU" sz="3600" dirty="0" smtClean="0">
                <a:latin typeface="+mj-lt"/>
                <a:ea typeface="Calibri" pitchFamily="34" charset="0"/>
                <a:cs typeface="Times New Roman" pitchFamily="18" charset="0"/>
              </a:rPr>
              <a:t>в древнем Риме?</a:t>
            </a:r>
            <a:endParaRPr lang="ru-RU" sz="3600" dirty="0" smtClean="0">
              <a:latin typeface="+mj-lt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90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23564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23560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1142985"/>
            <a:ext cx="8640479" cy="1328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1.Личность братьев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Гракхов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Причины земельной реформы.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1972" y="3071811"/>
            <a:ext cx="8640481" cy="1328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2. Земельная реформа Тиберия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Гракха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5018167"/>
            <a:ext cx="8640960" cy="1328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3.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Противники и сторонники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реформы.Её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итоги.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857233"/>
            <a:ext cx="8642350" cy="538005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        </a:t>
            </a:r>
            <a:r>
              <a:rPr lang="en-US" dirty="0" err="1" smtClean="0"/>
              <a:t>Veni</a:t>
            </a:r>
            <a:r>
              <a:rPr lang="en-US" dirty="0" smtClean="0"/>
              <a:t>, </a:t>
            </a:r>
            <a:r>
              <a:rPr lang="en-US" dirty="0" err="1" smtClean="0"/>
              <a:t>vidi</a:t>
            </a:r>
            <a:r>
              <a:rPr lang="en-US" dirty="0" smtClean="0"/>
              <a:t>, </a:t>
            </a:r>
            <a:r>
              <a:rPr lang="en-US" dirty="0" err="1" smtClean="0"/>
              <a:t>vici</a:t>
            </a:r>
            <a:endParaRPr lang="ru-RU" dirty="0" smtClean="0"/>
          </a:p>
          <a:p>
            <a:pPr>
              <a:buNone/>
            </a:pPr>
            <a:r>
              <a:rPr lang="ru-RU" b="1" dirty="0" err="1" smtClean="0"/>
              <a:t>Пришёл</a:t>
            </a:r>
            <a:r>
              <a:rPr lang="ru-RU" dirty="0" err="1" smtClean="0"/>
              <a:t>-встали</a:t>
            </a:r>
            <a:r>
              <a:rPr lang="ru-RU" dirty="0" smtClean="0"/>
              <a:t>, ходьба на месте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err="1" smtClean="0"/>
              <a:t>Увидел</a:t>
            </a:r>
            <a:r>
              <a:rPr lang="ru-RU" dirty="0" err="1" smtClean="0"/>
              <a:t>-закрыли</a:t>
            </a:r>
            <a:r>
              <a:rPr lang="ru-RU" dirty="0" smtClean="0"/>
              <a:t> и открыли глаза (несколько раз),посмотрели </a:t>
            </a:r>
            <a:r>
              <a:rPr lang="ru-RU" dirty="0" err="1" smtClean="0"/>
              <a:t>вправо-влево-вверх-вниз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Победил</a:t>
            </a:r>
            <a:r>
              <a:rPr lang="ru-RU" dirty="0" smtClean="0"/>
              <a:t>- подняли вверх руки и хлопнули в ладоши над головой.</a:t>
            </a:r>
          </a:p>
          <a:p>
            <a:pPr>
              <a:buNone/>
            </a:pPr>
            <a:r>
              <a:rPr lang="ru-RU" dirty="0" smtClean="0"/>
              <a:t>          Садимся на места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85720" y="1214422"/>
            <a:ext cx="8572560" cy="4188381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indent="365125">
              <a:defRPr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  <a:cs typeface="+mn-cs"/>
              </a:rPr>
              <a:t>1 группа.</a:t>
            </a:r>
          </a:p>
          <a:p>
            <a:pPr indent="365125">
              <a:defRPr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  <a:cs typeface="+mn-cs"/>
              </a:rPr>
              <a:t>Необходимый </a:t>
            </a:r>
            <a:r>
              <a:rPr lang="ru-RU" sz="2000" dirty="0">
                <a:solidFill>
                  <a:srgbClr val="0070C0"/>
                </a:solidFill>
                <a:latin typeface="Comic Sans MS" pitchFamily="66" charset="0"/>
                <a:cs typeface="+mn-cs"/>
              </a:rPr>
              <a:t>уровень. </a:t>
            </a:r>
            <a:r>
              <a:rPr lang="ru-RU" sz="2400" dirty="0" smtClean="0">
                <a:latin typeface="Comic Sans MS" pitchFamily="66" charset="0"/>
                <a:cs typeface="+mn-cs"/>
              </a:rPr>
              <a:t>При </a:t>
            </a:r>
            <a:r>
              <a:rPr lang="ru-RU" sz="2400" dirty="0">
                <a:latin typeface="Comic Sans MS" pitchFamily="66" charset="0"/>
                <a:cs typeface="+mn-cs"/>
              </a:rPr>
              <a:t>помощи </a:t>
            </a:r>
            <a:r>
              <a:rPr lang="ru-RU" sz="2400" dirty="0" smtClean="0">
                <a:latin typeface="Comic Sans MS" pitchFamily="66" charset="0"/>
                <a:cs typeface="+mn-cs"/>
              </a:rPr>
              <a:t>исторического источника определить: </a:t>
            </a:r>
          </a:p>
          <a:p>
            <a:pPr indent="365125">
              <a:defRPr/>
            </a:pPr>
            <a:r>
              <a:rPr lang="ru-RU" sz="2400" dirty="0" smtClean="0">
                <a:latin typeface="Comic Sans MS" pitchFamily="66" charset="0"/>
                <a:cs typeface="+mn-cs"/>
              </a:rPr>
              <a:t>1.Происхождение и воспитание братьев </a:t>
            </a:r>
            <a:r>
              <a:rPr lang="ru-RU" sz="2400" dirty="0" err="1" smtClean="0">
                <a:latin typeface="Comic Sans MS" pitchFamily="66" charset="0"/>
                <a:cs typeface="+mn-cs"/>
              </a:rPr>
              <a:t>Гракхов</a:t>
            </a:r>
            <a:r>
              <a:rPr lang="ru-RU" sz="2400" dirty="0" smtClean="0">
                <a:latin typeface="Comic Sans MS" pitchFamily="66" charset="0"/>
                <a:cs typeface="+mn-cs"/>
              </a:rPr>
              <a:t>.</a:t>
            </a:r>
          </a:p>
          <a:p>
            <a:pPr indent="365125">
              <a:defRPr/>
            </a:pPr>
            <a:r>
              <a:rPr lang="ru-RU" sz="2400" dirty="0" smtClean="0">
                <a:latin typeface="Comic Sans MS" pitchFamily="66" charset="0"/>
                <a:cs typeface="+mn-cs"/>
              </a:rPr>
              <a:t>2.Причины, побудившие Тиберия </a:t>
            </a:r>
            <a:r>
              <a:rPr lang="ru-RU" sz="2400" dirty="0" err="1" smtClean="0">
                <a:latin typeface="Comic Sans MS" pitchFamily="66" charset="0"/>
                <a:cs typeface="+mn-cs"/>
              </a:rPr>
              <a:t>Гракха</a:t>
            </a:r>
            <a:r>
              <a:rPr lang="ru-RU" sz="2400" dirty="0" smtClean="0">
                <a:latin typeface="Comic Sans MS" pitchFamily="66" charset="0"/>
                <a:cs typeface="+mn-cs"/>
              </a:rPr>
              <a:t> выступить с проектом земельной реформы.</a:t>
            </a:r>
          </a:p>
          <a:p>
            <a:pPr indent="365125">
              <a:defRPr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400" dirty="0" smtClean="0">
                <a:latin typeface="Comic Sans MS" pitchFamily="66" charset="0"/>
              </a:rPr>
              <a:t>Как повлияло воспитание </a:t>
            </a:r>
            <a:r>
              <a:rPr lang="ru-RU" sz="2400" dirty="0" err="1" smtClean="0">
                <a:latin typeface="Comic Sans MS" pitchFamily="66" charset="0"/>
              </a:rPr>
              <a:t>Гракхов</a:t>
            </a:r>
            <a:r>
              <a:rPr lang="ru-RU" sz="2400" dirty="0" smtClean="0">
                <a:latin typeface="Comic Sans MS" pitchFamily="66" charset="0"/>
              </a:rPr>
              <a:t> на выбранный ими путь защитника народных интересов?</a:t>
            </a:r>
            <a:endParaRPr lang="ru-RU" sz="2400" dirty="0" smtClean="0">
              <a:latin typeface="Comic Sans MS" pitchFamily="66" charset="0"/>
              <a:cs typeface="+mn-cs"/>
            </a:endParaRPr>
          </a:p>
          <a:p>
            <a:pPr indent="365125">
              <a:defRPr/>
            </a:pPr>
            <a:endParaRPr lang="ru-RU" sz="2800" dirty="0">
              <a:latin typeface="Comic Sans MS" pitchFamily="66" charset="0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4298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spc="-150" dirty="0" smtClean="0"/>
              <a:t>Причины земельной реформы</a:t>
            </a:r>
            <a:br>
              <a:rPr lang="ru-RU" sz="3500" spc="-150" dirty="0" smtClean="0"/>
            </a:br>
            <a:r>
              <a:rPr lang="ru-RU" sz="3500" spc="-150" dirty="0" smtClean="0"/>
              <a:t>Личность братьев </a:t>
            </a:r>
            <a:r>
              <a:rPr lang="ru-RU" sz="3500" spc="-150" dirty="0" err="1" smtClean="0"/>
              <a:t>Гракхов</a:t>
            </a:r>
            <a:endParaRPr lang="ru-RU" sz="3500" spc="-150" dirty="0"/>
          </a:p>
        </p:txBody>
      </p:sp>
      <p:grpSp>
        <p:nvGrpSpPr>
          <p:cNvPr id="2458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24600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8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24596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86" name="Picture 2" descr="http://expert.ru/data/public/493012/493016/ri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786322"/>
            <a:ext cx="3113856" cy="1857388"/>
          </a:xfrm>
          <a:prstGeom prst="rect">
            <a:avLst/>
          </a:prstGeom>
          <a:noFill/>
        </p:spPr>
      </p:pic>
      <p:pic>
        <p:nvPicPr>
          <p:cNvPr id="16388" name="Picture 4" descr="https://missitaly.ru/wp-content/uploads/2018/12/rab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4786322"/>
            <a:ext cx="2321734" cy="1857388"/>
          </a:xfrm>
          <a:prstGeom prst="rect">
            <a:avLst/>
          </a:prstGeom>
          <a:noFill/>
        </p:spPr>
      </p:pic>
      <p:sp>
        <p:nvSpPr>
          <p:cNvPr id="27" name="Стрелка вправо 26"/>
          <p:cNvSpPr/>
          <p:nvPr/>
        </p:nvSpPr>
        <p:spPr>
          <a:xfrm>
            <a:off x="4071934" y="5214950"/>
            <a:ext cx="1428760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1520" y="972000"/>
            <a:ext cx="8640000" cy="2758202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5125">
              <a:defRPr/>
            </a:pPr>
            <a:r>
              <a:rPr lang="ru-RU" sz="2600" dirty="0" smtClean="0">
                <a:solidFill>
                  <a:srgbClr val="0070C0"/>
                </a:solidFill>
                <a:latin typeface="Comic Sans MS" pitchFamily="66" charset="0"/>
                <a:cs typeface="+mn-cs"/>
              </a:rPr>
              <a:t>2 группа. Необходимый </a:t>
            </a:r>
            <a:r>
              <a:rPr lang="ru-RU" sz="2600" dirty="0">
                <a:solidFill>
                  <a:srgbClr val="0070C0"/>
                </a:solidFill>
                <a:latin typeface="Comic Sans MS" pitchFamily="66" charset="0"/>
                <a:cs typeface="+mn-cs"/>
              </a:rPr>
              <a:t>уровень. </a:t>
            </a:r>
            <a:endParaRPr lang="ru-RU" sz="2600" dirty="0" smtClean="0">
              <a:solidFill>
                <a:srgbClr val="0070C0"/>
              </a:solidFill>
              <a:latin typeface="Comic Sans MS" pitchFamily="66" charset="0"/>
              <a:cs typeface="+mn-cs"/>
            </a:endParaRPr>
          </a:p>
          <a:p>
            <a:pPr indent="365125">
              <a:defRPr/>
            </a:pPr>
            <a:r>
              <a:rPr lang="ru-RU" sz="2600" dirty="0" smtClean="0">
                <a:solidFill>
                  <a:srgbClr val="800000"/>
                </a:solidFill>
                <a:latin typeface="Comic Sans MS" pitchFamily="66" charset="0"/>
                <a:cs typeface="+mn-cs"/>
              </a:rPr>
              <a:t>При </a:t>
            </a:r>
            <a:r>
              <a:rPr lang="ru-RU" sz="2600" dirty="0">
                <a:solidFill>
                  <a:srgbClr val="800000"/>
                </a:solidFill>
                <a:latin typeface="Comic Sans MS" pitchFamily="66" charset="0"/>
                <a:cs typeface="+mn-cs"/>
              </a:rPr>
              <a:t>помощи </a:t>
            </a:r>
            <a:r>
              <a:rPr lang="ru-RU" sz="2600" dirty="0" smtClean="0">
                <a:solidFill>
                  <a:srgbClr val="800000"/>
                </a:solidFill>
                <a:latin typeface="Comic Sans MS" pitchFamily="66" charset="0"/>
                <a:cs typeface="+mn-cs"/>
              </a:rPr>
              <a:t>исторического источника </a:t>
            </a:r>
            <a:r>
              <a:rPr lang="ru-RU" sz="2600" dirty="0" smtClean="0">
                <a:latin typeface="Comic Sans MS" pitchFamily="66" charset="0"/>
                <a:cs typeface="+mn-cs"/>
              </a:rPr>
              <a:t>определить дату и основные положения </a:t>
            </a:r>
            <a:r>
              <a:rPr lang="ru-RU" sz="2600" dirty="0" smtClean="0">
                <a:solidFill>
                  <a:srgbClr val="800000"/>
                </a:solidFill>
                <a:latin typeface="Comic Sans MS" pitchFamily="66" charset="0"/>
                <a:cs typeface="+mn-cs"/>
              </a:rPr>
              <a:t>земельной реформы.</a:t>
            </a:r>
            <a:endParaRPr lang="ru-RU" sz="2600" dirty="0">
              <a:solidFill>
                <a:srgbClr val="800000"/>
              </a:solidFill>
              <a:latin typeface="Comic Sans MS" pitchFamily="66" charset="0"/>
              <a:cs typeface="+mn-cs"/>
            </a:endParaRPr>
          </a:p>
          <a:p>
            <a:pPr indent="365125">
              <a:defRPr/>
            </a:pPr>
            <a:r>
              <a:rPr lang="ru-RU" sz="2600" dirty="0" smtClean="0">
                <a:solidFill>
                  <a:srgbClr val="0070C0"/>
                </a:solidFill>
                <a:latin typeface="Comic Sans MS" pitchFamily="66" charset="0"/>
                <a:cs typeface="+mn-cs"/>
              </a:rPr>
              <a:t>Повышенный </a:t>
            </a:r>
            <a:r>
              <a:rPr lang="ru-RU" sz="2600" dirty="0">
                <a:solidFill>
                  <a:srgbClr val="0070C0"/>
                </a:solidFill>
                <a:latin typeface="Comic Sans MS" pitchFamily="66" charset="0"/>
                <a:cs typeface="+mn-cs"/>
              </a:rPr>
              <a:t>уровень. </a:t>
            </a:r>
            <a:r>
              <a:rPr lang="ru-RU" sz="2600" dirty="0">
                <a:solidFill>
                  <a:srgbClr val="800000"/>
                </a:solidFill>
                <a:latin typeface="Comic Sans MS" pitchFamily="66" charset="0"/>
                <a:cs typeface="+mn-cs"/>
              </a:rPr>
              <a:t>Как вы думаете, почему </a:t>
            </a:r>
            <a:endParaRPr lang="ru-RU" sz="2600" dirty="0" smtClean="0">
              <a:solidFill>
                <a:srgbClr val="800000"/>
              </a:solidFill>
              <a:latin typeface="Comic Sans MS" pitchFamily="66" charset="0"/>
              <a:cs typeface="+mn-cs"/>
            </a:endParaRPr>
          </a:p>
          <a:p>
            <a:pPr indent="365125">
              <a:defRPr/>
            </a:pPr>
            <a:r>
              <a:rPr lang="ru-RU" sz="2600" dirty="0" smtClean="0">
                <a:solidFill>
                  <a:srgbClr val="800000"/>
                </a:solidFill>
                <a:latin typeface="Comic Sans MS" pitchFamily="66" charset="0"/>
                <a:cs typeface="+mn-cs"/>
              </a:rPr>
              <a:t>у знати не забирали всю общественную землю?</a:t>
            </a:r>
            <a:endParaRPr lang="ru-RU" sz="26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662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26639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2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26635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Земельная реформа Тиберия </a:t>
            </a:r>
            <a:r>
              <a:rPr lang="ru-RU" sz="3600" dirty="0" err="1" smtClean="0"/>
              <a:t>Гракха</a:t>
            </a:r>
            <a:endParaRPr lang="ru-RU" sz="3600" dirty="0"/>
          </a:p>
        </p:txBody>
      </p:sp>
      <p:pic>
        <p:nvPicPr>
          <p:cNvPr id="13313" name="Picture 1" descr="C:\Users\Администратор\Documents\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3857628"/>
            <a:ext cx="4864001" cy="2778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0715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Решение хронологической задачи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Земельная реформа Тиберия </a:t>
            </a:r>
            <a:r>
              <a:rPr lang="ru-RU" sz="3600" dirty="0" err="1" smtClean="0"/>
              <a:t>Гракха</a:t>
            </a:r>
            <a:endParaRPr lang="ru-RU" sz="3600" dirty="0" smtClean="0"/>
          </a:p>
          <a:p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             </a:t>
            </a:r>
            <a:r>
              <a:rPr lang="ru-RU" sz="3600" b="1" dirty="0" smtClean="0"/>
              <a:t>620 год </a:t>
            </a:r>
            <a:r>
              <a:rPr lang="ru-RU" sz="3600" dirty="0" smtClean="0"/>
              <a:t>Римской Эры</a:t>
            </a:r>
          </a:p>
          <a:p>
            <a:pPr>
              <a:buNone/>
            </a:pPr>
            <a:r>
              <a:rPr lang="ru-RU" sz="3600" dirty="0" smtClean="0"/>
              <a:t>                           </a:t>
            </a:r>
            <a:r>
              <a:rPr lang="ru-RU" sz="3600" dirty="0" smtClean="0"/>
              <a:t> </a:t>
            </a:r>
            <a:endParaRPr lang="ru-RU" sz="3600" dirty="0" smtClean="0"/>
          </a:p>
          <a:p>
            <a:pPr algn="ctr">
              <a:buNone/>
            </a:pPr>
            <a:r>
              <a:rPr lang="ru-RU" sz="6600" u="sng" dirty="0" smtClean="0"/>
              <a:t> </a:t>
            </a:r>
            <a:r>
              <a:rPr lang="ru-RU" sz="6600" u="sng" dirty="0" smtClean="0"/>
              <a:t> </a:t>
            </a:r>
            <a:r>
              <a:rPr lang="ru-RU" sz="8000" u="sng" dirty="0" smtClean="0"/>
              <a:t>?</a:t>
            </a:r>
            <a:r>
              <a:rPr lang="ru-RU" sz="6600" u="sng" dirty="0" smtClean="0"/>
              <a:t>  </a:t>
            </a:r>
            <a:r>
              <a:rPr lang="ru-RU" sz="4000" u="sng" dirty="0" smtClean="0"/>
              <a:t>г</a:t>
            </a:r>
            <a:r>
              <a:rPr lang="ru-RU" sz="4000" dirty="0" smtClean="0"/>
              <a:t>од</a:t>
            </a:r>
            <a:r>
              <a:rPr lang="ru-RU" sz="3600" dirty="0" smtClean="0"/>
              <a:t> </a:t>
            </a:r>
            <a:r>
              <a:rPr lang="ru-RU" sz="3600" dirty="0" smtClean="0"/>
              <a:t>в нашей системе летоисчисления</a:t>
            </a:r>
            <a:endParaRPr lang="ru-RU" sz="3600" dirty="0"/>
          </a:p>
        </p:txBody>
      </p:sp>
      <p:pic>
        <p:nvPicPr>
          <p:cNvPr id="1026" name="Picture 2" descr="https://lh6.ggpht.com/89fZl613Aic-tsfCbgVssuFdAai6Ya3qr4_-zdS8tNnr3zEdxMt7MPm4LYrcEn-x8x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52"/>
            <a:ext cx="1058839" cy="1058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1520" y="972000"/>
            <a:ext cx="8640000" cy="3643551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5125">
              <a:defRPr/>
            </a:pPr>
            <a:r>
              <a:rPr lang="ru-RU" sz="2600" b="1" dirty="0" smtClean="0">
                <a:solidFill>
                  <a:srgbClr val="0070C0"/>
                </a:solidFill>
                <a:latin typeface="Comic Sans MS" pitchFamily="66" charset="0"/>
                <a:cs typeface="+mn-cs"/>
              </a:rPr>
              <a:t>Группа 3.Необходимый  </a:t>
            </a:r>
            <a:r>
              <a:rPr lang="ru-RU" sz="2600" b="1" dirty="0">
                <a:solidFill>
                  <a:srgbClr val="0070C0"/>
                </a:solidFill>
                <a:latin typeface="Comic Sans MS" pitchFamily="66" charset="0"/>
                <a:cs typeface="+mn-cs"/>
              </a:rPr>
              <a:t>уровень. </a:t>
            </a:r>
            <a:endParaRPr lang="ru-RU" sz="2600" b="1" dirty="0" smtClean="0">
              <a:solidFill>
                <a:srgbClr val="0070C0"/>
              </a:solidFill>
              <a:latin typeface="Comic Sans MS" pitchFamily="66" charset="0"/>
              <a:cs typeface="+mn-cs"/>
            </a:endParaRPr>
          </a:p>
          <a:p>
            <a:pPr indent="365125">
              <a:defRPr/>
            </a:pPr>
            <a:r>
              <a:rPr lang="ru-RU" sz="2600" dirty="0" smtClean="0">
                <a:latin typeface="Comic Sans MS" pitchFamily="66" charset="0"/>
                <a:cs typeface="+mn-cs"/>
              </a:rPr>
              <a:t>При помощи источника определите: </a:t>
            </a:r>
          </a:p>
          <a:p>
            <a:pPr indent="365125">
              <a:defRPr/>
            </a:pPr>
            <a:r>
              <a:rPr lang="ru-RU" sz="2600" dirty="0" smtClean="0">
                <a:latin typeface="Comic Sans MS" pitchFamily="66" charset="0"/>
                <a:cs typeface="+mn-cs"/>
              </a:rPr>
              <a:t>1.Какие группы населения Рима были сторонниками и какие  противниками земельной реформы?</a:t>
            </a:r>
          </a:p>
          <a:p>
            <a:pPr indent="365125">
              <a:defRPr/>
            </a:pPr>
            <a:r>
              <a:rPr lang="ru-RU" sz="2600" dirty="0" smtClean="0">
                <a:latin typeface="Comic Sans MS" pitchFamily="66" charset="0"/>
                <a:cs typeface="+mn-cs"/>
              </a:rPr>
              <a:t>2.Каковы итоги земельной реформы.</a:t>
            </a:r>
            <a:endParaRPr lang="ru-RU" sz="26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cs typeface="+mn-cs"/>
            </a:endParaRPr>
          </a:p>
          <a:p>
            <a:pPr indent="365125">
              <a:defRPr/>
            </a:pPr>
            <a:r>
              <a:rPr lang="ru-RU" sz="2600" b="1" dirty="0">
                <a:solidFill>
                  <a:srgbClr val="0070C0"/>
                </a:solidFill>
                <a:latin typeface="Comic Sans MS" pitchFamily="66" charset="0"/>
                <a:cs typeface="+mn-cs"/>
              </a:rPr>
              <a:t>Повышенный уровень. </a:t>
            </a:r>
            <a:r>
              <a:rPr lang="ru-RU" sz="2600" dirty="0" smtClean="0">
                <a:latin typeface="Comic Sans MS" pitchFamily="66" charset="0"/>
                <a:cs typeface="+mn-cs"/>
              </a:rPr>
              <a:t>Предположите, могла ли реформа закончиться иначе?</a:t>
            </a:r>
            <a:endParaRPr lang="ru-RU" sz="26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867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28684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7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28680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2852"/>
            <a:ext cx="8640960" cy="85725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Противники и </a:t>
            </a:r>
            <a:r>
              <a:rPr lang="ru-RU" sz="2400" dirty="0" err="1" smtClean="0"/>
              <a:t>стороннники</a:t>
            </a:r>
            <a:r>
              <a:rPr lang="ru-RU" sz="2400" dirty="0" smtClean="0"/>
              <a:t> реформы.</a:t>
            </a:r>
            <a:br>
              <a:rPr lang="ru-RU" sz="2400" dirty="0" smtClean="0"/>
            </a:br>
            <a:r>
              <a:rPr lang="ru-RU" sz="2400" dirty="0" smtClean="0"/>
              <a:t> Итоги реформы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1265" name="Picture 1" descr="C:\Users\Администратор\Documents\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4643446"/>
            <a:ext cx="3357586" cy="1902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785794"/>
            <a:ext cx="8640000" cy="1532334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Необходимый уровень. </a:t>
            </a:r>
            <a:r>
              <a:rPr lang="ru-RU" sz="2800" dirty="0">
                <a:latin typeface="+mn-lt"/>
                <a:cs typeface="+mn-cs"/>
              </a:rPr>
              <a:t>Расставь события и явления в </a:t>
            </a:r>
            <a:r>
              <a:rPr lang="ru-RU" sz="2800" dirty="0" smtClean="0">
                <a:latin typeface="+mn-lt"/>
                <a:cs typeface="+mn-cs"/>
              </a:rPr>
              <a:t>последовательности:</a:t>
            </a:r>
          </a:p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+mn-lt"/>
                <a:cs typeface="+mn-cs"/>
              </a:rPr>
              <a:t>          </a:t>
            </a:r>
            <a:r>
              <a:rPr lang="ru-RU" sz="2800" b="1" dirty="0" smtClean="0">
                <a:solidFill>
                  <a:srgbClr val="0000CC"/>
                </a:solidFill>
                <a:latin typeface="+mn-lt"/>
                <a:cs typeface="+mn-cs"/>
              </a:rPr>
              <a:t>ПРИЧИНА-СЛЕДСТВИЕ-ИТОГ</a:t>
            </a:r>
            <a:endParaRPr lang="ru-RU" sz="2800" b="1" dirty="0">
              <a:solidFill>
                <a:srgbClr val="0000CC"/>
              </a:solidFill>
              <a:latin typeface="+mn-lt"/>
              <a:cs typeface="+mn-cs"/>
            </a:endParaRPr>
          </a:p>
        </p:txBody>
      </p:sp>
      <p:grpSp>
        <p:nvGrpSpPr>
          <p:cNvPr id="3174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31773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74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31769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22" name="Группа 4"/>
          <p:cNvGrpSpPr>
            <a:grpSpLocks/>
          </p:cNvGrpSpPr>
          <p:nvPr/>
        </p:nvGrpSpPr>
        <p:grpSpPr bwMode="auto">
          <a:xfrm>
            <a:off x="260350" y="5891210"/>
            <a:ext cx="8623300" cy="777878"/>
            <a:chOff x="259593" y="5458403"/>
            <a:chExt cx="8624812" cy="778908"/>
          </a:xfrm>
        </p:grpSpPr>
        <p:sp>
          <p:nvSpPr>
            <p:cNvPr id="10" name="Полилиния 9"/>
            <p:cNvSpPr/>
            <p:nvPr/>
          </p:nvSpPr>
          <p:spPr>
            <a:xfrm>
              <a:off x="259593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anchor="ctr"/>
            <a:lstStyle/>
            <a:p>
              <a:pPr algn="ctr" defTabSz="2400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400" dirty="0">
                <a:solidFill>
                  <a:srgbClr val="800000"/>
                </a:solidFill>
                <a:cs typeface="Arial" charset="0"/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690662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 dirty="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3437156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anchor="ctr"/>
            <a:lstStyle/>
            <a:p>
              <a:pPr algn="ctr" defTabSz="2400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400" dirty="0">
                <a:solidFill>
                  <a:srgbClr val="800000"/>
                </a:solidFill>
                <a:cs typeface="Arial" charset="0"/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5868224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 dirty="0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6614718" y="5458403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anchor="ctr"/>
            <a:lstStyle/>
            <a:p>
              <a:pPr algn="ctr" defTabSz="2400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400" dirty="0">
                <a:solidFill>
                  <a:srgbClr val="800000"/>
                </a:solidFill>
                <a:cs typeface="Arial" charset="0"/>
              </a:endParaRPr>
            </a:p>
          </p:txBody>
        </p:sp>
      </p:grpSp>
      <p:sp>
        <p:nvSpPr>
          <p:cNvPr id="34823" name="Прямоугольник 2"/>
          <p:cNvSpPr>
            <a:spLocks noChangeArrowheads="1"/>
          </p:cNvSpPr>
          <p:nvPr/>
        </p:nvSpPr>
        <p:spPr bwMode="auto">
          <a:xfrm>
            <a:off x="225425" y="2714620"/>
            <a:ext cx="863123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4013">
              <a:defRPr/>
            </a:pPr>
            <a:r>
              <a:rPr lang="ru-RU" sz="2800" dirty="0" smtClean="0">
                <a:solidFill>
                  <a:srgbClr val="0000CC"/>
                </a:solidFill>
                <a:latin typeface="Comic Sans MS" pitchFamily="66" charset="0"/>
                <a:cs typeface="+mn-cs"/>
              </a:rPr>
              <a:t>1.</a:t>
            </a:r>
            <a:r>
              <a:rPr lang="ru-RU" sz="2800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ru-RU" sz="2800" dirty="0" smtClean="0">
                <a:latin typeface="Comic Sans MS" pitchFamily="66" charset="0"/>
              </a:rPr>
              <a:t>Передел общественной земли в пользу неимущих </a:t>
            </a:r>
          </a:p>
          <a:p>
            <a:pPr indent="354013">
              <a:defRPr/>
            </a:pPr>
            <a:endParaRPr lang="ru-RU" sz="2800" dirty="0">
              <a:latin typeface="Comic Sans MS" pitchFamily="66" charset="0"/>
              <a:cs typeface="+mn-cs"/>
            </a:endParaRPr>
          </a:p>
          <a:p>
            <a:pPr indent="354013">
              <a:defRPr/>
            </a:pPr>
            <a:r>
              <a:rPr lang="ru-RU" sz="2800" dirty="0">
                <a:solidFill>
                  <a:srgbClr val="0000CC"/>
                </a:solidFill>
                <a:latin typeface="Comic Sans MS" pitchFamily="66" charset="0"/>
                <a:cs typeface="+mn-cs"/>
              </a:rPr>
              <a:t>2. </a:t>
            </a:r>
            <a:r>
              <a:rPr lang="ru-RU" sz="2800" dirty="0" smtClean="0">
                <a:latin typeface="Comic Sans MS" pitchFamily="66" charset="0"/>
                <a:cs typeface="+mn-cs"/>
              </a:rPr>
              <a:t>Завоевательные походы разоряли мелких землевладельцев</a:t>
            </a:r>
          </a:p>
          <a:p>
            <a:pPr indent="354013">
              <a:defRPr/>
            </a:pPr>
            <a:endParaRPr lang="ru-RU" sz="2800" dirty="0">
              <a:latin typeface="Comic Sans MS" pitchFamily="66" charset="0"/>
              <a:cs typeface="+mn-cs"/>
            </a:endParaRPr>
          </a:p>
          <a:p>
            <a:pPr indent="354013">
              <a:defRPr/>
            </a:pPr>
            <a:r>
              <a:rPr lang="ru-RU" sz="2800" dirty="0">
                <a:solidFill>
                  <a:srgbClr val="0000CC"/>
                </a:solidFill>
                <a:latin typeface="Comic Sans MS" pitchFamily="66" charset="0"/>
                <a:cs typeface="+mn-cs"/>
              </a:rPr>
              <a:t>3. </a:t>
            </a:r>
            <a:r>
              <a:rPr lang="ru-RU" sz="2800" dirty="0" smtClean="0">
                <a:latin typeface="Comic Sans MS" pitchFamily="66" charset="0"/>
                <a:cs typeface="+mn-cs"/>
              </a:rPr>
              <a:t>Убийство </a:t>
            </a:r>
            <a:r>
              <a:rPr lang="ru-RU" sz="2800" dirty="0" err="1" smtClean="0">
                <a:latin typeface="Comic Sans MS" pitchFamily="66" charset="0"/>
                <a:cs typeface="+mn-cs"/>
              </a:rPr>
              <a:t>Гракхов</a:t>
            </a:r>
            <a:r>
              <a:rPr lang="ru-RU" sz="2800" dirty="0" smtClean="0">
                <a:latin typeface="Comic Sans MS" pitchFamily="66" charset="0"/>
                <a:cs typeface="+mn-cs"/>
              </a:rPr>
              <a:t> и их сторонников</a:t>
            </a:r>
            <a:endParaRPr lang="ru-RU" sz="2800" dirty="0">
              <a:latin typeface="Comic Sans MS" pitchFamily="66" charset="0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ПРИМЕНЯЕМ НОВЫЕ ЗНАНИЯ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785794"/>
            <a:ext cx="8640000" cy="1532334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+mn-cs"/>
              </a:rPr>
              <a:t>Необходимый уровень. </a:t>
            </a:r>
            <a:r>
              <a:rPr lang="ru-RU" sz="2800" dirty="0">
                <a:latin typeface="+mn-lt"/>
                <a:cs typeface="+mn-cs"/>
              </a:rPr>
              <a:t>Расставь события и явления в </a:t>
            </a:r>
            <a:r>
              <a:rPr lang="ru-RU" sz="2800" dirty="0" smtClean="0">
                <a:latin typeface="+mn-lt"/>
                <a:cs typeface="+mn-cs"/>
              </a:rPr>
              <a:t>последовательности:</a:t>
            </a:r>
          </a:p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+mn-lt"/>
                <a:cs typeface="+mn-cs"/>
              </a:rPr>
              <a:t>          </a:t>
            </a:r>
            <a:r>
              <a:rPr lang="ru-RU" sz="2800" dirty="0" smtClean="0">
                <a:solidFill>
                  <a:srgbClr val="0000CC"/>
                </a:solidFill>
                <a:latin typeface="+mn-lt"/>
                <a:cs typeface="+mn-cs"/>
              </a:rPr>
              <a:t>ПРИЧИНА-СЛЕДСТВИЕ-ИТОГ</a:t>
            </a:r>
            <a:endParaRPr lang="ru-RU" sz="2800" dirty="0">
              <a:solidFill>
                <a:srgbClr val="0000CC"/>
              </a:solidFill>
              <a:latin typeface="+mn-lt"/>
              <a:cs typeface="+mn-cs"/>
            </a:endParaRPr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31773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31769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260350" y="5286387"/>
            <a:ext cx="8623300" cy="1382700"/>
            <a:chOff x="259593" y="4852780"/>
            <a:chExt cx="8624812" cy="1384531"/>
          </a:xfrm>
        </p:grpSpPr>
        <p:sp>
          <p:nvSpPr>
            <p:cNvPr id="10" name="Полилиния 9"/>
            <p:cNvSpPr/>
            <p:nvPr/>
          </p:nvSpPr>
          <p:spPr>
            <a:xfrm>
              <a:off x="259593" y="4852780"/>
              <a:ext cx="2269687" cy="1384531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anchor="ctr"/>
            <a:lstStyle/>
            <a:p>
              <a:pPr algn="ctr" defTabSz="2400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8000" dirty="0" smtClean="0">
                  <a:solidFill>
                    <a:srgbClr val="0000CC"/>
                  </a:solidFill>
                  <a:cs typeface="Arial" charset="0"/>
                </a:rPr>
                <a:t>2</a:t>
              </a:r>
              <a:endParaRPr lang="ru-RU" sz="8000" dirty="0">
                <a:solidFill>
                  <a:srgbClr val="0000CC"/>
                </a:solidFill>
                <a:cs typeface="Arial" charset="0"/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714285" y="5210444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 dirty="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3500241" y="4852781"/>
              <a:ext cx="2269687" cy="1351166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anchor="ctr"/>
            <a:lstStyle/>
            <a:p>
              <a:pPr algn="ctr" defTabSz="2400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8000" dirty="0" smtClean="0">
                  <a:solidFill>
                    <a:srgbClr val="0000CC"/>
                  </a:solidFill>
                  <a:cs typeface="Arial" charset="0"/>
                </a:rPr>
                <a:t>1</a:t>
              </a:r>
              <a:endParaRPr lang="ru-RU" sz="8000" dirty="0">
                <a:solidFill>
                  <a:srgbClr val="0000CC"/>
                </a:solidFill>
                <a:cs typeface="Arial" charset="0"/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5858108" y="528197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 dirty="0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6614718" y="4852781"/>
              <a:ext cx="2269687" cy="1384528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anchor="ctr"/>
            <a:lstStyle/>
            <a:p>
              <a:pPr algn="ctr" defTabSz="2400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8000" dirty="0" smtClean="0">
                  <a:solidFill>
                    <a:srgbClr val="0000CC"/>
                  </a:solidFill>
                  <a:cs typeface="Arial" charset="0"/>
                </a:rPr>
                <a:t>3</a:t>
              </a:r>
              <a:endParaRPr lang="ru-RU" sz="8000" dirty="0">
                <a:solidFill>
                  <a:srgbClr val="0000CC"/>
                </a:solidFill>
                <a:cs typeface="Arial" charset="0"/>
              </a:endParaRPr>
            </a:p>
          </p:txBody>
        </p:sp>
      </p:grpSp>
      <p:sp>
        <p:nvSpPr>
          <p:cNvPr id="34823" name="Прямоугольник 2"/>
          <p:cNvSpPr>
            <a:spLocks noChangeArrowheads="1"/>
          </p:cNvSpPr>
          <p:nvPr/>
        </p:nvSpPr>
        <p:spPr bwMode="auto">
          <a:xfrm>
            <a:off x="225425" y="2714620"/>
            <a:ext cx="86312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4013">
              <a:defRPr/>
            </a:pPr>
            <a:r>
              <a:rPr lang="ru-RU" sz="2800" dirty="0" smtClean="0">
                <a:solidFill>
                  <a:srgbClr val="0000CC"/>
                </a:solidFill>
                <a:latin typeface="Comic Sans MS" pitchFamily="66" charset="0"/>
                <a:cs typeface="+mn-cs"/>
              </a:rPr>
              <a:t>1.</a:t>
            </a:r>
            <a:r>
              <a:rPr lang="ru-RU" sz="2800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ru-RU" sz="2800" dirty="0" smtClean="0">
                <a:latin typeface="Comic Sans MS" pitchFamily="66" charset="0"/>
              </a:rPr>
              <a:t>Передел общественной земли в пользу неимущих </a:t>
            </a:r>
            <a:endParaRPr lang="ru-RU" sz="2800" dirty="0">
              <a:latin typeface="Comic Sans MS" pitchFamily="66" charset="0"/>
              <a:cs typeface="+mn-cs"/>
            </a:endParaRPr>
          </a:p>
          <a:p>
            <a:pPr indent="354013">
              <a:defRPr/>
            </a:pPr>
            <a:r>
              <a:rPr lang="ru-RU" sz="2800" dirty="0">
                <a:solidFill>
                  <a:srgbClr val="0000CC"/>
                </a:solidFill>
                <a:latin typeface="Comic Sans MS" pitchFamily="66" charset="0"/>
                <a:cs typeface="+mn-cs"/>
              </a:rPr>
              <a:t>2. </a:t>
            </a:r>
            <a:r>
              <a:rPr lang="ru-RU" sz="2800" dirty="0" smtClean="0">
                <a:latin typeface="Comic Sans MS" pitchFamily="66" charset="0"/>
                <a:cs typeface="+mn-cs"/>
              </a:rPr>
              <a:t>Завоевательные походы разоряли мелких землевладельцев</a:t>
            </a:r>
            <a:endParaRPr lang="ru-RU" sz="2800" dirty="0">
              <a:latin typeface="Comic Sans MS" pitchFamily="66" charset="0"/>
              <a:cs typeface="+mn-cs"/>
            </a:endParaRPr>
          </a:p>
          <a:p>
            <a:pPr indent="354013">
              <a:defRPr/>
            </a:pPr>
            <a:r>
              <a:rPr lang="ru-RU" sz="2800" dirty="0">
                <a:solidFill>
                  <a:srgbClr val="0000CC"/>
                </a:solidFill>
                <a:latin typeface="Comic Sans MS" pitchFamily="66" charset="0"/>
                <a:cs typeface="+mn-cs"/>
              </a:rPr>
              <a:t>3. </a:t>
            </a:r>
            <a:r>
              <a:rPr lang="ru-RU" sz="2800" dirty="0" smtClean="0">
                <a:latin typeface="Comic Sans MS" pitchFamily="66" charset="0"/>
                <a:cs typeface="+mn-cs"/>
              </a:rPr>
              <a:t>Убийство </a:t>
            </a:r>
            <a:r>
              <a:rPr lang="ru-RU" sz="2800" dirty="0" err="1" smtClean="0">
                <a:latin typeface="Comic Sans MS" pitchFamily="66" charset="0"/>
                <a:cs typeface="+mn-cs"/>
              </a:rPr>
              <a:t>Гракхов</a:t>
            </a:r>
            <a:r>
              <a:rPr lang="ru-RU" sz="2800" dirty="0" smtClean="0">
                <a:latin typeface="Comic Sans MS" pitchFamily="66" charset="0"/>
                <a:cs typeface="+mn-cs"/>
              </a:rPr>
              <a:t> и их сторонников</a:t>
            </a:r>
            <a:endParaRPr lang="ru-RU" sz="2800" dirty="0">
              <a:latin typeface="Comic Sans MS" pitchFamily="66" charset="0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ПРИМЕНЯЕМ НОВЫЕ ЗНАНИЯ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1069394"/>
            <a:ext cx="8640000" cy="1872853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600" b="1" dirty="0">
                <a:solidFill>
                  <a:srgbClr val="0070C0"/>
                </a:solidFill>
                <a:latin typeface="Comic Sans MS" pitchFamily="66" charset="0"/>
                <a:cs typeface="+mn-cs"/>
              </a:rPr>
              <a:t>Повышенный уровень. </a:t>
            </a:r>
            <a:r>
              <a:rPr lang="ru-RU" sz="2600" dirty="0">
                <a:latin typeface="Comic Sans MS" pitchFamily="66" charset="0"/>
                <a:cs typeface="+mn-cs"/>
              </a:rPr>
              <a:t>Как вы думаете, </a:t>
            </a:r>
            <a:r>
              <a:rPr lang="ru-RU" sz="2600" dirty="0" smtClean="0">
                <a:latin typeface="Comic Sans MS" pitchFamily="66" charset="0"/>
                <a:cs typeface="+mn-cs"/>
              </a:rPr>
              <a:t>как повлиял на дальнейшую историю Рима провал земельной реформы братьев </a:t>
            </a:r>
            <a:r>
              <a:rPr lang="ru-RU" sz="2600" dirty="0" err="1" smtClean="0">
                <a:latin typeface="Comic Sans MS" pitchFamily="66" charset="0"/>
                <a:cs typeface="+mn-cs"/>
              </a:rPr>
              <a:t>Гракхов</a:t>
            </a:r>
            <a:r>
              <a:rPr lang="ru-RU" sz="2600" dirty="0" smtClean="0">
                <a:latin typeface="Comic Sans MS" pitchFamily="66" charset="0"/>
                <a:cs typeface="+mn-cs"/>
              </a:rPr>
              <a:t>? </a:t>
            </a:r>
            <a:r>
              <a:rPr lang="ru-RU" sz="2600" dirty="0">
                <a:latin typeface="Comic Sans MS" pitchFamily="66" charset="0"/>
                <a:cs typeface="+mn-cs"/>
              </a:rPr>
              <a:t>Свой ответ обоснуйте</a:t>
            </a:r>
            <a:r>
              <a:rPr lang="ru-RU" sz="2600" dirty="0" smtClean="0">
                <a:latin typeface="Comic Sans MS" pitchFamily="66" charset="0"/>
                <a:cs typeface="+mn-cs"/>
              </a:rPr>
              <a:t>.</a:t>
            </a:r>
            <a:endParaRPr lang="ru-RU" sz="2600" dirty="0">
              <a:latin typeface="Comic Sans MS" pitchFamily="66" charset="0"/>
              <a:cs typeface="+mn-cs"/>
            </a:endParaRPr>
          </a:p>
        </p:txBody>
      </p:sp>
      <p:grpSp>
        <p:nvGrpSpPr>
          <p:cNvPr id="3379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33815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79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33811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6889" name="Group 25"/>
          <p:cNvGraphicFramePr>
            <a:graphicFrameLocks noGrp="1"/>
          </p:cNvGraphicFramePr>
          <p:nvPr/>
        </p:nvGraphicFramePr>
        <p:xfrm>
          <a:off x="263525" y="3860800"/>
          <a:ext cx="8639175" cy="2294141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1471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ПРИМЕНЯЕМ НОВЫЕ ЗНАНИЯ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429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Завоевания Рима </a:t>
            </a:r>
            <a:br>
              <a:rPr lang="ru-RU" dirty="0" smtClean="0"/>
            </a:br>
            <a:r>
              <a:rPr lang="ru-RU" dirty="0" smtClean="0"/>
              <a:t>к середине </a:t>
            </a:r>
            <a:r>
              <a:rPr lang="en-US" dirty="0" smtClean="0"/>
              <a:t>II </a:t>
            </a:r>
            <a:r>
              <a:rPr lang="ru-RU" dirty="0" smtClean="0"/>
              <a:t>века до н.э</a:t>
            </a:r>
            <a:endParaRPr lang="ru-RU" dirty="0"/>
          </a:p>
        </p:txBody>
      </p:sp>
      <p:pic>
        <p:nvPicPr>
          <p:cNvPr id="1026" name="Picture 2" descr="C:\Users\Администратор\Documents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8501122" cy="5478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урока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50825" y="928671"/>
            <a:ext cx="8642350" cy="530861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Кто такой Тиберий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Гракх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именно он боролся за справедливость?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Кто помогал Тиберию?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4000" dirty="0" smtClean="0">
                <a:latin typeface="+mn-lt"/>
                <a:cs typeface="+mn-cs"/>
              </a:rPr>
              <a:t>  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Кто был противником?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Дала ли земельная реформа результат?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758051" y="1901600"/>
            <a:ext cx="792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остановить разорение мелких землевладельцев,  которое ослабляло армию древнего Рима?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" name="Группа 3"/>
          <p:cNvGrpSpPr>
            <a:grpSpLocks/>
          </p:cNvGrpSpPr>
          <p:nvPr/>
        </p:nvGrpSpPr>
        <p:grpSpPr bwMode="auto">
          <a:xfrm>
            <a:off x="0" y="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7418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7414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5" y="133350"/>
            <a:ext cx="8640960" cy="720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ПРОБЛЕМА УРОКА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12000" y="1000108"/>
            <a:ext cx="7920000" cy="500066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Земельная реформа братьев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Гракхов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временно остановила разорение мелких землевладельцев, но окончилась неудачей и положила начало эпохе гражданских войн в Риме.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686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36874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6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36870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0" dirty="0" smtClean="0"/>
              <a:t>ДЕЛАЕМ ВЫВОД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142984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00CC"/>
                </a:solidFill>
                <a:latin typeface="+mn-lt"/>
              </a:rPr>
              <a:t>Синквейн</a:t>
            </a:r>
            <a:endParaRPr lang="ru-RU" sz="3600" dirty="0">
              <a:solidFill>
                <a:srgbClr val="0000CC"/>
              </a:solidFill>
              <a:latin typeface="+mn-lt"/>
            </a:endParaRPr>
          </a:p>
          <a:p>
            <a:r>
              <a:rPr lang="ru-RU" sz="3600" b="1" dirty="0" smtClean="0">
                <a:latin typeface="+mn-lt"/>
              </a:rPr>
              <a:t>1.Тиберий </a:t>
            </a:r>
            <a:r>
              <a:rPr lang="ru-RU" sz="3600" b="1" dirty="0" err="1" smtClean="0">
                <a:latin typeface="+mn-lt"/>
              </a:rPr>
              <a:t>Гракх</a:t>
            </a:r>
            <a:endParaRPr lang="ru-RU" sz="3600" dirty="0">
              <a:latin typeface="+mn-lt"/>
            </a:endParaRPr>
          </a:p>
          <a:p>
            <a:r>
              <a:rPr lang="ru-RU" sz="3600" b="1" dirty="0" smtClean="0">
                <a:latin typeface="+mn-lt"/>
              </a:rPr>
              <a:t>2.Два </a:t>
            </a:r>
            <a:r>
              <a:rPr lang="ru-RU" sz="3600" b="1" dirty="0">
                <a:latin typeface="+mn-lt"/>
              </a:rPr>
              <a:t>прилагательных</a:t>
            </a:r>
            <a:endParaRPr lang="ru-RU" sz="3600" dirty="0">
              <a:latin typeface="+mn-lt"/>
            </a:endParaRPr>
          </a:p>
          <a:p>
            <a:r>
              <a:rPr lang="ru-RU" sz="3600" b="1" dirty="0" smtClean="0">
                <a:latin typeface="+mn-lt"/>
              </a:rPr>
              <a:t>3.Три </a:t>
            </a:r>
            <a:r>
              <a:rPr lang="ru-RU" sz="3600" b="1" dirty="0">
                <a:latin typeface="+mn-lt"/>
              </a:rPr>
              <a:t>глагола</a:t>
            </a:r>
            <a:endParaRPr lang="ru-RU" sz="3600" dirty="0">
              <a:latin typeface="+mn-lt"/>
            </a:endParaRPr>
          </a:p>
          <a:p>
            <a:r>
              <a:rPr lang="ru-RU" sz="3600" b="1" dirty="0" smtClean="0">
                <a:latin typeface="+mn-lt"/>
              </a:rPr>
              <a:t>4.Предложение </a:t>
            </a:r>
            <a:r>
              <a:rPr lang="ru-RU" sz="3600" b="1" dirty="0">
                <a:latin typeface="+mn-lt"/>
              </a:rPr>
              <a:t>о </a:t>
            </a:r>
            <a:r>
              <a:rPr lang="ru-RU" sz="3600" b="1" dirty="0" smtClean="0">
                <a:latin typeface="+mn-lt"/>
              </a:rPr>
              <a:t>земельной реформе </a:t>
            </a:r>
            <a:endParaRPr lang="ru-RU" sz="3600" dirty="0">
              <a:latin typeface="+mn-lt"/>
            </a:endParaRPr>
          </a:p>
          <a:p>
            <a:r>
              <a:rPr lang="ru-RU" sz="3600" b="1" dirty="0" smtClean="0">
                <a:latin typeface="+mn-lt"/>
              </a:rPr>
              <a:t>5.Существительное - </a:t>
            </a:r>
            <a:r>
              <a:rPr lang="ru-RU" sz="3600" b="1" dirty="0">
                <a:latin typeface="+mn-lt"/>
              </a:rPr>
              <a:t>синоним, которое подведёт итог.</a:t>
            </a:r>
            <a:endParaRPr lang="ru-RU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64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85794"/>
            <a:ext cx="856895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+mj-lt"/>
              </a:rPr>
              <a:t>Домашнее задание по выбору. </a:t>
            </a:r>
            <a:endParaRPr lang="ru-RU" dirty="0" smtClean="0">
              <a:latin typeface="+mj-lt"/>
            </a:endParaRPr>
          </a:p>
          <a:p>
            <a:pPr lvl="0"/>
            <a:r>
              <a:rPr lang="ru-RU" sz="2400" b="1" dirty="0" smtClean="0">
                <a:latin typeface="+mj-lt"/>
              </a:rPr>
              <a:t>Творческое домашнее задание</a:t>
            </a:r>
            <a:endParaRPr lang="ru-RU" sz="2400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Составьте рассказ «Гибель Тиберия </a:t>
            </a:r>
            <a:r>
              <a:rPr lang="ru-RU" dirty="0" err="1" smtClean="0">
                <a:latin typeface="+mj-lt"/>
              </a:rPr>
              <a:t>Гракха</a:t>
            </a:r>
            <a:r>
              <a:rPr lang="ru-RU" dirty="0" smtClean="0">
                <a:latin typeface="+mj-lt"/>
              </a:rPr>
              <a:t>» по рисунку (</a:t>
            </a:r>
            <a:r>
              <a:rPr lang="ru-RU" dirty="0" err="1" smtClean="0">
                <a:latin typeface="+mj-lt"/>
              </a:rPr>
              <a:t>стр</a:t>
            </a:r>
            <a:r>
              <a:rPr lang="ru-RU" dirty="0" smtClean="0">
                <a:latin typeface="+mj-lt"/>
              </a:rPr>
              <a:t> 245). Начните так: «Тиберий в ужасе от увиденного застыл у колонны. Друзья убеждают его спасаться бегством». Рассказ оформляется в тетради, не менее 10 предложений.</a:t>
            </a:r>
          </a:p>
          <a:p>
            <a:pPr lvl="0"/>
            <a:r>
              <a:rPr lang="ru-RU" sz="2400" b="1" dirty="0" smtClean="0">
                <a:latin typeface="+mj-lt"/>
              </a:rPr>
              <a:t>Работа с историческим источником</a:t>
            </a:r>
            <a:endParaRPr lang="ru-RU" sz="2400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Подготовьте сообщение о римских именах. Используйте документ на странице 245 и дополнительную литературу. Расскажи о том каким образом складывалось имя римлянина (из каких частей оно состояло, что каждая часть значила).  Найди 10 мужских имен и 10 женских имен. Сообщение оформляется в тетради. </a:t>
            </a:r>
          </a:p>
          <a:p>
            <a:pPr lvl="0"/>
            <a:r>
              <a:rPr lang="ru-RU" sz="2400" b="1" dirty="0" smtClean="0">
                <a:latin typeface="+mj-lt"/>
              </a:rPr>
              <a:t>Работа с датами</a:t>
            </a:r>
            <a:endParaRPr lang="ru-RU" sz="2400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Поработай с датами. Отметь на ленте времени следующие даты: 133 г до н.э., 124 г до н.э. Вспомни, когда в Риме был последний вооруженный конфликт между гражданами. Дату этого конфликта отметь на ленте времени. Подсчитай, сколько лет Рим не знал вооруженной борьбы граждан друг с другом. Задание выполняется в тетради.</a:t>
            </a:r>
          </a:p>
          <a:p>
            <a:r>
              <a:rPr lang="ru-RU" sz="1400" dirty="0" smtClean="0"/>
              <a:t> </a:t>
            </a:r>
          </a:p>
          <a:p>
            <a:endParaRPr lang="ru-RU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0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16386" name="Объект 4"/>
          <p:cNvSpPr>
            <a:spLocks noGrp="1"/>
          </p:cNvSpPr>
          <p:nvPr>
            <p:ph sz="half" idx="1"/>
          </p:nvPr>
        </p:nvSpPr>
        <p:spPr>
          <a:xfrm>
            <a:off x="179388" y="979488"/>
            <a:ext cx="4032250" cy="3889375"/>
          </a:xfrm>
          <a:prstGeom prst="roundRect">
            <a:avLst>
              <a:gd name="adj" fmla="val 10315"/>
            </a:avLst>
          </a:prstGeom>
          <a:ln>
            <a:round/>
          </a:ln>
        </p:spPr>
        <p:txBody>
          <a:bodyPr/>
          <a:lstStyle/>
          <a:p>
            <a:pPr marL="88900" indent="358775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600" b="1" dirty="0" smtClean="0"/>
              <a:t>Армия Рима набиралась из свободных земледельцев. </a:t>
            </a:r>
          </a:p>
          <a:p>
            <a:pPr marL="88900" indent="358775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2600" b="1" dirty="0" smtClean="0"/>
              <a:t>Чем больше Рим захватывал территорий, тем больше требовалось солдат.</a:t>
            </a:r>
          </a:p>
          <a:p>
            <a:pPr marL="88900" indent="358775" eaLnBrk="1" hangingPunct="1">
              <a:lnSpc>
                <a:spcPct val="90000"/>
              </a:lnSpc>
              <a:spcBef>
                <a:spcPct val="0"/>
              </a:spcBef>
            </a:pPr>
            <a:endParaRPr lang="ru-RU" sz="2600" dirty="0" smtClean="0"/>
          </a:p>
        </p:txBody>
      </p:sp>
      <p:sp>
        <p:nvSpPr>
          <p:cNvPr id="16387" name="Объект 2"/>
          <p:cNvSpPr>
            <a:spLocks noGrp="1"/>
          </p:cNvSpPr>
          <p:nvPr>
            <p:ph sz="half" idx="2"/>
          </p:nvPr>
        </p:nvSpPr>
        <p:spPr>
          <a:xfrm>
            <a:off x="5076825" y="979488"/>
            <a:ext cx="3814763" cy="3889375"/>
          </a:xfrm>
          <a:ln>
            <a:round/>
          </a:ln>
        </p:spPr>
        <p:txBody>
          <a:bodyPr/>
          <a:lstStyle/>
          <a:p>
            <a:pPr marL="88900" indent="358775" eaLnBrk="1" hangingPunct="1">
              <a:spcBef>
                <a:spcPct val="0"/>
              </a:spcBef>
            </a:pPr>
            <a:r>
              <a:rPr lang="ru-RU" sz="2400" b="1" dirty="0" smtClean="0"/>
              <a:t>Долгое отсутствие земледельцев из-за службы в армии разоряло их хозяйства. </a:t>
            </a:r>
          </a:p>
          <a:p>
            <a:pPr marL="88900" indent="358775" eaLnBrk="1" hangingPunct="1">
              <a:spcBef>
                <a:spcPct val="0"/>
              </a:spcBef>
              <a:buNone/>
            </a:pPr>
            <a:r>
              <a:rPr lang="ru-RU" sz="2400" b="1" dirty="0" smtClean="0"/>
              <a:t>Они становились безземельными и больше не могли пополнять армию.</a:t>
            </a:r>
          </a:p>
          <a:p>
            <a:pPr marL="88900" indent="358775" eaLnBrk="1" hangingPunct="1">
              <a:spcBef>
                <a:spcPct val="0"/>
              </a:spcBef>
              <a:buNone/>
            </a:pPr>
            <a:endParaRPr lang="ru-RU" sz="2600" dirty="0" smtClean="0"/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6403" name="Рисунок 10" descr="_1_~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6399" name="Рисунок 13" descr="Cartoon-Clipart-Free-18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Стрелка вправо 15"/>
          <p:cNvSpPr/>
          <p:nvPr/>
        </p:nvSpPr>
        <p:spPr>
          <a:xfrm>
            <a:off x="3714744" y="1643050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Стрелка влево 16"/>
          <p:cNvSpPr/>
          <p:nvPr/>
        </p:nvSpPr>
        <p:spPr>
          <a:xfrm>
            <a:off x="3714744" y="3857628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97" name="Прямоугольник 18"/>
          <p:cNvSpPr>
            <a:spLocks noChangeArrowheads="1"/>
          </p:cNvSpPr>
          <p:nvPr/>
        </p:nvSpPr>
        <p:spPr bwMode="auto">
          <a:xfrm>
            <a:off x="392113" y="5000637"/>
            <a:ext cx="86201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ru-RU" sz="2600" dirty="0">
                <a:latin typeface="Comic Sans MS" pitchFamily="66" charset="0"/>
              </a:rPr>
              <a:t>Сравните </a:t>
            </a:r>
            <a:r>
              <a:rPr lang="ru-RU" sz="2600" dirty="0" smtClean="0">
                <a:latin typeface="Comic Sans MS" pitchFamily="66" charset="0"/>
              </a:rPr>
              <a:t>эти исторические факты. </a:t>
            </a:r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 dirty="0" smtClean="0">
                <a:latin typeface="Comic Sans MS" pitchFamily="66" charset="0"/>
              </a:rPr>
              <a:t>Какое </a:t>
            </a:r>
            <a:r>
              <a:rPr lang="ru-RU" sz="2600" dirty="0">
                <a:latin typeface="Comic Sans MS" pitchFamily="66" charset="0"/>
              </a:rPr>
              <a:t>наблюдается противоречие? </a:t>
            </a:r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 dirty="0">
                <a:latin typeface="Comic Sans MS" pitchFamily="66" charset="0"/>
              </a:rPr>
              <a:t>Какой возникает вопрос?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758051" y="1901600"/>
            <a:ext cx="792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остановить разорение мелких землевладельцев,  которое ослабляло армию древнего Рима?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7410" name="Группа 3"/>
          <p:cNvGrpSpPr>
            <a:grpSpLocks/>
          </p:cNvGrpSpPr>
          <p:nvPr/>
        </p:nvGrpSpPr>
        <p:grpSpPr bwMode="auto">
          <a:xfrm>
            <a:off x="0" y="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7418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7414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5" y="133350"/>
            <a:ext cx="8640960" cy="720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Послание из прошлого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714357"/>
            <a:ext cx="8642350" cy="5522932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Все твердили о справедливости в Риме. Но кто видел эту справедливость? Богачи? Что они знают о бедняках? Заходила ли Госпожа справедливость к бедняку? Скажу Вам однозначное нет! Я видел в Риме тех людей, которые собственной кровью и потом создавали то, чем пользуются другие. Где справедливость? Даже дикие звери имеют логова и норы, а у тех, кто дарит себя Риму нет ничего! Мы с братом выступили в защиту земледельцев. Я уверен, что наш земельный закон может изменить ситуацию.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Тиберий </a:t>
            </a:r>
            <a:r>
              <a:rPr lang="ru-RU" sz="2800" dirty="0" err="1" smtClean="0"/>
              <a:t>Гракх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6750" y="2144713"/>
            <a:ext cx="7772400" cy="147002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Земельный закон братьев </a:t>
            </a:r>
            <a:r>
              <a:rPr lang="ru-RU" dirty="0" err="1" smtClean="0"/>
              <a:t>Гракхов</a:t>
            </a:r>
            <a:endParaRPr lang="ru-RU" dirty="0"/>
          </a:p>
        </p:txBody>
      </p:sp>
      <p:pic>
        <p:nvPicPr>
          <p:cNvPr id="27650" name="Picture 2" descr="http://eternal-city.ru/wp-content/uploads/2016/08/grak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571480"/>
            <a:ext cx="5233951" cy="3487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Послание из прошлого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714357"/>
            <a:ext cx="8642350" cy="5522932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Все твердили о справедливости в Риме. Но кто видел эту справедливость? Богачи? Что они знают о бедняках? Заходила ли Госпожа справедливость к бедняку? Скажу Вам однозначное нет! Я видел в Риме тех людей, которые собственной кровью и потом создавали то, чем пользуются другие. Где справедливость? Даже дикие звери имеют логова и норы, а у тех, кто дарит себя Риму нет ничего! Мы с братом выступили в защиту земледельцев. Я уверен, </a:t>
            </a:r>
            <a:r>
              <a:rPr lang="ru-RU" sz="2800" smtClean="0"/>
              <a:t>что наш </a:t>
            </a:r>
            <a:r>
              <a:rPr lang="ru-RU" sz="2800" dirty="0" smtClean="0"/>
              <a:t>земельный закон может изменить ситуацию.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Тиберий </a:t>
            </a:r>
            <a:r>
              <a:rPr lang="ru-RU" sz="2800" dirty="0" err="1" smtClean="0"/>
              <a:t>Гракх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Кто такой Тиберий </a:t>
            </a:r>
            <a:r>
              <a:rPr lang="ru-RU" dirty="0" err="1" smtClean="0"/>
              <a:t>Гракх</a:t>
            </a:r>
            <a:r>
              <a:rPr lang="ru-RU" dirty="0" smtClean="0"/>
              <a:t>?</a:t>
            </a:r>
          </a:p>
          <a:p>
            <a:r>
              <a:rPr lang="ru-RU" dirty="0" smtClean="0"/>
              <a:t>Как именно он боролся за справедливость?</a:t>
            </a:r>
          </a:p>
          <a:p>
            <a:r>
              <a:rPr lang="ru-RU" dirty="0" smtClean="0"/>
              <a:t>Кто помогал Тиберию? </a:t>
            </a:r>
          </a:p>
          <a:p>
            <a:pPr>
              <a:buNone/>
            </a:pPr>
            <a:r>
              <a:rPr lang="ru-RU" dirty="0" smtClean="0"/>
              <a:t>   Кто был противником?</a:t>
            </a:r>
          </a:p>
          <a:p>
            <a:r>
              <a:rPr lang="ru-RU" dirty="0" smtClean="0"/>
              <a:t>Дала ли земельная реформа результат?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Вспомним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980729"/>
            <a:ext cx="8642350" cy="5256560"/>
          </a:xfrm>
        </p:spPr>
        <p:txBody>
          <a:bodyPr/>
          <a:lstStyle/>
          <a:p>
            <a:r>
              <a:rPr lang="ru-RU" sz="3600" dirty="0" smtClean="0"/>
              <a:t>Какие реформы, связанные с переделом земли, мы уже изучали в курсе Истории Древнего мира?</a:t>
            </a:r>
          </a:p>
          <a:p>
            <a:r>
              <a:rPr lang="ru-RU" sz="3600" dirty="0" smtClean="0"/>
              <a:t>Что представляли собой реформы Солона ? </a:t>
            </a:r>
          </a:p>
          <a:p>
            <a:r>
              <a:rPr lang="ru-RU" sz="3600" dirty="0" smtClean="0"/>
              <a:t>Кто такие патриции? Плебеи?</a:t>
            </a:r>
          </a:p>
          <a:p>
            <a:r>
              <a:rPr lang="ru-RU" sz="3600" dirty="0" smtClean="0"/>
              <a:t>Какое управление было в древнем Риме?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682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5612</TotalTime>
  <Words>1002</Words>
  <Application>Microsoft Office PowerPoint</Application>
  <PresentationFormat>Экран (4:3)</PresentationFormat>
  <Paragraphs>139</Paragraphs>
  <Slides>24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Тема1</vt:lpstr>
      <vt:lpstr>Виды исторических источников</vt:lpstr>
      <vt:lpstr>Завоевания Рима  к середине II века до н.э</vt:lpstr>
      <vt:lpstr>ОПРЕДЕЛЯЕМ ПРОБЛЕМУ</vt:lpstr>
      <vt:lpstr>ОПРЕДЕЛЯЕМ ПРОБЛЕМУ</vt:lpstr>
      <vt:lpstr>Послание из прошлого</vt:lpstr>
      <vt:lpstr>    Земельный закон братьев Гракхов</vt:lpstr>
      <vt:lpstr>Послание из прошлого</vt:lpstr>
      <vt:lpstr>Вопросы</vt:lpstr>
      <vt:lpstr>Вспомним</vt:lpstr>
      <vt:lpstr>Вспомним</vt:lpstr>
      <vt:lpstr>ОТКРЫВАЕМ НОВЫЕ ЗНАНИЯ</vt:lpstr>
      <vt:lpstr>Физкультминутка</vt:lpstr>
      <vt:lpstr>Причины земельной реформы Личность братьев Гракхов</vt:lpstr>
      <vt:lpstr>Земельная реформа Тиберия Гракха</vt:lpstr>
      <vt:lpstr>Решение хронологической задачи</vt:lpstr>
      <vt:lpstr>Противники и стороннники реформы.  Итоги реформы </vt:lpstr>
      <vt:lpstr>ПРИМЕНЯЕМ НОВЫЕ ЗНАНИЯ</vt:lpstr>
      <vt:lpstr>ПРИМЕНЯЕМ НОВЫЕ ЗНАНИЯ</vt:lpstr>
      <vt:lpstr>ПРИМЕНЯЕМ НОВЫЕ ЗНАНИЯ</vt:lpstr>
      <vt:lpstr>Задачи урока</vt:lpstr>
      <vt:lpstr>ПРОБЛЕМА УРОКА</vt:lpstr>
      <vt:lpstr>ДЕЛАЕМ ВЫВОД</vt:lpstr>
      <vt:lpstr>Рефлексия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СВОБОДА РАБОВЛАДЕЛЬЦЕВ</dc:title>
  <dc:creator>Telli</dc:creator>
  <cp:lastModifiedBy>Зубков </cp:lastModifiedBy>
  <cp:revision>367</cp:revision>
  <dcterms:created xsi:type="dcterms:W3CDTF">2012-04-06T18:00:09Z</dcterms:created>
  <dcterms:modified xsi:type="dcterms:W3CDTF">2019-04-12T04:31:24Z</dcterms:modified>
</cp:coreProperties>
</file>