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68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9" r:id="rId11"/>
    <p:sldId id="270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BDFB"/>
    <a:srgbClr val="C1DDF7"/>
    <a:srgbClr val="D6E9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891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891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1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2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D6324A-D604-458E-A34F-4F13BB8E6F52}" type="datetimeFigureOut">
              <a:rPr lang="ru-RU"/>
              <a:pPr/>
              <a:t>12.03.2012</a:t>
            </a:fld>
            <a:endParaRPr lang="ru-RU"/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3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BF67C6-0686-4F11-83E6-55A03E2646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437BF4-2AE2-46BC-A63F-45C3B73D26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66ADB7-B143-4084-ACF3-E484AC81F812}" type="datetimeFigureOut">
              <a:rPr lang="ru-RU"/>
              <a:pPr/>
              <a:t>12.03.2012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BDB5FE-729C-4F36-9B81-CE8D91534B9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4C6361D-C08A-45E7-8185-285B4BE69A0A}" type="datetimeFigureOut">
              <a:rPr lang="ru-RU"/>
              <a:pPr/>
              <a:t>12.03.2012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A17BAA-CC3A-4B28-9C0D-AF7DF0245D7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9DBD3C-D6AC-456D-81F7-7D7C8F16821A}" type="datetimeFigureOut">
              <a:rPr lang="ru-RU"/>
              <a:pPr/>
              <a:t>12.03.2012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CE128-521F-4E8A-8861-96C670F0D3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C451B2-AE73-4317-B79D-58204A0C7DB1}" type="datetimeFigureOut">
              <a:rPr lang="ru-RU"/>
              <a:pPr/>
              <a:t>12.03.2012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63299-2A05-43B5-9CFE-ABF234C89E0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512BC9D-7AA2-41E8-BAEB-4BCDFD03AAF4}" type="datetimeFigureOut">
              <a:rPr lang="ru-RU"/>
              <a:pPr/>
              <a:t>12.03.2012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EDAC6D-AB2F-484B-82F5-7408A985B57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4A827C9-4F0B-48F0-B4D5-BE671B04D579}" type="datetimeFigureOut">
              <a:rPr lang="ru-RU"/>
              <a:pPr/>
              <a:t>12.03.2012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96E586-5E29-4BED-AADA-046868C8F48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EAED6D2-1F22-429C-A6EE-A6B8984840FC}" type="datetimeFigureOut">
              <a:rPr lang="ru-RU"/>
              <a:pPr/>
              <a:t>12.03.2012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DACAD2-5B33-4325-88B3-4A88649785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DD08E89-0681-4407-B30A-3EDAD1C0ACFE}" type="datetimeFigureOut">
              <a:rPr lang="ru-RU"/>
              <a:pPr/>
              <a:t>12.03.2012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91383F-9C1F-4A5F-BD93-BC494C3D9FD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187FA29-1CE5-41BB-A904-8E2F9F661CD3}" type="datetimeFigureOut">
              <a:rPr lang="ru-RU"/>
              <a:pPr/>
              <a:t>12.03.2012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546886-0C60-4B08-B588-F6238A3A5F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A53110C-F242-4979-9C0D-618A29A28DD1}" type="datetimeFigureOut">
              <a:rPr lang="ru-RU"/>
              <a:pPr/>
              <a:t>12.03.2012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E0A46E0C-F462-44CF-8109-CC040BE0861B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379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4D2D02BC-7991-40FF-B90E-1FFF9542F6A9}" type="datetimeFigureOut">
              <a:rPr lang="ru-RU"/>
              <a:pPr/>
              <a:t>12.03.2012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1054;&#1090;&#1082;&#1088;&#1099;&#1090;&#1099;&#1081;%20&#1091;&#1088;&#1086;&#1082;%20&#1051;&#1080;&#1096;&#1072;&#1081;&#1085;&#1080;&#1082;&#1080;.pp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0;&#1072;&#1075;&#1072;&#1088;&#1084;&#1072;&#1085;&#1086;&#1074;&#1072;%20&#1050;&#1072;&#1088;&#1080;&#1085;&#1072;%209%20&#1082;&#1083;&#1072;&#1089;&#1089;.ppt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&#1061;&#1072;&#1083;&#1080;&#1084;&#1091;&#1083;&#1083;&#1080;&#1085;&#1086;&#1081;%20&#1040;&#1083;&#1077;&#1082;&#1089;&#1072;&#1085;&#1076;&#1088;&#1099;%206%20&#1082;&#1083;&#1072;&#1089;&#1089;.pp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57;&#1077;&#1088;&#1077;&#1073;&#1088;&#1103;&#1082;&#1086;&#1074;&#1086;&#1081;%20&#1040;&#1085;&#1085;&#1099;%206%20&#1082;&#1083;&#1072;&#1089;&#1089;.ppt" TargetMode="External"/><Relationship Id="rId5" Type="http://schemas.openxmlformats.org/officeDocument/2006/relationships/hyperlink" Target="&#1090;&#1077;&#1089;&#1090;-&#1064;&#1091;&#1090;&#1077;&#1084;&#1086;&#1074;&#1072;%20&#1055;&#1086;&#1083;&#1080;&#1085;&#1072;%209%20&#1082;&#1083;&#1072;&#1089;&#1089;.ppt" TargetMode="Externa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288" y="404813"/>
            <a:ext cx="8569325" cy="3889375"/>
          </a:xfrm>
        </p:spPr>
        <p:txBody>
          <a:bodyPr/>
          <a:lstStyle/>
          <a:p>
            <a:r>
              <a:rPr lang="ru-RU" sz="3600" dirty="0">
                <a:solidFill>
                  <a:schemeClr val="tx2"/>
                </a:solidFill>
              </a:rPr>
              <a:t>Возможности программы </a:t>
            </a:r>
            <a:r>
              <a:rPr lang="en-US" sz="3600" dirty="0">
                <a:solidFill>
                  <a:schemeClr val="tx2"/>
                </a:solidFill>
              </a:rPr>
              <a:t>Power Point </a:t>
            </a:r>
            <a:r>
              <a:rPr lang="ru-RU" sz="3600" dirty="0">
                <a:solidFill>
                  <a:schemeClr val="tx2"/>
                </a:solidFill>
              </a:rPr>
              <a:t>как средства повышения эффективности формирования ключевых компетенций при дистанционном обучении в условиях личностно-ориентированного подхода к учащимся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63713" y="4508500"/>
            <a:ext cx="7048500" cy="187325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002060"/>
                </a:solidFill>
              </a:rPr>
              <a:t>«Мы получим реальную отдачу, если учиться в школе будет и увлекательно, и интересно. Если она станет центром не только обязательного образования, но и самоподготовки…». </a:t>
            </a: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</a:rPr>
              <a:t>Текст Послания Президента Российской Федерации (извлечение). 05.11.2008   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zhivayKlet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1" y="836712"/>
            <a:ext cx="7541961" cy="6013747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87554" y="1117997"/>
            <a:ext cx="23769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Микроворсинки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587554" y="1692672"/>
            <a:ext cx="2304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Плазматическая мембрана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019355" y="2989659"/>
            <a:ext cx="1763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Центриоли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164288" y="3645024"/>
            <a:ext cx="1763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Лизосомы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164288" y="4005064"/>
            <a:ext cx="1763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Рибосомы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199437" y="4725144"/>
            <a:ext cx="1944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Митохондрии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092280" y="5301208"/>
            <a:ext cx="1763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Цитоплазма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71600" y="1412776"/>
            <a:ext cx="1871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Аппарат Гольджи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67544" y="2276872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Цитоскелет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79512" y="2924944"/>
            <a:ext cx="215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Гладкая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эндоплазмати-ческая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сеть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251520" y="3997722"/>
            <a:ext cx="19434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Оболочка ядра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0" y="4653136"/>
            <a:ext cx="1871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Ядрышко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51520" y="5157192"/>
            <a:ext cx="862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Ядро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55576" y="5661248"/>
            <a:ext cx="216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3366"/>
                </a:solidFill>
              </a:rPr>
              <a:t>Гранулярная </a:t>
            </a:r>
            <a:r>
              <a:rPr lang="ru-RU" sz="2000" b="1" dirty="0" smtClean="0">
                <a:solidFill>
                  <a:srgbClr val="003366"/>
                </a:solidFill>
              </a:rPr>
              <a:t>эндоплазмати-ческая </a:t>
            </a:r>
            <a:r>
              <a:rPr lang="ru-RU" sz="2000" b="1" dirty="0">
                <a:solidFill>
                  <a:srgbClr val="003366"/>
                </a:solidFill>
              </a:rPr>
              <a:t>сеть</a:t>
            </a:r>
          </a:p>
        </p:txBody>
      </p:sp>
      <p:sp>
        <p:nvSpPr>
          <p:cNvPr id="27" name="WordArt 20"/>
          <p:cNvSpPr>
            <a:spLocks noChangeArrowheads="1" noChangeShapeType="1" noTextEdit="1"/>
          </p:cNvSpPr>
          <p:nvPr/>
        </p:nvSpPr>
        <p:spPr bwMode="auto">
          <a:xfrm>
            <a:off x="-108520" y="6815534"/>
            <a:ext cx="215900" cy="69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Parchment"/>
              </a:rPr>
              <a:t>Shakirov Pavel  10"a"</a:t>
            </a:r>
            <a:endParaRPr lang="ru-RU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40152" y="8367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56176" y="138234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88224" y="270892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0232" y="325454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4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2240" y="38306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5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04248" y="462270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6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8224" y="541478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7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2" name="WordArt 21"/>
          <p:cNvSpPr>
            <a:spLocks noChangeArrowheads="1" noChangeShapeType="1" noTextEdit="1"/>
          </p:cNvSpPr>
          <p:nvPr/>
        </p:nvSpPr>
        <p:spPr bwMode="auto">
          <a:xfrm>
            <a:off x="539552" y="476672"/>
            <a:ext cx="5184576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Животная клетка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51720" y="515719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3608" y="501317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9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59632" y="436510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10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91680" y="378904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23728" y="328498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15616" y="2492896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95736" y="170080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14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16416" cy="792088"/>
          </a:xfrm>
        </p:spPr>
        <p:txBody>
          <a:bodyPr/>
          <a:lstStyle/>
          <a:p>
            <a:r>
              <a:rPr lang="ru-RU" sz="3600" dirty="0" smtClean="0"/>
              <a:t>У</a:t>
            </a:r>
            <a:r>
              <a:rPr lang="ru-RU" sz="3600" dirty="0" smtClean="0"/>
              <a:t>станови последовательность фаз развития злаковых: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759624" y="4046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Цифровой диктант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204864"/>
            <a:ext cx="5760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Цветение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Кущение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Колошение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Всходы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Выход в трубку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Появление третьего листа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Созревание плодов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5892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ПРОВЕРЬ СЕБЯ:   4, 6, 2, 5, 3, 1, 7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268760"/>
            <a:ext cx="594015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Практические задачи, которые могут быть решены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обеспечить дистанционную поддержку домашней самоподготовки обучающихся;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создать условия для самоподготовки обучающихся к ЕГЭ;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создать условия для самооценки собственных достижений обучающихся, выявления проблем;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повысить мотивацию к обучению, к самообразованию, к творчеству;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создать условия для расширения  кругозора обучающихся.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Возникло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Times New Roman" pitchFamily="18" charset="0"/>
              </a:rPr>
              <a:t> ли у вас желание применить полученные сегодня знания на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своих уроках?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6206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888396"/>
            <a:ext cx="882047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рактические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обеспечить дистанционную поддержку домашней самоподготовки обучающихся;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создать условия для самоподготовки обучающихся к ЕГЭ;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создать условия для самооценки собственных достижений обучающихся, выявления проблем;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повысить мотивацию к обучению, к самообразованию, к творчеству;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создать условия для расширения  кругозора обучающихся.  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5" name="Group 43"/>
          <p:cNvGraphicFramePr>
            <a:graphicFrameLocks noGrp="1"/>
          </p:cNvGraphicFramePr>
          <p:nvPr/>
        </p:nvGraphicFramePr>
        <p:xfrm>
          <a:off x="251520" y="836712"/>
          <a:ext cx="8569325" cy="5760720"/>
        </p:xfrm>
        <a:graphic>
          <a:graphicData uri="http://schemas.openxmlformats.org/drawingml/2006/table">
            <a:tbl>
              <a:tblPr/>
              <a:tblGrid>
                <a:gridCol w="1774825"/>
                <a:gridCol w="1897261"/>
                <a:gridCol w="1368227"/>
                <a:gridCol w="1439862"/>
                <a:gridCol w="2089150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Этапы деятельности (задачи этапа)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програм-много продукта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Формы организации деятельности учащихся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Фронталь-ная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Групповая, парная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Индивидуальная (самообразование)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Привлечь внимание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Линейная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pres?slideindex=1&amp;slidetitle="/>
                        </a:rPr>
                        <a:t>презентация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Аналог  учебника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Включить в активную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Презентация с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гиперссылками (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учебная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игра, тест)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Форма теста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Использовать для индивидуаль-ной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Интерактивная презентация (триггер)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?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Один ученик за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компьюте-ром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Парная работа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0" name="Group 44"/>
          <p:cNvGraphicFramePr>
            <a:graphicFrameLocks noGrp="1"/>
          </p:cNvGraphicFramePr>
          <p:nvPr/>
        </p:nvGraphicFramePr>
        <p:xfrm>
          <a:off x="287338" y="836712"/>
          <a:ext cx="8856662" cy="5181600"/>
        </p:xfrm>
        <a:graphic>
          <a:graphicData uri="http://schemas.openxmlformats.org/drawingml/2006/table">
            <a:tbl>
              <a:tblPr/>
              <a:tblGrid>
                <a:gridCol w="2243137"/>
                <a:gridCol w="1519238"/>
                <a:gridCol w="1601787"/>
                <a:gridCol w="1908175"/>
                <a:gridCol w="1584325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програм-много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продукта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Уровни работы с учебным материалом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6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Формиро-вание понятий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Установле-ние связей между понятиями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Обобщение, системати-зация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Контроль, само-контроль, рефлексия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Линейная презентация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Творческая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pres?slideindex=1&amp;slidetitle="/>
                        </a:rPr>
                        <a:t>работа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Аналог  учебника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Презентация с гиперссылками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(учебная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игра, тест)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теста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Интерактивная презентация (триггер)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53735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3716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Возможности </a:t>
            </a:r>
            <a:r>
              <a:rPr lang="en-US" sz="2400" b="1" dirty="0" smtClean="0">
                <a:solidFill>
                  <a:srgbClr val="002060"/>
                </a:solidFill>
              </a:rPr>
              <a:t>Power Point </a:t>
            </a:r>
            <a:r>
              <a:rPr lang="ru-RU" sz="2400" b="1" dirty="0" smtClean="0">
                <a:solidFill>
                  <a:srgbClr val="002060"/>
                </a:solidFill>
              </a:rPr>
              <a:t>для реализации деятельностного подхода в обучении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12776"/>
          <a:ext cx="8352928" cy="5047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6264696"/>
              </a:tblGrid>
              <a:tr h="716807">
                <a:tc rowSpan="3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Линейные презентации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1. Блоки «</a:t>
                      </a:r>
                      <a:r>
                        <a:rPr lang="ru-RU" sz="2400" dirty="0" smtClean="0">
                          <a:latin typeface="Calibri" pitchFamily="34" charset="0"/>
                          <a:hlinkClick r:id="rId2" action="ppaction://hlinkpres?slideindex=1&amp;slidetitle="/>
                        </a:rPr>
                        <a:t>проверь себя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» на установление соответствий (работа в тетради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)</a:t>
                      </a:r>
                      <a:endParaRPr lang="ru-RU" sz="2400" i="1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168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2. Проверка (взаимопроверка и самопроверка) усвоения  </a:t>
                      </a:r>
                      <a:r>
                        <a:rPr lang="ru-RU" sz="2400" dirty="0" smtClean="0">
                          <a:latin typeface="Calibri" pitchFamily="34" charset="0"/>
                          <a:hlinkClick r:id="rId3" action="ppaction://hlinksldjump"/>
                        </a:rPr>
                        <a:t>строения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, структуры, схемы (работа в тетради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)</a:t>
                      </a:r>
                      <a:endParaRPr lang="ru-RU" sz="2400" i="1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36592"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3. Цифровой </a:t>
                      </a:r>
                      <a:r>
                        <a:rPr lang="ru-RU" sz="2400" dirty="0" smtClean="0">
                          <a:latin typeface="Calibri" pitchFamily="34" charset="0"/>
                          <a:hlinkClick r:id="rId4" action="ppaction://hlinksldjump"/>
                        </a:rPr>
                        <a:t>диктант</a:t>
                      </a:r>
                      <a:endParaRPr lang="ru-RU" sz="2400" i="1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16807">
                <a:tc rowSpan="2"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Презентации с гиперссылками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3. </a:t>
                      </a:r>
                      <a:r>
                        <a:rPr lang="ru-RU" sz="2400" dirty="0" smtClean="0">
                          <a:latin typeface="Calibri" pitchFamily="34" charset="0"/>
                          <a:hlinkClick r:id="rId5" action="ppaction://hlinkpres?slideindex=1&amp;slidetitle="/>
                        </a:rPr>
                        <a:t>Тест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овые задания (с использованием гиперссылок)</a:t>
                      </a:r>
                    </a:p>
                  </a:txBody>
                  <a:tcPr/>
                </a:tc>
              </a:tr>
              <a:tr h="5188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" pitchFamily="34" charset="0"/>
                        </a:rPr>
                        <a:t>4. Учебная </a:t>
                      </a:r>
                      <a:r>
                        <a:rPr lang="ru-RU" sz="2400" dirty="0" smtClean="0">
                          <a:latin typeface="Calibri" pitchFamily="34" charset="0"/>
                          <a:hlinkClick r:id="rId6" action="ppaction://hlinkpres?slideindex=1&amp;slidetitle="/>
                        </a:rPr>
                        <a:t>игра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 (снова гиперссылки)</a:t>
                      </a:r>
                      <a:endParaRPr lang="ru-RU" sz="2400" dirty="0"/>
                    </a:p>
                  </a:txBody>
                  <a:tcPr/>
                </a:tc>
              </a:tr>
              <a:tr h="123722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Интерактивные презентации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(триггер)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alibri" pitchFamily="34" charset="0"/>
                        </a:rPr>
                        <a:t>5. Интерактивная презентация – обучающий тест с комментариями и подсказками (применение триггера)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синт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208912" cy="58805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404664"/>
            <a:ext cx="4762872" cy="648072"/>
          </a:xfrm>
        </p:spPr>
        <p:txBody>
          <a:bodyPr/>
          <a:lstStyle/>
          <a:p>
            <a:r>
              <a:rPr lang="ru-RU" sz="2800" dirty="0" smtClean="0"/>
              <a:t>Конспект по фотосинтезу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 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4248150" cy="5761037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2" name="Picture 8" descr="14 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150"/>
            <a:ext cx="4732338" cy="616585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3" name="Picture 9" descr="14 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08720"/>
            <a:ext cx="7218363" cy="4344987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5" name="Picture 7" descr="14 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6672"/>
            <a:ext cx="4522788" cy="5761037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7" name="Picture 6" descr="14 0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700808"/>
            <a:ext cx="6624637" cy="3963988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_0.tmp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980728"/>
            <a:ext cx="5848392" cy="428920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 descr="Рисунок1_0.tmp"/>
          <p:cNvPicPr>
            <a:picLocks noChangeAspect="1"/>
          </p:cNvPicPr>
          <p:nvPr/>
        </p:nvPicPr>
        <p:blipFill>
          <a:blip r:embed="rId3" cstate="print">
            <a:lum contrast="-1000"/>
          </a:blip>
          <a:stretch>
            <a:fillRect/>
          </a:stretch>
        </p:blipFill>
        <p:spPr>
          <a:xfrm>
            <a:off x="2443972" y="2323704"/>
            <a:ext cx="6700028" cy="4534296"/>
          </a:xfrm>
          <a:prstGeom prst="rect">
            <a:avLst/>
          </a:prstGeom>
          <a:solidFill>
            <a:srgbClr val="D2BDFB"/>
          </a:solidFill>
          <a:ln>
            <a:solidFill>
              <a:srgbClr val="00206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6096" y="260648"/>
            <a:ext cx="3538736" cy="811560"/>
          </a:xfrm>
        </p:spPr>
        <p:txBody>
          <a:bodyPr/>
          <a:lstStyle/>
          <a:p>
            <a:r>
              <a:rPr lang="ru-RU" sz="2800" dirty="0" smtClean="0"/>
              <a:t>Опорные конспекты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4 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3816424" cy="5631537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3" name="Picture 7" descr="14 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749745" cy="5257626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404664"/>
            <a:ext cx="5482952" cy="667544"/>
          </a:xfrm>
        </p:spPr>
        <p:txBody>
          <a:bodyPr/>
          <a:lstStyle/>
          <a:p>
            <a:r>
              <a:rPr lang="ru-RU" sz="2800" dirty="0" smtClean="0"/>
              <a:t>Творческие домашние работы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574</TotalTime>
  <Words>372</Words>
  <Application>Microsoft Office PowerPoint</Application>
  <PresentationFormat>Экран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Пиксел</vt:lpstr>
      <vt:lpstr>Возможности программы Power Point как средства повышения эффективности формирования ключевых компетенций при дистанционном обучении в условиях личностно-ориентированного подхода к учащимся</vt:lpstr>
      <vt:lpstr>Слайд 2</vt:lpstr>
      <vt:lpstr>Слайд 3</vt:lpstr>
      <vt:lpstr>Слайд 4</vt:lpstr>
      <vt:lpstr>Возможности Power Point для реализации деятельностного подхода в обучении </vt:lpstr>
      <vt:lpstr>Конспект по фотосинтезу</vt:lpstr>
      <vt:lpstr>Слайд 7</vt:lpstr>
      <vt:lpstr>Опорные конспекты</vt:lpstr>
      <vt:lpstr>Творческие домашние работы</vt:lpstr>
      <vt:lpstr>Слайд 10</vt:lpstr>
      <vt:lpstr>Установи последовательность фаз развития злаковых: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Windows 7</cp:lastModifiedBy>
  <cp:revision>50</cp:revision>
  <dcterms:created xsi:type="dcterms:W3CDTF">2012-03-09T15:21:04Z</dcterms:created>
  <dcterms:modified xsi:type="dcterms:W3CDTF">2012-03-12T18:25:07Z</dcterms:modified>
</cp:coreProperties>
</file>