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74" r:id="rId4"/>
    <p:sldId id="257" r:id="rId5"/>
    <p:sldId id="258" r:id="rId6"/>
    <p:sldId id="259" r:id="rId7"/>
    <p:sldId id="260" r:id="rId8"/>
    <p:sldId id="275" r:id="rId9"/>
    <p:sldId id="261" r:id="rId10"/>
    <p:sldId id="262" r:id="rId11"/>
    <p:sldId id="271" r:id="rId12"/>
    <p:sldId id="263" r:id="rId13"/>
    <p:sldId id="273" r:id="rId14"/>
    <p:sldId id="264" r:id="rId15"/>
    <p:sldId id="272" r:id="rId16"/>
    <p:sldId id="265" r:id="rId17"/>
    <p:sldId id="266" r:id="rId18"/>
    <p:sldId id="26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C092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91D3-7AC2-484A-9A78-B9B4E5BD82B9}" type="datetimeFigureOut">
              <a:rPr lang="ru-RU" smtClean="0"/>
              <a:pPr/>
              <a:t>10.08.2019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A719D-9B0E-44D3-91F5-737E47EDBB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91D3-7AC2-484A-9A78-B9B4E5BD82B9}" type="datetimeFigureOut">
              <a:rPr lang="ru-RU" smtClean="0"/>
              <a:pPr/>
              <a:t>10.08.2019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A719D-9B0E-44D3-91F5-737E47EDBB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91D3-7AC2-484A-9A78-B9B4E5BD82B9}" type="datetimeFigureOut">
              <a:rPr lang="ru-RU" smtClean="0"/>
              <a:pPr/>
              <a:t>10.08.2019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A719D-9B0E-44D3-91F5-737E47EDBB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91D3-7AC2-484A-9A78-B9B4E5BD82B9}" type="datetimeFigureOut">
              <a:rPr lang="ru-RU" smtClean="0"/>
              <a:pPr/>
              <a:t>10.08.2019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A719D-9B0E-44D3-91F5-737E47EDBB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91D3-7AC2-484A-9A78-B9B4E5BD82B9}" type="datetimeFigureOut">
              <a:rPr lang="ru-RU" smtClean="0"/>
              <a:pPr/>
              <a:t>10.08.2019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A719D-9B0E-44D3-91F5-737E47EDBB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91D3-7AC2-484A-9A78-B9B4E5BD82B9}" type="datetimeFigureOut">
              <a:rPr lang="ru-RU" smtClean="0"/>
              <a:pPr/>
              <a:t>10.08.2019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A719D-9B0E-44D3-91F5-737E47EDBB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91D3-7AC2-484A-9A78-B9B4E5BD82B9}" type="datetimeFigureOut">
              <a:rPr lang="ru-RU" smtClean="0"/>
              <a:pPr/>
              <a:t>10.08.2019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A719D-9B0E-44D3-91F5-737E47EDBB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91D3-7AC2-484A-9A78-B9B4E5BD82B9}" type="datetimeFigureOut">
              <a:rPr lang="ru-RU" smtClean="0"/>
              <a:pPr/>
              <a:t>10.08.2019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A719D-9B0E-44D3-91F5-737E47EDBB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91D3-7AC2-484A-9A78-B9B4E5BD82B9}" type="datetimeFigureOut">
              <a:rPr lang="ru-RU" smtClean="0"/>
              <a:pPr/>
              <a:t>10.08.2019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A719D-9B0E-44D3-91F5-737E47EDBB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91D3-7AC2-484A-9A78-B9B4E5BD82B9}" type="datetimeFigureOut">
              <a:rPr lang="ru-RU" smtClean="0"/>
              <a:pPr/>
              <a:t>10.08.2019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A719D-9B0E-44D3-91F5-737E47EDBB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091D3-7AC2-484A-9A78-B9B4E5BD82B9}" type="datetimeFigureOut">
              <a:rPr lang="ru-RU" smtClean="0"/>
              <a:pPr/>
              <a:t>10.08.2019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A719D-9B0E-44D3-91F5-737E47EDBB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091D3-7AC2-484A-9A78-B9B4E5BD82B9}" type="datetimeFigureOut">
              <a:rPr lang="ru-RU" smtClean="0"/>
              <a:pPr/>
              <a:t>10.08.2019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A719D-9B0E-44D3-91F5-737E47EDBB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file:///C:\Users\&#1085;&#1072;&#1076;&#1103;\Videos\Movavi%20Library\&#1053;&#1086;&#1074;&#1099;&#1081;%20&#1087;&#1088;&#1086;&#1077;&#1082;&#1090;.avi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надя\Desktop\hello_html_m52b36a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pPr lvl="0">
              <a:defRPr/>
            </a:pPr>
            <a:r>
              <a:rPr lang="ru-RU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Областной конкурс</a:t>
            </a:r>
            <a:br>
              <a:rPr lang="ru-RU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«Педагог года Подмосковья – 2018»</a:t>
            </a:r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51520" y="1412776"/>
            <a:ext cx="8604448" cy="2880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1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Конкурсное испытание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800" dirty="0" smtClean="0">
                <a:solidFill>
                  <a:srgbClr val="000099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«Учебное занятие»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800" dirty="0" smtClean="0">
              <a:solidFill>
                <a:srgbClr val="000099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800" b="1" dirty="0" smtClean="0">
                <a:solidFill>
                  <a:srgbClr val="000099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Урок русского языка. 3 класс.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800" b="1" dirty="0" smtClean="0">
                <a:solidFill>
                  <a:srgbClr val="000099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«Школа  России»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800" dirty="0" smtClean="0">
              <a:solidFill>
                <a:srgbClr val="80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5300" b="0" i="0" u="none" strike="noStrike" kern="120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4355976" y="4077072"/>
            <a:ext cx="4608512" cy="24928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Учитель начальных классов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 кв. категории 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Соловьева 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Надежда Валериевна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МБОУ СОШ №1 г.о. Пущино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7" name="Picture 2" descr="http://www.medialipetsk.ru/upload/news/1_357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861048"/>
            <a:ext cx="3856722" cy="27809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надя\Desktop\hello_html_m52b36a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0099"/>
                </a:solidFill>
              </a:rPr>
              <a:t>Марка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1180728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000099"/>
                </a:solidFill>
              </a:rPr>
              <a:t>проездной </a:t>
            </a:r>
            <a:r>
              <a:rPr lang="ru-RU" dirty="0">
                <a:solidFill>
                  <a:srgbClr val="000099"/>
                </a:solidFill>
              </a:rPr>
              <a:t>билет письма, она оплачивает его </a:t>
            </a:r>
            <a:r>
              <a:rPr lang="ru-RU" dirty="0" smtClean="0">
                <a:solidFill>
                  <a:srgbClr val="000099"/>
                </a:solidFill>
              </a:rPr>
              <a:t>путешествие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395536" y="2276872"/>
            <a:ext cx="8517632" cy="1180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Филателист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собиратель,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коллекционер, исследователь почтовых марок.</a:t>
            </a:r>
          </a:p>
        </p:txBody>
      </p:sp>
      <p:pic>
        <p:nvPicPr>
          <p:cNvPr id="7" name="Рисунок 6" descr="http://e-tren.ru/news/wp-content/uploads/2017/02/rus203.jpg"/>
          <p:cNvPicPr/>
          <p:nvPr/>
        </p:nvPicPr>
        <p:blipFill>
          <a:blip r:embed="rId3" cstate="print"/>
          <a:srcRect l="2405" t="3548" r="1871" b="4194"/>
          <a:stretch>
            <a:fillRect/>
          </a:stretch>
        </p:blipFill>
        <p:spPr bwMode="auto">
          <a:xfrm>
            <a:off x="683568" y="3429000"/>
            <a:ext cx="7560840" cy="3429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C:\Users\надя\Desktop\hello_html_m52b36a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8863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000099"/>
                </a:solidFill>
              </a:rPr>
              <a:t>Здравствуйте</a:t>
            </a:r>
            <a:r>
              <a:rPr lang="ru-RU" dirty="0">
                <a:solidFill>
                  <a:srgbClr val="000099"/>
                </a:solidFill>
              </a:rPr>
              <a:t>, </a:t>
            </a:r>
            <a:r>
              <a:rPr lang="ru-RU" dirty="0" smtClean="0">
                <a:solidFill>
                  <a:srgbClr val="000099"/>
                </a:solidFill>
              </a:rPr>
              <a:t>четвероклассники!</a:t>
            </a:r>
            <a:endParaRPr lang="ru-RU" dirty="0">
              <a:solidFill>
                <a:srgbClr val="000099"/>
              </a:solidFill>
            </a:endParaRPr>
          </a:p>
          <a:p>
            <a:pPr>
              <a:buNone/>
            </a:pPr>
            <a:r>
              <a:rPr lang="ru-RU" dirty="0">
                <a:solidFill>
                  <a:srgbClr val="000099"/>
                </a:solidFill>
              </a:rPr>
              <a:t>      </a:t>
            </a:r>
            <a:r>
              <a:rPr lang="ru-RU" dirty="0" smtClean="0">
                <a:solidFill>
                  <a:srgbClr val="000099"/>
                </a:solidFill>
              </a:rPr>
              <a:t>       Как </a:t>
            </a:r>
            <a:r>
              <a:rPr lang="ru-RU" dirty="0">
                <a:solidFill>
                  <a:srgbClr val="000099"/>
                </a:solidFill>
              </a:rPr>
              <a:t>у вас дела? </a:t>
            </a:r>
            <a:endParaRPr lang="ru-RU" dirty="0" smtClean="0">
              <a:solidFill>
                <a:srgbClr val="000099"/>
              </a:solidFill>
            </a:endParaRPr>
          </a:p>
          <a:p>
            <a:pPr algn="just">
              <a:buNone/>
            </a:pPr>
            <a:r>
              <a:rPr lang="ru-RU" dirty="0" smtClean="0">
                <a:solidFill>
                  <a:srgbClr val="000099"/>
                </a:solidFill>
              </a:rPr>
              <a:t>             Скоро, </a:t>
            </a:r>
            <a:r>
              <a:rPr lang="ru-RU" dirty="0">
                <a:solidFill>
                  <a:srgbClr val="000099"/>
                </a:solidFill>
              </a:rPr>
              <a:t>9 </a:t>
            </a:r>
            <a:r>
              <a:rPr lang="ru-RU" dirty="0" smtClean="0">
                <a:solidFill>
                  <a:srgbClr val="000099"/>
                </a:solidFill>
              </a:rPr>
              <a:t>октября, </a:t>
            </a:r>
            <a:r>
              <a:rPr lang="ru-RU" dirty="0">
                <a:solidFill>
                  <a:srgbClr val="000099"/>
                </a:solidFill>
              </a:rPr>
              <a:t>весь мир </a:t>
            </a:r>
            <a:r>
              <a:rPr lang="ru-RU" dirty="0" smtClean="0">
                <a:solidFill>
                  <a:srgbClr val="000099"/>
                </a:solidFill>
              </a:rPr>
              <a:t>будет отмечать </a:t>
            </a:r>
            <a:r>
              <a:rPr lang="ru-RU" dirty="0">
                <a:solidFill>
                  <a:srgbClr val="000099"/>
                </a:solidFill>
              </a:rPr>
              <a:t>праздник Недели письма. Он был утверждён в 1975 году. Этот праздник не только почтальонов, но и всех тех, кто любит получать письма. </a:t>
            </a:r>
            <a:endParaRPr lang="ru-RU" dirty="0" smtClean="0">
              <a:solidFill>
                <a:srgbClr val="000099"/>
              </a:solidFill>
            </a:endParaRPr>
          </a:p>
          <a:p>
            <a:pPr algn="just">
              <a:buNone/>
            </a:pPr>
            <a:r>
              <a:rPr lang="ru-RU" dirty="0" smtClean="0">
                <a:solidFill>
                  <a:srgbClr val="000099"/>
                </a:solidFill>
              </a:rPr>
              <a:t>             Пишите </a:t>
            </a:r>
            <a:r>
              <a:rPr lang="ru-RU" dirty="0">
                <a:solidFill>
                  <a:srgbClr val="000099"/>
                </a:solidFill>
              </a:rPr>
              <a:t>письма друзьям и близким. Им будет очень приятно.</a:t>
            </a:r>
            <a:endParaRPr lang="ru-RU" dirty="0" smtClean="0">
              <a:solidFill>
                <a:srgbClr val="000099"/>
              </a:solidFill>
            </a:endParaRPr>
          </a:p>
          <a:p>
            <a:pPr algn="just">
              <a:buNone/>
            </a:pPr>
            <a:r>
              <a:rPr lang="ru-RU" dirty="0">
                <a:solidFill>
                  <a:srgbClr val="000099"/>
                </a:solidFill>
              </a:rPr>
              <a:t>         </a:t>
            </a:r>
            <a:r>
              <a:rPr lang="ru-RU" dirty="0" smtClean="0">
                <a:solidFill>
                  <a:srgbClr val="000099"/>
                </a:solidFill>
              </a:rPr>
              <a:t>                                      </a:t>
            </a:r>
            <a:r>
              <a:rPr lang="ru-RU" dirty="0">
                <a:solidFill>
                  <a:srgbClr val="000099"/>
                </a:solidFill>
              </a:rPr>
              <a:t>До свидания!</a:t>
            </a:r>
          </a:p>
          <a:p>
            <a:pPr>
              <a:buNone/>
            </a:pPr>
            <a:r>
              <a:rPr lang="ru-RU" dirty="0" smtClean="0">
                <a:solidFill>
                  <a:srgbClr val="000099"/>
                </a:solidFill>
              </a:rPr>
              <a:t>                                       Ваш </a:t>
            </a:r>
            <a:r>
              <a:rPr lang="ru-RU" dirty="0">
                <a:solidFill>
                  <a:srgbClr val="000099"/>
                </a:solidFill>
              </a:rPr>
              <a:t>друг, почтальон Печкин.</a:t>
            </a:r>
          </a:p>
          <a:p>
            <a:pPr>
              <a:buNone/>
            </a:pPr>
            <a:r>
              <a:rPr lang="ru-RU" dirty="0" smtClean="0">
                <a:solidFill>
                  <a:srgbClr val="000099"/>
                </a:solidFill>
              </a:rPr>
              <a:t>                                                       01 </a:t>
            </a:r>
            <a:r>
              <a:rPr lang="ru-RU" dirty="0">
                <a:solidFill>
                  <a:srgbClr val="000099"/>
                </a:solidFill>
              </a:rPr>
              <a:t>апреля 2018 года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надя\Desktop\hello_html_m52b36a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0099"/>
                </a:solidFill>
              </a:rPr>
              <a:t>Письмо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u="sng" dirty="0" smtClean="0">
                <a:solidFill>
                  <a:srgbClr val="000099"/>
                </a:solidFill>
              </a:rPr>
              <a:t>Водная часть:</a:t>
            </a:r>
          </a:p>
          <a:p>
            <a:r>
              <a:rPr lang="ru-RU" dirty="0" smtClean="0">
                <a:solidFill>
                  <a:srgbClr val="000099"/>
                </a:solidFill>
              </a:rPr>
              <a:t>приветствие и обращение.</a:t>
            </a:r>
          </a:p>
          <a:p>
            <a:pPr>
              <a:buNone/>
            </a:pPr>
            <a:r>
              <a:rPr lang="ru-RU" b="1" u="sng" dirty="0" smtClean="0">
                <a:solidFill>
                  <a:srgbClr val="000099"/>
                </a:solidFill>
              </a:rPr>
              <a:t>Основной текст письма:</a:t>
            </a:r>
          </a:p>
          <a:p>
            <a:r>
              <a:rPr lang="ru-RU" dirty="0" smtClean="0">
                <a:solidFill>
                  <a:srgbClr val="000099"/>
                </a:solidFill>
              </a:rPr>
              <a:t>новости, слова-поздравления, слова – пожелания.</a:t>
            </a:r>
          </a:p>
          <a:p>
            <a:pPr>
              <a:buNone/>
            </a:pPr>
            <a:r>
              <a:rPr lang="ru-RU" b="1" u="sng" dirty="0" smtClean="0">
                <a:solidFill>
                  <a:srgbClr val="000099"/>
                </a:solidFill>
              </a:rPr>
              <a:t>Заключительная часть:</a:t>
            </a:r>
          </a:p>
          <a:p>
            <a:r>
              <a:rPr lang="ru-RU" dirty="0" smtClean="0">
                <a:solidFill>
                  <a:srgbClr val="000099"/>
                </a:solidFill>
              </a:rPr>
              <a:t>слова – прощания;</a:t>
            </a:r>
          </a:p>
          <a:p>
            <a:r>
              <a:rPr lang="ru-RU" dirty="0" smtClean="0">
                <a:solidFill>
                  <a:srgbClr val="000099"/>
                </a:solidFill>
              </a:rPr>
              <a:t>подпись отправителя;</a:t>
            </a:r>
          </a:p>
          <a:p>
            <a:r>
              <a:rPr lang="ru-RU" dirty="0" smtClean="0">
                <a:solidFill>
                  <a:srgbClr val="000099"/>
                </a:solidFill>
              </a:rPr>
              <a:t>дата отправления.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надя\Desktop\hello_html_m52b36a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820472" cy="626469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4000" b="1" u="sng" dirty="0" smtClean="0">
                <a:solidFill>
                  <a:srgbClr val="000099"/>
                </a:solidFill>
              </a:rPr>
              <a:t>Исследуем текст письма</a:t>
            </a:r>
          </a:p>
          <a:p>
            <a:pPr algn="ctr">
              <a:buNone/>
            </a:pPr>
            <a:endParaRPr lang="ru-RU" b="1" u="sng" dirty="0" smtClean="0">
              <a:solidFill>
                <a:srgbClr val="000099"/>
              </a:solidFill>
            </a:endParaRPr>
          </a:p>
          <a:p>
            <a:pPr>
              <a:buNone/>
            </a:pPr>
            <a:r>
              <a:rPr lang="ru-RU" sz="2800" b="1" u="sng" dirty="0" smtClean="0">
                <a:solidFill>
                  <a:srgbClr val="000099"/>
                </a:solidFill>
              </a:rPr>
              <a:t>Подчеркнуть части </a:t>
            </a:r>
            <a:r>
              <a:rPr lang="ru-RU" sz="2800" b="1" u="sng" dirty="0">
                <a:solidFill>
                  <a:srgbClr val="000099"/>
                </a:solidFill>
              </a:rPr>
              <a:t>письма, </a:t>
            </a:r>
            <a:r>
              <a:rPr lang="ru-RU" sz="2800" b="1" u="sng" dirty="0" smtClean="0">
                <a:solidFill>
                  <a:srgbClr val="000099"/>
                </a:solidFill>
              </a:rPr>
              <a:t>которые относятся к: </a:t>
            </a:r>
            <a:endParaRPr lang="ru-RU" sz="2800" b="1" u="sng" dirty="0">
              <a:solidFill>
                <a:srgbClr val="000099"/>
              </a:solidFill>
            </a:endParaRPr>
          </a:p>
          <a:p>
            <a:r>
              <a:rPr lang="ru-RU" dirty="0" smtClean="0">
                <a:solidFill>
                  <a:srgbClr val="000099"/>
                </a:solidFill>
              </a:rPr>
              <a:t>приветствию </a:t>
            </a:r>
            <a:r>
              <a:rPr lang="ru-RU" dirty="0">
                <a:solidFill>
                  <a:srgbClr val="000099"/>
                </a:solidFill>
              </a:rPr>
              <a:t>и </a:t>
            </a:r>
            <a:r>
              <a:rPr lang="ru-RU" dirty="0" smtClean="0">
                <a:solidFill>
                  <a:srgbClr val="000099"/>
                </a:solidFill>
              </a:rPr>
              <a:t>обращению -</a:t>
            </a:r>
            <a:r>
              <a:rPr lang="ru-RU" b="1" dirty="0" smtClean="0">
                <a:solidFill>
                  <a:srgbClr val="C09200"/>
                </a:solidFill>
              </a:rPr>
              <a:t> желтым</a:t>
            </a:r>
            <a:endParaRPr lang="ru-RU" b="1" dirty="0">
              <a:solidFill>
                <a:srgbClr val="C09200"/>
              </a:solidFill>
            </a:endParaRPr>
          </a:p>
          <a:p>
            <a:r>
              <a:rPr lang="ru-RU" dirty="0" smtClean="0">
                <a:solidFill>
                  <a:srgbClr val="000099"/>
                </a:solidFill>
              </a:rPr>
              <a:t>основному тексту письма: новостям - </a:t>
            </a:r>
            <a:r>
              <a:rPr lang="ru-RU" b="1" dirty="0" smtClean="0">
                <a:solidFill>
                  <a:srgbClr val="FF0000"/>
                </a:solidFill>
              </a:rPr>
              <a:t>красным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000099"/>
                </a:solidFill>
              </a:rPr>
              <a:t>заключительной части: словам пожелания - </a:t>
            </a:r>
            <a:r>
              <a:rPr lang="ru-RU" b="1" dirty="0" smtClean="0">
                <a:solidFill>
                  <a:srgbClr val="00B050"/>
                </a:solidFill>
              </a:rPr>
              <a:t>зеленым</a:t>
            </a:r>
          </a:p>
          <a:p>
            <a:r>
              <a:rPr lang="ru-RU" dirty="0" smtClean="0">
                <a:solidFill>
                  <a:srgbClr val="000099"/>
                </a:solidFill>
              </a:rPr>
              <a:t>заключительной части: словам прощания - </a:t>
            </a:r>
            <a:r>
              <a:rPr lang="ru-RU" b="1" dirty="0" smtClean="0">
                <a:solidFill>
                  <a:srgbClr val="000099"/>
                </a:solidFill>
              </a:rPr>
              <a:t>синим</a:t>
            </a:r>
          </a:p>
          <a:p>
            <a:r>
              <a:rPr lang="ru-RU" dirty="0" smtClean="0">
                <a:solidFill>
                  <a:srgbClr val="000099"/>
                </a:solidFill>
              </a:rPr>
              <a:t>подписи </a:t>
            </a:r>
            <a:r>
              <a:rPr lang="ru-RU" dirty="0">
                <a:solidFill>
                  <a:srgbClr val="000099"/>
                </a:solidFill>
              </a:rPr>
              <a:t>отправителя </a:t>
            </a:r>
            <a:r>
              <a:rPr lang="ru-RU" dirty="0" smtClean="0">
                <a:solidFill>
                  <a:srgbClr val="000099"/>
                </a:solidFill>
              </a:rPr>
              <a:t>-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коричневым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rgbClr val="000099"/>
                </a:solidFill>
              </a:rPr>
              <a:t>дате отправления - </a:t>
            </a:r>
            <a:r>
              <a:rPr lang="ru-RU" b="1" dirty="0" smtClean="0"/>
              <a:t>чёрным</a:t>
            </a:r>
            <a:endParaRPr lang="ru-RU" b="1" dirty="0"/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C:\Users\надя\Desktop\hello_html_m52b36a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8863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000099"/>
                </a:solidFill>
              </a:rPr>
              <a:t>Здравствуйте</a:t>
            </a:r>
            <a:r>
              <a:rPr lang="ru-RU" dirty="0">
                <a:solidFill>
                  <a:srgbClr val="000099"/>
                </a:solidFill>
              </a:rPr>
              <a:t>, </a:t>
            </a:r>
            <a:r>
              <a:rPr lang="ru-RU" dirty="0" smtClean="0">
                <a:solidFill>
                  <a:srgbClr val="000099"/>
                </a:solidFill>
              </a:rPr>
              <a:t>четвероклассники!</a:t>
            </a:r>
            <a:endParaRPr lang="ru-RU" dirty="0">
              <a:solidFill>
                <a:srgbClr val="000099"/>
              </a:solidFill>
            </a:endParaRPr>
          </a:p>
          <a:p>
            <a:pPr>
              <a:buNone/>
            </a:pPr>
            <a:r>
              <a:rPr lang="ru-RU" dirty="0">
                <a:solidFill>
                  <a:srgbClr val="000099"/>
                </a:solidFill>
              </a:rPr>
              <a:t>      </a:t>
            </a:r>
            <a:r>
              <a:rPr lang="ru-RU" dirty="0" smtClean="0">
                <a:solidFill>
                  <a:srgbClr val="000099"/>
                </a:solidFill>
              </a:rPr>
              <a:t>       Как </a:t>
            </a:r>
            <a:r>
              <a:rPr lang="ru-RU" dirty="0">
                <a:solidFill>
                  <a:srgbClr val="000099"/>
                </a:solidFill>
              </a:rPr>
              <a:t>у вас дела? </a:t>
            </a:r>
            <a:endParaRPr lang="ru-RU" dirty="0" smtClean="0">
              <a:solidFill>
                <a:srgbClr val="000099"/>
              </a:solidFill>
            </a:endParaRPr>
          </a:p>
          <a:p>
            <a:pPr algn="just">
              <a:buNone/>
            </a:pPr>
            <a:r>
              <a:rPr lang="ru-RU" dirty="0" smtClean="0">
                <a:solidFill>
                  <a:srgbClr val="000099"/>
                </a:solidFill>
              </a:rPr>
              <a:t>             Скоро, </a:t>
            </a:r>
            <a:r>
              <a:rPr lang="ru-RU" dirty="0">
                <a:solidFill>
                  <a:srgbClr val="000099"/>
                </a:solidFill>
              </a:rPr>
              <a:t>9 </a:t>
            </a:r>
            <a:r>
              <a:rPr lang="ru-RU" dirty="0" smtClean="0">
                <a:solidFill>
                  <a:srgbClr val="000099"/>
                </a:solidFill>
              </a:rPr>
              <a:t>октября, </a:t>
            </a:r>
            <a:r>
              <a:rPr lang="ru-RU" dirty="0">
                <a:solidFill>
                  <a:srgbClr val="000099"/>
                </a:solidFill>
              </a:rPr>
              <a:t>весь мир отмечает праздник Недели письма. Он был утверждён в 1975 году. Этот праздник не только почтальонов, но и всех тех, кто любит получать письма. </a:t>
            </a:r>
            <a:endParaRPr lang="ru-RU" dirty="0" smtClean="0">
              <a:solidFill>
                <a:srgbClr val="000099"/>
              </a:solidFill>
            </a:endParaRPr>
          </a:p>
          <a:p>
            <a:pPr algn="just">
              <a:buNone/>
            </a:pPr>
            <a:r>
              <a:rPr lang="ru-RU" dirty="0" smtClean="0">
                <a:solidFill>
                  <a:srgbClr val="000099"/>
                </a:solidFill>
              </a:rPr>
              <a:t>             Пишите </a:t>
            </a:r>
            <a:r>
              <a:rPr lang="ru-RU" dirty="0">
                <a:solidFill>
                  <a:srgbClr val="000099"/>
                </a:solidFill>
              </a:rPr>
              <a:t>письма друзьям и близким. Им будет очень приятно.</a:t>
            </a:r>
            <a:endParaRPr lang="ru-RU" dirty="0" smtClean="0">
              <a:solidFill>
                <a:srgbClr val="000099"/>
              </a:solidFill>
            </a:endParaRPr>
          </a:p>
          <a:p>
            <a:pPr algn="just">
              <a:buNone/>
            </a:pPr>
            <a:r>
              <a:rPr lang="ru-RU" dirty="0">
                <a:solidFill>
                  <a:srgbClr val="000099"/>
                </a:solidFill>
              </a:rPr>
              <a:t>         </a:t>
            </a:r>
            <a:r>
              <a:rPr lang="ru-RU" dirty="0" smtClean="0">
                <a:solidFill>
                  <a:srgbClr val="000099"/>
                </a:solidFill>
              </a:rPr>
              <a:t>                                      </a:t>
            </a:r>
            <a:r>
              <a:rPr lang="ru-RU" dirty="0">
                <a:solidFill>
                  <a:srgbClr val="000099"/>
                </a:solidFill>
              </a:rPr>
              <a:t>До свидания!</a:t>
            </a:r>
          </a:p>
          <a:p>
            <a:pPr>
              <a:buNone/>
            </a:pPr>
            <a:r>
              <a:rPr lang="ru-RU" dirty="0" smtClean="0">
                <a:solidFill>
                  <a:srgbClr val="000099"/>
                </a:solidFill>
              </a:rPr>
              <a:t>                                       Ваш </a:t>
            </a:r>
            <a:r>
              <a:rPr lang="ru-RU" dirty="0">
                <a:solidFill>
                  <a:srgbClr val="000099"/>
                </a:solidFill>
              </a:rPr>
              <a:t>друг, почтальон Печкин.</a:t>
            </a:r>
          </a:p>
          <a:p>
            <a:pPr>
              <a:buNone/>
            </a:pPr>
            <a:r>
              <a:rPr lang="ru-RU" dirty="0" smtClean="0">
                <a:solidFill>
                  <a:srgbClr val="000099"/>
                </a:solidFill>
              </a:rPr>
              <a:t>                                                       01 </a:t>
            </a:r>
            <a:r>
              <a:rPr lang="ru-RU" dirty="0">
                <a:solidFill>
                  <a:srgbClr val="000099"/>
                </a:solidFill>
              </a:rPr>
              <a:t>апреля 2018 года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надя\Desktop\hello_html_m52b36a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u="sng" dirty="0" smtClean="0">
                <a:solidFill>
                  <a:srgbClr val="000099"/>
                </a:solidFill>
              </a:rPr>
              <a:t>Пишем письмо школе</a:t>
            </a:r>
            <a:endParaRPr lang="ru-RU" sz="4000" b="1" u="sng" dirty="0">
              <a:solidFill>
                <a:srgbClr val="00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72816"/>
            <a:ext cx="8363272" cy="485740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/>
              <a:t> </a:t>
            </a:r>
            <a:endParaRPr lang="ru-RU" dirty="0">
              <a:solidFill>
                <a:srgbClr val="000099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0099"/>
                </a:solidFill>
              </a:rPr>
              <a:t>               __________________, моя любимая школа!</a:t>
            </a:r>
            <a:endParaRPr lang="ru-RU" dirty="0" smtClean="0">
              <a:solidFill>
                <a:srgbClr val="000099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0099"/>
                </a:solidFill>
              </a:rPr>
              <a:t>        Меня зовут _______________.  Мне </a:t>
            </a:r>
            <a:r>
              <a:rPr lang="ru-RU" b="1" dirty="0" err="1" smtClean="0">
                <a:solidFill>
                  <a:srgbClr val="000099"/>
                </a:solidFill>
              </a:rPr>
              <a:t>_______лет</a:t>
            </a:r>
            <a:r>
              <a:rPr lang="ru-RU" b="1" dirty="0" smtClean="0">
                <a:solidFill>
                  <a:srgbClr val="000099"/>
                </a:solidFill>
              </a:rPr>
              <a:t>.   Я   учусь в ____________ классе.  Я пишу тебе с урока русского языка. Сегодня хочу поздравить тебя с юбилеем! Пожелаю  _____________________</a:t>
            </a:r>
          </a:p>
          <a:p>
            <a:pPr>
              <a:buNone/>
            </a:pPr>
            <a:r>
              <a:rPr lang="ru-RU" b="1" dirty="0" smtClean="0">
                <a:solidFill>
                  <a:srgbClr val="000099"/>
                </a:solidFill>
              </a:rPr>
              <a:t>    ____________________________________________.</a:t>
            </a:r>
            <a:endParaRPr lang="ru-RU" dirty="0" smtClean="0">
              <a:solidFill>
                <a:srgbClr val="000099"/>
              </a:solidFill>
            </a:endParaRPr>
          </a:p>
          <a:p>
            <a:pPr algn="r">
              <a:buNone/>
            </a:pPr>
            <a:r>
              <a:rPr lang="ru-RU" b="1" dirty="0" smtClean="0">
                <a:solidFill>
                  <a:srgbClr val="000099"/>
                </a:solidFill>
              </a:rPr>
              <a:t>До  ________________.</a:t>
            </a:r>
            <a:endParaRPr lang="ru-RU" dirty="0" smtClean="0">
              <a:solidFill>
                <a:srgbClr val="000099"/>
              </a:solidFill>
            </a:endParaRPr>
          </a:p>
          <a:p>
            <a:pPr algn="r">
              <a:buNone/>
            </a:pPr>
            <a:r>
              <a:rPr lang="ru-RU" b="1" dirty="0" smtClean="0">
                <a:solidFill>
                  <a:srgbClr val="000099"/>
                </a:solidFill>
              </a:rPr>
              <a:t>____________________</a:t>
            </a:r>
            <a:endParaRPr lang="ru-RU" dirty="0" smtClean="0">
              <a:solidFill>
                <a:srgbClr val="000099"/>
              </a:solidFill>
            </a:endParaRPr>
          </a:p>
          <a:p>
            <a:pPr algn="r">
              <a:buNone/>
            </a:pPr>
            <a:r>
              <a:rPr lang="ru-RU" b="1" dirty="0" smtClean="0">
                <a:solidFill>
                  <a:srgbClr val="000099"/>
                </a:solidFill>
              </a:rPr>
              <a:t>25 апреля   2018 г</a:t>
            </a:r>
            <a:r>
              <a:rPr lang="ru-RU" dirty="0" smtClean="0">
                <a:solidFill>
                  <a:srgbClr val="000099"/>
                </a:solidFill>
              </a:rPr>
              <a:t>.</a:t>
            </a:r>
            <a:endParaRPr lang="ru-RU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надя\Desktop\hello_html_m52b36a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0099"/>
                </a:solidFill>
              </a:rPr>
              <a:t>Оценим свою работу на уроке</a:t>
            </a:r>
            <a:endParaRPr lang="ru-RU" sz="4000" b="1" dirty="0">
              <a:solidFill>
                <a:srgbClr val="000099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39552" y="1340767"/>
          <a:ext cx="8208912" cy="5135244"/>
        </p:xfrm>
        <a:graphic>
          <a:graphicData uri="http://schemas.openxmlformats.org/drawingml/2006/table">
            <a:tbl>
              <a:tblPr/>
              <a:tblGrid>
                <a:gridCol w="1344563"/>
                <a:gridCol w="5352181"/>
                <a:gridCol w="1512168"/>
              </a:tblGrid>
              <a:tr h="937677">
                <a:tc>
                  <a:txBody>
                    <a:bodyPr/>
                    <a:lstStyle/>
                    <a:p>
                      <a:pPr indent="4495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100" b="1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 изучения темы</a:t>
                      </a:r>
                      <a:r>
                        <a:rPr lang="ru-RU" sz="2100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100" b="1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Цель  урока</a:t>
                      </a:r>
                      <a:r>
                        <a:rPr lang="ru-RU" sz="2100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100" b="1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После изучения темы</a:t>
                      </a:r>
                      <a:r>
                        <a:rPr lang="ru-RU" sz="2100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731">
                <a:tc>
                  <a:txBody>
                    <a:bodyPr/>
                    <a:lstStyle/>
                    <a:p>
                      <a:endParaRPr lang="ru-RU" sz="210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100" dirty="0" smtClean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узнать </a:t>
                      </a:r>
                      <a:r>
                        <a:rPr lang="ru-RU" sz="2100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правила написания писем </a:t>
                      </a:r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549">
                <a:tc>
                  <a:txBody>
                    <a:bodyPr/>
                    <a:lstStyle/>
                    <a:p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100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узнать из каких частей состоит текст письма </a:t>
                      </a:r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4995">
                <a:tc>
                  <a:txBody>
                    <a:bodyPr/>
                    <a:lstStyle/>
                    <a:p>
                      <a:endParaRPr lang="ru-RU" sz="210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100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попробовать самостоятельно написать письмо </a:t>
                      </a:r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549">
                <a:tc>
                  <a:txBody>
                    <a:bodyPr/>
                    <a:lstStyle/>
                    <a:p>
                      <a:endParaRPr lang="ru-RU" sz="210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100" dirty="0" smtClean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узнать, </a:t>
                      </a:r>
                      <a:r>
                        <a:rPr lang="ru-RU" sz="2100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как появились письма </a:t>
                      </a:r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4995">
                <a:tc>
                  <a:txBody>
                    <a:bodyPr/>
                    <a:lstStyle/>
                    <a:p>
                      <a:endParaRPr lang="ru-RU" sz="210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10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пополнить свой словарный запас новыми словами</a:t>
                      </a:r>
                      <a:endParaRPr lang="ru-RU" sz="210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549">
                <a:tc>
                  <a:txBody>
                    <a:bodyPr/>
                    <a:lstStyle/>
                    <a:p>
                      <a:endParaRPr lang="ru-RU" sz="210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100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узнать что-то новое</a:t>
                      </a:r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731">
                <a:tc>
                  <a:txBody>
                    <a:bodyPr/>
                    <a:lstStyle/>
                    <a:p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100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поделиться своими знаниями</a:t>
                      </a:r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надя\Desktop\hello_html_m52b36a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772816"/>
            <a:ext cx="8435280" cy="2290266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0099"/>
                </a:solidFill>
              </a:rPr>
              <a:t>Спасибо за урок!</a:t>
            </a:r>
            <a:br>
              <a:rPr lang="ru-RU" sz="5400" b="1" dirty="0" smtClean="0">
                <a:solidFill>
                  <a:srgbClr val="000099"/>
                </a:solidFill>
              </a:rPr>
            </a:br>
            <a:r>
              <a:rPr lang="ru-RU" sz="5400" b="1" dirty="0" smtClean="0">
                <a:solidFill>
                  <a:srgbClr val="000099"/>
                </a:solidFill>
              </a:rPr>
              <a:t>Пишите письма!</a:t>
            </a:r>
            <a:endParaRPr lang="ru-RU" sz="54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надя\Desktop\hello_html_m52b36a6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Новый проект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-1350404" y="-1323528"/>
            <a:ext cx="11844808" cy="95050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34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надя\Desktop\hello_html_m52b36a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0099"/>
                </a:solidFill>
              </a:rPr>
              <a:t>Эдуард Николаевич Успенский</a:t>
            </a:r>
            <a:endParaRPr lang="ru-RU" b="1" dirty="0">
              <a:solidFill>
                <a:srgbClr val="000099"/>
              </a:solidFill>
            </a:endParaRPr>
          </a:p>
        </p:txBody>
      </p:sp>
      <p:pic>
        <p:nvPicPr>
          <p:cNvPr id="1026" name="Picture 2" descr="http://www.kino-teatr.ru/news/13848/12984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060848"/>
            <a:ext cx="5076056" cy="30963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 descr="https://im0-tub-ru.yandex.net/i?id=2d3c007af7cdd1ab5c20ab243593036f-l&amp;n=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1143000"/>
            <a:ext cx="3724275" cy="5715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надя\Desktop\hello_html_m52b36a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620687"/>
            <a:ext cx="8229600" cy="86409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rgbClr val="000099"/>
                </a:solidFill>
              </a:rPr>
              <a:t>Тема урока «Пишем письмо школе»</a:t>
            </a:r>
            <a:endParaRPr lang="ru-RU" sz="4000" b="1" dirty="0">
              <a:solidFill>
                <a:srgbClr val="000099"/>
              </a:solidFill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467544" y="1340768"/>
            <a:ext cx="8229600" cy="8640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4000" b="1" dirty="0" smtClean="0">
                <a:solidFill>
                  <a:srgbClr val="000099"/>
                </a:solidFill>
              </a:rPr>
              <a:t>Ставим</a:t>
            </a:r>
            <a:r>
              <a:rPr kumimoji="0" lang="ru-RU" sz="4000" b="1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цель урока.</a:t>
            </a: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95536" y="2348880"/>
          <a:ext cx="8352928" cy="4320479"/>
        </p:xfrm>
        <a:graphic>
          <a:graphicData uri="http://schemas.openxmlformats.org/drawingml/2006/table">
            <a:tbl>
              <a:tblPr/>
              <a:tblGrid>
                <a:gridCol w="1368152"/>
                <a:gridCol w="5688632"/>
                <a:gridCol w="1296144"/>
              </a:tblGrid>
              <a:tr h="1128565">
                <a:tc>
                  <a:txBody>
                    <a:bodyPr/>
                    <a:lstStyle/>
                    <a:p>
                      <a:pPr indent="4495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100" b="1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 изучения темы</a:t>
                      </a:r>
                      <a:r>
                        <a:rPr lang="ru-RU" sz="2100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100" b="1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Цель  урока</a:t>
                      </a:r>
                      <a:r>
                        <a:rPr lang="ru-RU" sz="2100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100" b="1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После изучения темы</a:t>
                      </a:r>
                      <a:r>
                        <a:rPr lang="ru-RU" sz="2100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857">
                <a:tc>
                  <a:txBody>
                    <a:bodyPr/>
                    <a:lstStyle/>
                    <a:p>
                      <a:endParaRPr lang="ru-RU" sz="210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100" dirty="0" smtClean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узнать </a:t>
                      </a:r>
                      <a:r>
                        <a:rPr lang="ru-RU" sz="2100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правила написания писем </a:t>
                      </a:r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182">
                <a:tc>
                  <a:txBody>
                    <a:bodyPr/>
                    <a:lstStyle/>
                    <a:p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100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узнать из каких частей состоит текст письма </a:t>
                      </a:r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1827">
                <a:tc>
                  <a:txBody>
                    <a:bodyPr/>
                    <a:lstStyle/>
                    <a:p>
                      <a:endParaRPr lang="ru-RU" sz="210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100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попробовать самостоятельно написать письмо </a:t>
                      </a:r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182">
                <a:tc>
                  <a:txBody>
                    <a:bodyPr/>
                    <a:lstStyle/>
                    <a:p>
                      <a:endParaRPr lang="ru-RU" sz="210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100" dirty="0" smtClean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узнать, </a:t>
                      </a:r>
                      <a:r>
                        <a:rPr lang="ru-RU" sz="2100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как появились письма </a:t>
                      </a:r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1827">
                <a:tc>
                  <a:txBody>
                    <a:bodyPr/>
                    <a:lstStyle/>
                    <a:p>
                      <a:endParaRPr lang="ru-RU" sz="210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10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пополнить свой словарный запас новыми словами</a:t>
                      </a:r>
                      <a:endParaRPr lang="ru-RU" sz="210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182">
                <a:tc>
                  <a:txBody>
                    <a:bodyPr/>
                    <a:lstStyle/>
                    <a:p>
                      <a:endParaRPr lang="ru-RU" sz="210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100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узнать что-то новое</a:t>
                      </a:r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857">
                <a:tc>
                  <a:txBody>
                    <a:bodyPr/>
                    <a:lstStyle/>
                    <a:p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100" dirty="0">
                          <a:solidFill>
                            <a:srgbClr val="000099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поделиться своими знаниями</a:t>
                      </a:r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100" dirty="0">
                        <a:solidFill>
                          <a:srgbClr val="000099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334" marR="52334" marT="82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надя\Desktop\hello_html_m52b36a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2620888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>
                <a:solidFill>
                  <a:srgbClr val="000099"/>
                </a:solidFill>
              </a:rPr>
              <a:t>«</a:t>
            </a:r>
            <a:r>
              <a:rPr lang="ru-RU" b="1" dirty="0">
                <a:solidFill>
                  <a:srgbClr val="000099"/>
                </a:solidFill>
              </a:rPr>
              <a:t>Письмо</a:t>
            </a:r>
            <a:r>
              <a:rPr lang="ru-RU" dirty="0">
                <a:solidFill>
                  <a:srgbClr val="000099"/>
                </a:solidFill>
              </a:rPr>
              <a:t> —  </a:t>
            </a:r>
            <a:r>
              <a:rPr lang="ru-RU" b="1" dirty="0">
                <a:solidFill>
                  <a:srgbClr val="000099"/>
                </a:solidFill>
              </a:rPr>
              <a:t>текст</a:t>
            </a:r>
            <a:r>
              <a:rPr lang="ru-RU" dirty="0">
                <a:solidFill>
                  <a:srgbClr val="000099"/>
                </a:solidFill>
              </a:rPr>
              <a:t>, написанный на бумаге или набранный в электронном виде, отправляемый </a:t>
            </a:r>
            <a:r>
              <a:rPr lang="ru-RU" b="1" dirty="0">
                <a:solidFill>
                  <a:srgbClr val="000099"/>
                </a:solidFill>
              </a:rPr>
              <a:t>адресату</a:t>
            </a:r>
            <a:r>
              <a:rPr lang="ru-RU" dirty="0">
                <a:solidFill>
                  <a:srgbClr val="000099"/>
                </a:solidFill>
              </a:rPr>
              <a:t> для сообщения личной или официальной информации</a:t>
            </a:r>
            <a:r>
              <a:rPr lang="ru-RU" dirty="0" smtClean="0">
                <a:solidFill>
                  <a:srgbClr val="000099"/>
                </a:solidFill>
              </a:rPr>
              <a:t>».</a:t>
            </a:r>
          </a:p>
          <a:p>
            <a:pPr algn="r">
              <a:buNone/>
            </a:pPr>
            <a:r>
              <a:rPr lang="ru-RU" dirty="0" smtClean="0">
                <a:solidFill>
                  <a:srgbClr val="000099"/>
                </a:solidFill>
              </a:rPr>
              <a:t>Толковый словарь Дмитриева Д.В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395536" y="3068960"/>
            <a:ext cx="8229600" cy="13681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lvl="0" indent="-342900" algn="just">
              <a:spcBef>
                <a:spcPct val="20000"/>
              </a:spcBef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Адресат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тот, кому адресовано письмо, т.е.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получатель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».</a:t>
            </a:r>
          </a:p>
          <a:p>
            <a:pPr marL="342900" lvl="0" indent="-342900" algn="r">
              <a:spcBef>
                <a:spcPct val="20000"/>
              </a:spcBef>
            </a:pPr>
            <a:r>
              <a:rPr lang="ru-RU" sz="3200" dirty="0" smtClean="0">
                <a:solidFill>
                  <a:srgbClr val="000099"/>
                </a:solidFill>
              </a:rPr>
              <a:t>Толковый словарь Ожегова С.И.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 algn="just">
              <a:spcBef>
                <a:spcPct val="20000"/>
              </a:spcBef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67544" y="4653136"/>
            <a:ext cx="8229600" cy="2620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just">
              <a:spcBef>
                <a:spcPct val="20000"/>
              </a:spcBef>
            </a:pP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</a:t>
            </a:r>
            <a:r>
              <a:rPr lang="ru-RU" sz="3200" b="1" noProof="0" dirty="0" smtClean="0">
                <a:solidFill>
                  <a:srgbClr val="000099"/>
                </a:solidFill>
              </a:rPr>
              <a:t>Адреса</a:t>
            </a:r>
            <a:r>
              <a:rPr lang="ru-RU" sz="3200" b="1" u="sng" noProof="0" dirty="0" smtClean="0">
                <a:solidFill>
                  <a:srgbClr val="000099"/>
                </a:solidFill>
              </a:rPr>
              <a:t>н</a:t>
            </a:r>
            <a:r>
              <a:rPr lang="ru-RU" sz="3200" b="1" noProof="0" dirty="0" smtClean="0">
                <a:solidFill>
                  <a:srgbClr val="000099"/>
                </a:solidFill>
              </a:rPr>
              <a:t>т</a:t>
            </a:r>
            <a:r>
              <a:rPr lang="ru-RU" sz="3200" b="1" dirty="0" smtClean="0">
                <a:solidFill>
                  <a:srgbClr val="000099"/>
                </a:solidFill>
              </a:rPr>
              <a:t> - </a:t>
            </a:r>
            <a:r>
              <a:rPr lang="ru-RU" sz="3200" dirty="0" smtClean="0">
                <a:solidFill>
                  <a:srgbClr val="000099"/>
                </a:solidFill>
              </a:rPr>
              <a:t>человек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ru-RU" sz="320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который  пишет</a:t>
            </a:r>
            <a:r>
              <a:rPr lang="ru-RU" sz="3200" dirty="0" smtClean="0">
                <a:solidFill>
                  <a:srgbClr val="000099"/>
                </a:solidFill>
              </a:rPr>
              <a:t> письмо, а потом отправляет».</a:t>
            </a:r>
          </a:p>
          <a:p>
            <a:pPr marL="342900" indent="-342900" algn="r">
              <a:spcBef>
                <a:spcPct val="20000"/>
              </a:spcBef>
            </a:pPr>
            <a:r>
              <a:rPr lang="ru-RU" sz="3200" dirty="0" smtClean="0">
                <a:solidFill>
                  <a:srgbClr val="000099"/>
                </a:solidFill>
              </a:rPr>
              <a:t>Толковый словарь Ожегова С.И.</a:t>
            </a:r>
            <a:endParaRPr lang="ru-RU" sz="3200" dirty="0">
              <a:solidFill>
                <a:srgbClr val="000099"/>
              </a:solidFill>
            </a:endParaRP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надя\Desktop\hello_html_m52b36a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8640"/>
            <a:ext cx="8363272" cy="8640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>
                <a:solidFill>
                  <a:srgbClr val="000099"/>
                </a:solidFill>
              </a:rPr>
              <a:t>Конверт</a:t>
            </a:r>
            <a:endParaRPr lang="ru-RU" sz="4400" b="1" dirty="0">
              <a:solidFill>
                <a:srgbClr val="000099"/>
              </a:solidFill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611560" y="836712"/>
            <a:ext cx="8363272" cy="13681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ru-RU" sz="3600" dirty="0"/>
              <a:t>  </a:t>
            </a:r>
            <a:r>
              <a:rPr lang="ru-RU" sz="3600" dirty="0" smtClean="0">
                <a:solidFill>
                  <a:srgbClr val="000099"/>
                </a:solidFill>
              </a:rPr>
              <a:t>Бумажные </a:t>
            </a:r>
            <a:r>
              <a:rPr lang="ru-RU" sz="3600" dirty="0" err="1" smtClean="0">
                <a:solidFill>
                  <a:srgbClr val="000099"/>
                </a:solidFill>
              </a:rPr>
              <a:t>бумажные</a:t>
            </a:r>
            <a:r>
              <a:rPr lang="ru-RU" sz="3600" dirty="0" smtClean="0">
                <a:solidFill>
                  <a:srgbClr val="000099"/>
                </a:solidFill>
              </a:rPr>
              <a:t> конверты</a:t>
            </a:r>
            <a:r>
              <a:rPr lang="ru-RU" sz="3600" dirty="0">
                <a:solidFill>
                  <a:srgbClr val="000099"/>
                </a:solidFill>
              </a:rPr>
              <a:t> появились </a:t>
            </a:r>
            <a:endParaRPr lang="ru-RU" sz="3600" dirty="0" smtClean="0">
              <a:solidFill>
                <a:srgbClr val="000099"/>
              </a:solidFill>
            </a:endParaRPr>
          </a:p>
          <a:p>
            <a:pPr marL="342900" lvl="0" indent="-342900" algn="ctr">
              <a:spcBef>
                <a:spcPct val="20000"/>
              </a:spcBef>
            </a:pPr>
            <a:r>
              <a:rPr lang="ru-RU" sz="3600" dirty="0" smtClean="0">
                <a:solidFill>
                  <a:srgbClr val="000099"/>
                </a:solidFill>
              </a:rPr>
              <a:t>в </a:t>
            </a:r>
            <a:r>
              <a:rPr lang="ru-RU" sz="3600" dirty="0">
                <a:solidFill>
                  <a:srgbClr val="000099"/>
                </a:solidFill>
              </a:rPr>
              <a:t>Англии в 1820 году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099" name="Рисунок 3" descr="http://letter.school-egvekinot.edusite.ru/images/p5_pis-m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2708920"/>
            <a:ext cx="4803028" cy="31245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101" name="Picture 5" descr="http://mywishlist.ru/pic/i/wish/orig/008/554/626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4458693"/>
            <a:ext cx="2448272" cy="23993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https://i.ytimg.com/vi/mWaQDT0o_eg/hqdefault.jpg"/>
          <p:cNvPicPr/>
          <p:nvPr/>
        </p:nvPicPr>
        <p:blipFill>
          <a:blip r:embed="rId5" cstate="print"/>
          <a:srcRect l="6250" t="15278" r="10833" b="14722"/>
          <a:stretch>
            <a:fillRect/>
          </a:stretch>
        </p:blipFill>
        <p:spPr bwMode="auto">
          <a:xfrm>
            <a:off x="251520" y="2060848"/>
            <a:ext cx="3888432" cy="2448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надя\Desktop\hello_html_m52b36a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000099"/>
                </a:solidFill>
              </a:rPr>
              <a:t>Почтовый конверт</a:t>
            </a:r>
            <a:endParaRPr lang="ru-RU" b="1" dirty="0">
              <a:solidFill>
                <a:srgbClr val="000099"/>
              </a:solidFill>
            </a:endParaRPr>
          </a:p>
        </p:txBody>
      </p:sp>
      <p:pic>
        <p:nvPicPr>
          <p:cNvPr id="5124" name="Picture 4" descr="http://www.dostoyanie-pokoleniy.ru/upload/iblock/47e/47e669bab0fa3271e1ceb302e51a63b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08720"/>
            <a:ext cx="9144000" cy="4556547"/>
          </a:xfrm>
          <a:prstGeom prst="rect">
            <a:avLst/>
          </a:prstGeom>
          <a:noFill/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539552" y="55172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lvl="0" algn="just">
              <a:spcBef>
                <a:spcPct val="0"/>
              </a:spcBef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Адрес</a:t>
            </a:r>
            <a:r>
              <a:rPr kumimoji="0" lang="ru-RU" sz="4400" b="1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440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</a:t>
            </a:r>
            <a:r>
              <a:rPr lang="ru-RU" sz="4400" dirty="0">
                <a:solidFill>
                  <a:srgbClr val="000099"/>
                </a:solidFill>
              </a:rPr>
              <a:t>надпись на конверте, указывающая место назначения и </a:t>
            </a:r>
            <a:r>
              <a:rPr lang="ru-RU" sz="4400" dirty="0" smtClean="0">
                <a:solidFill>
                  <a:srgbClr val="000099"/>
                </a:solidFill>
              </a:rPr>
              <a:t>получателя.</a:t>
            </a: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надя\Desktop\hello_html_m52b36a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0099"/>
                </a:solidFill>
              </a:rPr>
              <a:t>Почтовый индекс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    </a:t>
            </a:r>
            <a:r>
              <a:rPr lang="ru-RU" b="1" dirty="0" err="1" smtClean="0">
                <a:solidFill>
                  <a:srgbClr val="000099"/>
                </a:solidFill>
              </a:rPr>
              <a:t>Почто́вый</a:t>
            </a:r>
            <a:r>
              <a:rPr lang="ru-RU" b="1" dirty="0" smtClean="0">
                <a:solidFill>
                  <a:srgbClr val="000099"/>
                </a:solidFill>
              </a:rPr>
              <a:t> </a:t>
            </a:r>
            <a:r>
              <a:rPr lang="ru-RU" b="1" dirty="0" err="1" smtClean="0">
                <a:solidFill>
                  <a:srgbClr val="000099"/>
                </a:solidFill>
              </a:rPr>
              <a:t>и́ндекс</a:t>
            </a:r>
            <a:r>
              <a:rPr lang="ru-RU" b="1" dirty="0" smtClean="0">
                <a:solidFill>
                  <a:srgbClr val="000099"/>
                </a:solidFill>
              </a:rPr>
              <a:t> (6 знаков) </a:t>
            </a:r>
            <a:r>
              <a:rPr lang="ru-RU" dirty="0" smtClean="0">
                <a:solidFill>
                  <a:srgbClr val="000099"/>
                </a:solidFill>
              </a:rPr>
              <a:t>— последовательность букв или цифр, добавляемая к почтовому адресу с целью облегчения сортировки корреспонденции, в том числе автоматической</a:t>
            </a:r>
          </a:p>
          <a:p>
            <a:pPr algn="just">
              <a:buNone/>
            </a:pPr>
            <a:endParaRPr lang="ru-RU" dirty="0" smtClean="0">
              <a:solidFill>
                <a:srgbClr val="000099"/>
              </a:solidFill>
            </a:endParaRPr>
          </a:p>
          <a:p>
            <a:pPr algn="ctr">
              <a:buNone/>
            </a:pPr>
            <a:r>
              <a:rPr lang="ru-RU" sz="8000" b="1" dirty="0" smtClean="0">
                <a:solidFill>
                  <a:srgbClr val="000099"/>
                </a:solidFill>
              </a:rPr>
              <a:t>142290</a:t>
            </a:r>
            <a:endParaRPr lang="ru-RU" sz="80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надя\Desktop\hello_html_m52b36a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936104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0099"/>
                </a:solidFill>
              </a:rPr>
              <a:t>Подписываем конверт</a:t>
            </a:r>
            <a:endParaRPr lang="ru-RU" sz="4000" b="1" dirty="0">
              <a:solidFill>
                <a:srgbClr val="00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59224" y="4005064"/>
            <a:ext cx="6984776" cy="2664296"/>
          </a:xfrm>
        </p:spPr>
        <p:txBody>
          <a:bodyPr/>
          <a:lstStyle/>
          <a:p>
            <a:pPr>
              <a:buNone/>
            </a:pPr>
            <a:r>
              <a:rPr lang="ru-RU" b="1" i="1" dirty="0" smtClean="0">
                <a:solidFill>
                  <a:srgbClr val="000099"/>
                </a:solidFill>
              </a:rPr>
              <a:t>Кому </a:t>
            </a:r>
            <a:r>
              <a:rPr lang="ru-RU" i="1" dirty="0" smtClean="0">
                <a:solidFill>
                  <a:srgbClr val="000099"/>
                </a:solidFill>
              </a:rPr>
              <a:t> </a:t>
            </a:r>
            <a:r>
              <a:rPr lang="ru-RU" dirty="0" smtClean="0">
                <a:solidFill>
                  <a:srgbClr val="000099"/>
                </a:solidFill>
              </a:rPr>
              <a:t>МБОУ СОШ №1 </a:t>
            </a:r>
            <a:endParaRPr lang="ru-RU" i="1" dirty="0" smtClean="0">
              <a:solidFill>
                <a:srgbClr val="000099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000099"/>
                </a:solidFill>
              </a:rPr>
              <a:t>Куда</a:t>
            </a:r>
            <a:r>
              <a:rPr lang="ru-RU" i="1" dirty="0" smtClean="0">
                <a:solidFill>
                  <a:srgbClr val="000099"/>
                </a:solidFill>
              </a:rPr>
              <a:t>  </a:t>
            </a:r>
            <a:r>
              <a:rPr lang="ru-RU" dirty="0" smtClean="0">
                <a:solidFill>
                  <a:srgbClr val="000099"/>
                </a:solidFill>
              </a:rPr>
              <a:t>д.7а, </a:t>
            </a:r>
            <a:r>
              <a:rPr lang="ru-RU" dirty="0" err="1" smtClean="0">
                <a:solidFill>
                  <a:srgbClr val="000099"/>
                </a:solidFill>
              </a:rPr>
              <a:t>мкр</a:t>
            </a:r>
            <a:r>
              <a:rPr lang="ru-RU" dirty="0" smtClean="0">
                <a:solidFill>
                  <a:srgbClr val="000099"/>
                </a:solidFill>
              </a:rPr>
              <a:t>. «В»,</a:t>
            </a:r>
          </a:p>
          <a:p>
            <a:pPr>
              <a:buNone/>
            </a:pPr>
            <a:r>
              <a:rPr lang="ru-RU" dirty="0" smtClean="0">
                <a:solidFill>
                  <a:srgbClr val="000099"/>
                </a:solidFill>
              </a:rPr>
              <a:t>г.о. Пущино,                                                   </a:t>
            </a:r>
          </a:p>
          <a:p>
            <a:pPr lvl="0">
              <a:buNone/>
              <a:defRPr/>
            </a:pPr>
            <a:r>
              <a:rPr lang="ru-RU" dirty="0" smtClean="0">
                <a:solidFill>
                  <a:srgbClr val="000099"/>
                </a:solidFill>
              </a:rPr>
              <a:t>Московская обл.</a:t>
            </a:r>
          </a:p>
          <a:p>
            <a:pPr>
              <a:buNone/>
            </a:pPr>
            <a:endParaRPr lang="ru-RU" dirty="0" smtClean="0">
              <a:solidFill>
                <a:srgbClr val="000099"/>
              </a:solidFill>
            </a:endParaRPr>
          </a:p>
          <a:p>
            <a:pPr>
              <a:buNone/>
            </a:pPr>
            <a:endParaRPr lang="ru-RU" i="1" dirty="0">
              <a:solidFill>
                <a:srgbClr val="000099"/>
              </a:solidFill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0" y="1268760"/>
            <a:ext cx="6984776" cy="2664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От кого 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твоя </a:t>
            </a:r>
            <a:r>
              <a:rPr lang="ru-RU" sz="3200" noProof="0" dirty="0" smtClean="0">
                <a:solidFill>
                  <a:srgbClr val="000099"/>
                </a:solidFill>
              </a:rPr>
              <a:t>фамилия и имя (в </a:t>
            </a:r>
            <a:r>
              <a:rPr lang="ru-RU" sz="3200" noProof="0" dirty="0" err="1" smtClean="0">
                <a:solidFill>
                  <a:srgbClr val="000099"/>
                </a:solidFill>
              </a:rPr>
              <a:t>Р.п</a:t>
            </a:r>
            <a:r>
              <a:rPr lang="ru-RU" sz="3200" noProof="0" dirty="0" smtClean="0">
                <a:solidFill>
                  <a:srgbClr val="000099"/>
                </a:solidFill>
              </a:rPr>
              <a:t>)</a:t>
            </a:r>
            <a:endParaRPr kumimoji="0" lang="ru-RU" sz="3200" b="0" i="1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b="1" i="1" dirty="0" smtClean="0">
                <a:solidFill>
                  <a:srgbClr val="000099"/>
                </a:solidFill>
              </a:rPr>
              <a:t>Откуда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 «Б» класс, д.7а,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мкр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«В»,</a:t>
            </a:r>
            <a:endParaRPr lang="ru-RU" sz="3200" dirty="0" smtClean="0">
              <a:solidFill>
                <a:srgbClr val="000099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>
                <a:solidFill>
                  <a:srgbClr val="000099"/>
                </a:solidFill>
              </a:rPr>
              <a:t>                  г.о. Пущино,                                                   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>
                <a:solidFill>
                  <a:srgbClr val="000099"/>
                </a:solidFill>
              </a:rPr>
              <a:t>                  Московская обл.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1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507</Words>
  <Application>Microsoft Office PowerPoint</Application>
  <PresentationFormat>Экран (4:3)</PresentationFormat>
  <Paragraphs>105</Paragraphs>
  <Slides>18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  Областной конкурс «Педагог года Подмосковья – 2018»  </vt:lpstr>
      <vt:lpstr>Слайд 2</vt:lpstr>
      <vt:lpstr>Эдуард Николаевич Успенский</vt:lpstr>
      <vt:lpstr>Слайд 4</vt:lpstr>
      <vt:lpstr>Слайд 5</vt:lpstr>
      <vt:lpstr>Слайд 6</vt:lpstr>
      <vt:lpstr>Почтовый конверт</vt:lpstr>
      <vt:lpstr>Почтовый индекс</vt:lpstr>
      <vt:lpstr>Подписываем конверт</vt:lpstr>
      <vt:lpstr>Марка</vt:lpstr>
      <vt:lpstr>Слайд 11</vt:lpstr>
      <vt:lpstr>Слайд 12</vt:lpstr>
      <vt:lpstr>Письмо</vt:lpstr>
      <vt:lpstr>Слайд 14</vt:lpstr>
      <vt:lpstr>Слайд 15</vt:lpstr>
      <vt:lpstr>Пишем письмо школе</vt:lpstr>
      <vt:lpstr>Оценим свою работу на уроке</vt:lpstr>
      <vt:lpstr>Спасибо за урок! Пишите письма!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надя</dc:creator>
  <cp:lastModifiedBy>надя</cp:lastModifiedBy>
  <cp:revision>56</cp:revision>
  <dcterms:created xsi:type="dcterms:W3CDTF">2018-03-29T17:06:13Z</dcterms:created>
  <dcterms:modified xsi:type="dcterms:W3CDTF">2019-08-10T18:48:30Z</dcterms:modified>
</cp:coreProperties>
</file>