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67" r:id="rId16"/>
    <p:sldId id="268" r:id="rId17"/>
    <p:sldId id="266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2" autoAdjust="0"/>
    <p:restoredTop sz="94624" autoAdjust="0"/>
  </p:normalViewPr>
  <p:slideViewPr>
    <p:cSldViewPr>
      <p:cViewPr varScale="1">
        <p:scale>
          <a:sx n="47" d="100"/>
          <a:sy n="47" d="100"/>
        </p:scale>
        <p:origin x="-10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2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2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7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4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4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6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7"/>
            <a:ext cx="615315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3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3132667"/>
            <a:ext cx="3983831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0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5.xml"/><Relationship Id="rId1" Type="http://schemas.openxmlformats.org/officeDocument/2006/relationships/video" Target="file:///C:\Users\Irina\Downloads\&#1055;&#1086;&#1082;&#1072;&#1079;%20&#1070;&#1076;&#1072;&#1096;&#1082;&#1080;&#1085;&#1072;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5814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dobe Arabic" pitchFamily="18" charset="-78"/>
              </a:rPr>
              <a:t>Мода как форма 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  <a:cs typeface="Adobe Arabic" pitchFamily="18" charset="-78"/>
              </a:rPr>
              <a:t>рекламы</a:t>
            </a:r>
            <a:endParaRPr lang="ru-RU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  <a:cs typeface="Adobe Arabic" pitchFamily="18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38200" y="457200"/>
            <a:ext cx="8305800" cy="171231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журналах мод работают представители множества профессий, связанных с Модным бизнесом: редакторы, обозреватели моды, стилисты, иллюстраторы и Фотографы моды. </a:t>
            </a:r>
            <a:endParaRPr lang="ru-RU" b="1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2" name="Picture 2" descr="https://im2-tub-ru.yandex.net/i?id=b0fec9b9bf8ddff3ccf4a68fcaeaedc5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4267200" cy="2133600"/>
          </a:xfrm>
          <a:prstGeom prst="rect">
            <a:avLst/>
          </a:prstGeom>
          <a:noFill/>
        </p:spPr>
      </p:pic>
      <p:pic>
        <p:nvPicPr>
          <p:cNvPr id="30724" name="Picture 4" descr="https://www.newkaliningrad.ru/upload/medialibrary/d73/d7311e930e5921f8d6c95b8232cbe0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09800"/>
            <a:ext cx="3505200" cy="2328082"/>
          </a:xfrm>
          <a:prstGeom prst="rect">
            <a:avLst/>
          </a:prstGeom>
          <a:noFill/>
        </p:spPr>
      </p:pic>
      <p:pic>
        <p:nvPicPr>
          <p:cNvPr id="30726" name="Picture 6" descr="http://prosto-roditeli.ru/wp-content/uploads/2015/09/%D0%9C%D0%BE%D0%B6%D0%BD%D0%BE-%D0%BB%D0%B8-%D0%BE%D0%B1%D0%BE%D0%B9%D1%82%D0%B8%D1%81%D1%8C-%D0%B1%D0%B5%D0%B7-%D0%BC%D0%BE%D0%B4%D0%B5%D0%BB%D1%8C%D0%BD%D1%8B%D1%85-%D0%B0%D0%B3%D0%B5%D0%BD%D1%82%D1%81%D1%82%D0%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4577714"/>
            <a:ext cx="3429000" cy="22802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" y="533400"/>
            <a:ext cx="8477250" cy="823912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Витрина магазина — главный источник информации о моде. </a:t>
            </a:r>
            <a:endParaRPr lang="ru-RU" b="1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http://www.free-lancers.net/posted_files/N752337BF821A.jpg"/>
          <p:cNvPicPr>
            <a:picLocks noChangeAspect="1" noChangeArrowheads="1"/>
          </p:cNvPicPr>
          <p:nvPr/>
        </p:nvPicPr>
        <p:blipFill>
          <a:blip r:embed="rId2" cstate="print"/>
          <a:srcRect l="19489" t="29032"/>
          <a:stretch>
            <a:fillRect/>
          </a:stretch>
        </p:blipFill>
        <p:spPr bwMode="auto">
          <a:xfrm>
            <a:off x="0" y="1752600"/>
            <a:ext cx="5257800" cy="3111035"/>
          </a:xfrm>
          <a:prstGeom prst="rect">
            <a:avLst/>
          </a:prstGeom>
          <a:noFill/>
        </p:spPr>
      </p:pic>
      <p:pic>
        <p:nvPicPr>
          <p:cNvPr id="26628" name="Picture 4" descr="http://moneybrain.ru/wp-content/uploads/2016/07/%D0%9E%D1%84%D0%BE%D1%80%D0%BC%D0%BB%D0%B5%D0%BD%D0%B8%D0%B5-%D0%B2%D0%B8%D1%82%D1%80%D0%B8%D0%BD%D1%8B-%D0%BC%D0%B0%D0%B3%D0%B0%D0%B7%D0%B8%D0%BD%D0%B0-%D0%BE%D0%B4%D0%B5%D0%B6%D0%B4%D1%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944" y="3733800"/>
            <a:ext cx="4506056" cy="3124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3400" y="685800"/>
            <a:ext cx="8610600" cy="137160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Кроме витрины значение имеет и оформление торгового зала, которое должно соответствовать стилю и общей концепции фирмы, особенно в авторских бутиках.</a:t>
            </a:r>
            <a:endParaRPr lang="ru-RU" b="1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s://im3-tub-ru.yandex.net/i?id=985825a42c9ecff853d6c6c9bfb18fab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0"/>
            <a:ext cx="3429000" cy="1928813"/>
          </a:xfrm>
          <a:prstGeom prst="rect">
            <a:avLst/>
          </a:prstGeom>
          <a:noFill/>
        </p:spPr>
      </p:pic>
      <p:pic>
        <p:nvPicPr>
          <p:cNvPr id="25604" name="Picture 4" descr="https://im0-tub-ru.yandex.net/i?id=cd6415a2746ecb2a37e740b07cb85e76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57400"/>
            <a:ext cx="3424719" cy="2286000"/>
          </a:xfrm>
          <a:prstGeom prst="rect">
            <a:avLst/>
          </a:prstGeom>
          <a:noFill/>
        </p:spPr>
      </p:pic>
      <p:pic>
        <p:nvPicPr>
          <p:cNvPr id="25606" name="Picture 6" descr="https://im1-tub-ru.yandex.net/i?id=92ee8ef18eb382d37bfdbbdcfba0c953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133600"/>
            <a:ext cx="3429000" cy="2286000"/>
          </a:xfrm>
          <a:prstGeom prst="rect">
            <a:avLst/>
          </a:prstGeom>
          <a:noFill/>
        </p:spPr>
      </p:pic>
      <p:pic>
        <p:nvPicPr>
          <p:cNvPr id="25610" name="Picture 10" descr="https://im2-tub-ru.yandex.net/i?id=65d15ea3961f73cf2bfc870d9029253d-l&amp;n=13"/>
          <p:cNvPicPr>
            <a:picLocks noChangeAspect="1" noChangeArrowheads="1"/>
          </p:cNvPicPr>
          <p:nvPr/>
        </p:nvPicPr>
        <p:blipFill>
          <a:blip r:embed="rId5" cstate="print"/>
          <a:srcRect t="3750" b="2500"/>
          <a:stretch>
            <a:fillRect/>
          </a:stretch>
        </p:blipFill>
        <p:spPr bwMode="auto">
          <a:xfrm>
            <a:off x="5029200" y="4648200"/>
            <a:ext cx="3429000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" y="304800"/>
            <a:ext cx="8686800" cy="215959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Сейчас многие известные дизайнеры имеют свои сайты в Интернете, где рекламируют свои последние коллекции; распространяется новая форма торговли через Интернет</a:t>
            </a:r>
            <a:r>
              <a:rPr lang="ru-RU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RU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s://im2-tub-ru.yandex.net/i?id=3975462ca16e92fdbedfe5c85e6beb6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2895600" cy="2845154"/>
          </a:xfrm>
          <a:prstGeom prst="rect">
            <a:avLst/>
          </a:prstGeom>
          <a:noFill/>
        </p:spPr>
      </p:pic>
      <p:pic>
        <p:nvPicPr>
          <p:cNvPr id="24580" name="Picture 4" descr="https://im1-tub-ru.yandex.net/i?id=f48c7a8e82147542daf6d6d33e2f3a80-l&amp;n=13"/>
          <p:cNvPicPr>
            <a:picLocks noChangeAspect="1" noChangeArrowheads="1"/>
          </p:cNvPicPr>
          <p:nvPr/>
        </p:nvPicPr>
        <p:blipFill>
          <a:blip r:embed="rId3" cstate="print"/>
          <a:srcRect l="13779" r="14265"/>
          <a:stretch>
            <a:fillRect/>
          </a:stretch>
        </p:blipFill>
        <p:spPr bwMode="auto">
          <a:xfrm>
            <a:off x="5638800" y="2514600"/>
            <a:ext cx="3276600" cy="2718881"/>
          </a:xfrm>
          <a:prstGeom prst="rect">
            <a:avLst/>
          </a:prstGeom>
          <a:noFill/>
        </p:spPr>
      </p:pic>
      <p:pic>
        <p:nvPicPr>
          <p:cNvPr id="24582" name="Picture 6" descr="https://im1-tub-ru.yandex.net/i?id=bacb9a388ec7aeeb4257d47e7e4705da-l&amp;n=13"/>
          <p:cNvPicPr>
            <a:picLocks noChangeAspect="1" noChangeArrowheads="1"/>
          </p:cNvPicPr>
          <p:nvPr/>
        </p:nvPicPr>
        <p:blipFill>
          <a:blip r:embed="rId4" cstate="print"/>
          <a:srcRect l="14632" r="13897"/>
          <a:stretch>
            <a:fillRect/>
          </a:stretch>
        </p:blipFill>
        <p:spPr bwMode="auto">
          <a:xfrm>
            <a:off x="3352800" y="4343400"/>
            <a:ext cx="2209800" cy="22404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04800" y="381000"/>
            <a:ext cx="8839200" cy="105251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Демонстрация коллекции, или показ мод, является особым видом рекламы модной одежды. </a:t>
            </a:r>
            <a:endParaRPr lang="ru-RU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Picture 2" descr="http://bhmax.ru/wp-content/uploads/2015/10/1412697150_fendiss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60953"/>
            <a:ext cx="4343400" cy="2897048"/>
          </a:xfrm>
          <a:prstGeom prst="rect">
            <a:avLst/>
          </a:prstGeom>
          <a:noFill/>
        </p:spPr>
      </p:pic>
      <p:pic>
        <p:nvPicPr>
          <p:cNvPr id="4" name="Picture 4" descr="http://bit.ua/wp-content/uploads/2013/10/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1143000"/>
            <a:ext cx="5638800" cy="2819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3400" y="685800"/>
            <a:ext cx="8610600" cy="175260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 коллекции — важное рекламное средство в конкурентной борьбе между модельерами за звание модного, способы привлечения внимания прессы к творчеству дизайнера одежды, которыми активно пользуются современные модельеры.</a:t>
            </a:r>
            <a:endParaRPr lang="ru-RU" b="1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8" name="Picture 6" descr="https://im3-tub-ru.yandex.net/i?id=ae9e975a5cbeb9a59096ad5fcb1cd3d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590800"/>
            <a:ext cx="3102170" cy="2057400"/>
          </a:xfrm>
          <a:prstGeom prst="rect">
            <a:avLst/>
          </a:prstGeom>
          <a:noFill/>
        </p:spPr>
      </p:pic>
      <p:pic>
        <p:nvPicPr>
          <p:cNvPr id="28680" name="Picture 8" descr="http://mariaxel.com/media/photos/boyko_121021_08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743200"/>
            <a:ext cx="2514600" cy="3770016"/>
          </a:xfrm>
          <a:prstGeom prst="rect">
            <a:avLst/>
          </a:prstGeom>
          <a:noFill/>
        </p:spPr>
      </p:pic>
      <p:pic>
        <p:nvPicPr>
          <p:cNvPr id="28682" name="Picture 10" descr="http://www.4shopping.ru/media/block/news/2012/11/255/boy-32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7102" y="4724401"/>
            <a:ext cx="3629698" cy="189491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0" y="1981200"/>
            <a:ext cx="3581400" cy="358140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Модные показы стали приобретать черты шоу в 1960-х гг., когда манекенщицы демонстрировали модели под специально подобранную музыку. </a:t>
            </a:r>
            <a:endParaRPr lang="ru-RU" b="1" i="1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7650" name="Picture 2" descr="http://m.dw.com/image/15670512_3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038599"/>
            <a:ext cx="4758440" cy="2678323"/>
          </a:xfrm>
          <a:prstGeom prst="rect">
            <a:avLst/>
          </a:prstGeom>
          <a:noFill/>
        </p:spPr>
      </p:pic>
      <p:pic>
        <p:nvPicPr>
          <p:cNvPr id="27652" name="Picture 4" descr="http://ic.pics.livejournal.com/skripta/63308271/590805/590805_1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81000"/>
            <a:ext cx="4800600" cy="341322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38200" y="838200"/>
            <a:ext cx="8305800" cy="106680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Оригинальность шоу становится залогом успешной рекламы.</a:t>
            </a:r>
            <a:endParaRPr lang="ru-RU" b="1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Показ Юдашкин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914400" y="2133600"/>
            <a:ext cx="7696200" cy="4329113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5" grpI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8001000" cy="175259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Учитель технологии МБОУ «Краснозаводская  </a:t>
            </a:r>
            <a:r>
              <a:rPr lang="ru-RU" sz="2800" dirty="0" err="1" smtClean="0"/>
              <a:t>сош</a:t>
            </a:r>
            <a:r>
              <a:rPr lang="ru-RU" sz="2800" dirty="0" smtClean="0"/>
              <a:t> №7»</a:t>
            </a:r>
            <a:br>
              <a:rPr lang="ru-RU" sz="2800" dirty="0" smtClean="0"/>
            </a:br>
            <a:r>
              <a:rPr lang="ru-RU" sz="2800" dirty="0" smtClean="0"/>
              <a:t>Сергиево-Посадского района</a:t>
            </a:r>
            <a:br>
              <a:rPr lang="ru-RU" sz="2800" dirty="0" smtClean="0"/>
            </a:br>
            <a:r>
              <a:rPr lang="ru-RU" sz="2800" dirty="0" smtClean="0"/>
              <a:t>Чернякова Ирина Валерьевна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8839200" cy="16764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сфере потребления мода выступает в виде формы рекламы новых товаров. Существуют специфические виды рекламы модных тенденций в области одежды: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914400" y="3124200"/>
            <a:ext cx="5410200" cy="2424112"/>
          </a:xfrm>
        </p:spPr>
        <p:txBody>
          <a:bodyPr>
            <a:normAutofit/>
          </a:bodyPr>
          <a:lstStyle/>
          <a:p>
            <a:pPr fontAlgn="t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журнал мод</a:t>
            </a:r>
          </a:p>
          <a:p>
            <a:pPr fontAlgn="t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витрина магазина</a:t>
            </a:r>
          </a:p>
          <a:p>
            <a:pPr fontAlgn="t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демонстрация моделей</a:t>
            </a:r>
          </a:p>
          <a:p>
            <a:pPr fontAlgn="t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имидж дизайнер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1000" y="533400"/>
            <a:ext cx="8763000" cy="171231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 мод является одним из самых эффективных видов рекламы, являющихся основным источником информации о моде для женщин</a:t>
            </a:r>
            <a:endParaRPr lang="ru-RU" b="1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https://im0-tub-ru.yandex.net/i?id=5e39055239c9f45c6d2f1bac92646e67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924" y="2628365"/>
            <a:ext cx="3001786" cy="3733800"/>
          </a:xfrm>
          <a:prstGeom prst="rect">
            <a:avLst/>
          </a:prstGeom>
          <a:noFill/>
        </p:spPr>
      </p:pic>
      <p:pic>
        <p:nvPicPr>
          <p:cNvPr id="21508" name="Picture 4" descr="https://trendy.wmj.ru/uploads/images/00/54/43/2013/11/04/56de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743200"/>
            <a:ext cx="2616118" cy="3479439"/>
          </a:xfrm>
          <a:prstGeom prst="rect">
            <a:avLst/>
          </a:prstGeom>
          <a:noFill/>
        </p:spPr>
      </p:pic>
      <p:pic>
        <p:nvPicPr>
          <p:cNvPr id="21512" name="Picture 8" descr="https://s-media-cache-ak0.pinimg.com/originals/6e/dc/9b/6edc9b8bf127ccf259618fdbf6ec4db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438400"/>
            <a:ext cx="2589997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199" y="990600"/>
            <a:ext cx="8686801" cy="1102714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Предшественниками журналов мод были иллюстрированные рукописи (изображения модных костюмов в них появились примерно в XIII в.)</a:t>
            </a:r>
            <a:endParaRPr lang="ru-RU" b="1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ttps://im3-tub-ru.yandex.net/i?id=538e4d3052e4c539afc23dba6a002001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0"/>
            <a:ext cx="2747530" cy="2209800"/>
          </a:xfrm>
          <a:prstGeom prst="rect">
            <a:avLst/>
          </a:prstGeom>
          <a:noFill/>
        </p:spPr>
      </p:pic>
      <p:pic>
        <p:nvPicPr>
          <p:cNvPr id="22532" name="Picture 4" descr="https://im0-tub-ru.yandex.net/i?id=9e51fe48680be6062b2981e8ba5b5f2e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971800"/>
            <a:ext cx="2151587" cy="3276600"/>
          </a:xfrm>
          <a:prstGeom prst="rect">
            <a:avLst/>
          </a:prstGeom>
          <a:noFill/>
        </p:spPr>
      </p:pic>
      <p:pic>
        <p:nvPicPr>
          <p:cNvPr id="22534" name="Picture 6" descr="http://womansmyle.ru/content/images/587ec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2514600"/>
            <a:ext cx="2895600" cy="21212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838200"/>
            <a:ext cx="8458193" cy="1178914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Модные гравюры (С XVI в.), с помощью которых информация о моде передавалась в другие регионы и страны. </a:t>
            </a:r>
            <a:endParaRPr lang="ru-RU" b="1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http://antique-space.ru/images/items/c55e077e5a26cf980c98f0003b3d6c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2295912" cy="2971799"/>
          </a:xfrm>
          <a:prstGeom prst="rect">
            <a:avLst/>
          </a:prstGeom>
          <a:noFill/>
        </p:spPr>
      </p:pic>
      <p:pic>
        <p:nvPicPr>
          <p:cNvPr id="35844" name="Picture 4" descr="http://www.fashionblog.com.ua/wp-content/uploads/2009/12/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2209800"/>
            <a:ext cx="2133600" cy="2971800"/>
          </a:xfrm>
          <a:prstGeom prst="rect">
            <a:avLst/>
          </a:prstGeom>
          <a:noFill/>
        </p:spPr>
      </p:pic>
      <p:pic>
        <p:nvPicPr>
          <p:cNvPr id="35846" name="Picture 6" descr="http://blog4woman.ru/wp-content/uploads/2012/06/Biedermeier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3276600"/>
            <a:ext cx="1753809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04800" y="381000"/>
            <a:ext cx="3200400" cy="49530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1672 г. в Лионе в газете «Галантный Меркурий» впервые вышла иллюстрированная рубрика, посвященная моде в костюме. </a:t>
            </a:r>
            <a:endParaRPr lang="ru-RU" b="1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http://www.casual-info.ru/moda/fashion/44778/journa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28720" y="381000"/>
            <a:ext cx="5137573" cy="5638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3400" y="685800"/>
            <a:ext cx="8610600" cy="12954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1785 г. в Париже начали издавать первый журнал мод «Кабинет моды». </a:t>
            </a:r>
            <a:endParaRPr lang="ru-RU" b="1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4" name="Picture 2" descr="https://wiki.wildberries.ru/img/2012/05/Cabinet-des-modes-ou-les-modes-nouvelles-1785.jpg"/>
          <p:cNvPicPr>
            <a:picLocks noChangeAspect="1" noChangeArrowheads="1"/>
          </p:cNvPicPr>
          <p:nvPr/>
        </p:nvPicPr>
        <p:blipFill>
          <a:blip r:embed="rId2" cstate="print"/>
          <a:srcRect t="2000" b="10000"/>
          <a:stretch>
            <a:fillRect/>
          </a:stretch>
        </p:blipFill>
        <p:spPr bwMode="auto">
          <a:xfrm>
            <a:off x="457200" y="2514600"/>
            <a:ext cx="2590800" cy="3864244"/>
          </a:xfrm>
          <a:prstGeom prst="rect">
            <a:avLst/>
          </a:prstGeom>
          <a:noFill/>
        </p:spPr>
      </p:pic>
      <p:pic>
        <p:nvPicPr>
          <p:cNvPr id="33796" name="Picture 4" descr="http://antiquark.ru/an/a76/10002921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362200"/>
            <a:ext cx="2438400" cy="4023762"/>
          </a:xfrm>
          <a:prstGeom prst="rect">
            <a:avLst/>
          </a:prstGeom>
          <a:noFill/>
        </p:spPr>
      </p:pic>
      <p:pic>
        <p:nvPicPr>
          <p:cNvPr id="33798" name="Picture 6" descr="http://3.bp.blogspot.com/-5Zw1lUd0bBs/UPw7wtsusSI/AAAAAAAAAE8/SUNFA0bXa5Q/s1600/cabinet+des+modes,+december+178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199" y="2514600"/>
            <a:ext cx="2318657" cy="3810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9600" y="457200"/>
            <a:ext cx="8534400" cy="163611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 в 1779 г. вышло «Модное ежемесячное издание, или Библиотека для дамского туалета» (издатель Н.И.Новиков)</a:t>
            </a:r>
            <a:endParaRPr lang="ru-RU" b="1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https://otvet.imgsmail.ru/download/209e3c1dd3565d360633ad15427105de_i-1057.jpg"/>
          <p:cNvPicPr>
            <a:picLocks noChangeAspect="1" noChangeArrowheads="1"/>
          </p:cNvPicPr>
          <p:nvPr/>
        </p:nvPicPr>
        <p:blipFill>
          <a:blip r:embed="rId2" cstate="print"/>
          <a:srcRect l="1375" t="21978" r="1031" b="26740"/>
          <a:stretch>
            <a:fillRect/>
          </a:stretch>
        </p:blipFill>
        <p:spPr bwMode="auto">
          <a:xfrm>
            <a:off x="609600" y="2362200"/>
            <a:ext cx="8038011" cy="3962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" y="533400"/>
            <a:ext cx="8686800" cy="1483714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XIX—XX</a:t>
            </a:r>
            <a:r>
              <a:rPr lang="en-US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b="1" i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вв. журналы мод приобрели важное значение как основное средство рекламы моды и рекламы фирм и модельеров</a:t>
            </a:r>
            <a:endParaRPr lang="ru-RU" b="1" i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52" name="Picture 8" descr="https://im0-tub-ru.yandex.net/i?id=e3540c5a7286a1ac22590efea8660a9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438400"/>
            <a:ext cx="5205259" cy="3352800"/>
          </a:xfrm>
          <a:prstGeom prst="rect">
            <a:avLst/>
          </a:prstGeom>
          <a:noFill/>
        </p:spPr>
      </p:pic>
      <p:pic>
        <p:nvPicPr>
          <p:cNvPr id="31754" name="Picture 10" descr="http://kdpressa.ru/uploads/akczii/image/229/vogue1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438400"/>
            <a:ext cx="2549524" cy="3352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tf00001028</Template>
  <TotalTime>1403</TotalTime>
  <Words>329</Words>
  <Application>Microsoft Office PowerPoint</Application>
  <PresentationFormat>Экран (4:3)</PresentationFormat>
  <Paragraphs>22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След самолета</vt:lpstr>
      <vt:lpstr>Мода как форма рекламы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Учитель технологии МБОУ «Краснозаводская  сош №7» Сергиево-Посадского района Чернякова Ирина Валерьевна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Виктория Божедомова</dc:creator>
  <cp:lastModifiedBy>Irina</cp:lastModifiedBy>
  <cp:revision>82</cp:revision>
  <dcterms:created xsi:type="dcterms:W3CDTF">2017-02-23T21:40:16Z</dcterms:created>
  <dcterms:modified xsi:type="dcterms:W3CDTF">2017-03-09T18:15:53Z</dcterms:modified>
</cp:coreProperties>
</file>