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9" r:id="rId2"/>
    <p:sldId id="273" r:id="rId3"/>
    <p:sldId id="272" r:id="rId4"/>
    <p:sldId id="277" r:id="rId5"/>
    <p:sldId id="278" r:id="rId6"/>
    <p:sldId id="263" r:id="rId7"/>
    <p:sldId id="264" r:id="rId8"/>
    <p:sldId id="279" r:id="rId9"/>
    <p:sldId id="268" r:id="rId10"/>
    <p:sldId id="280" r:id="rId11"/>
    <p:sldId id="281" r:id="rId12"/>
    <p:sldId id="283" r:id="rId13"/>
    <p:sldId id="284" r:id="rId14"/>
    <p:sldId id="285" r:id="rId15"/>
    <p:sldId id="286" r:id="rId16"/>
    <p:sldId id="287" r:id="rId17"/>
    <p:sldId id="292" r:id="rId18"/>
    <p:sldId id="291" r:id="rId19"/>
    <p:sldId id="289" r:id="rId20"/>
    <p:sldId id="293" r:id="rId21"/>
    <p:sldId id="300" r:id="rId22"/>
    <p:sldId id="271" r:id="rId23"/>
    <p:sldId id="295" r:id="rId24"/>
    <p:sldId id="29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20" autoAdjust="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58F-BD69-486B-9ED5-7C0778249987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C0F2E-E437-4185-896B-7F278869F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58F-BD69-486B-9ED5-7C0778249987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0F2E-E437-4185-896B-7F278869F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58F-BD69-486B-9ED5-7C0778249987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0F2E-E437-4185-896B-7F278869F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B6158F-BD69-486B-9ED5-7C0778249987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7C0F2E-E437-4185-896B-7F278869F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58F-BD69-486B-9ED5-7C0778249987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0F2E-E437-4185-896B-7F278869F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58F-BD69-486B-9ED5-7C0778249987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0F2E-E437-4185-896B-7F278869F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0F2E-E437-4185-896B-7F278869F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58F-BD69-486B-9ED5-7C0778249987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58F-BD69-486B-9ED5-7C0778249987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0F2E-E437-4185-896B-7F278869F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58F-BD69-486B-9ED5-7C0778249987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C0F2E-E437-4185-896B-7F278869FA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B6158F-BD69-486B-9ED5-7C0778249987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7C0F2E-E437-4185-896B-7F278869F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6158F-BD69-486B-9ED5-7C0778249987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C0F2E-E437-4185-896B-7F278869F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3B6158F-BD69-486B-9ED5-7C0778249987}" type="datetimeFigureOut">
              <a:rPr lang="ru-RU" smtClean="0"/>
              <a:pPr/>
              <a:t>09.07.2019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7C0F2E-E437-4185-896B-7F278869FA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4797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</a:t>
            </a: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тему:</a:t>
            </a:r>
            <a:b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«Развитие творческих способностей дошкольников средствами нетрадиционной </a:t>
            </a:r>
            <a:r>
              <a:rPr lang="ru-RU" sz="2400" smtClean="0">
                <a:solidFill>
                  <a:schemeClr val="bg1"/>
                </a:solidFill>
              </a:rPr>
              <a:t>техники рисования</a:t>
            </a:r>
            <a:r>
              <a:rPr lang="ru-RU" sz="2400" smtClean="0"/>
              <a:t>».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Из  опыта работы  воспитателя МБДОУ  №62   </a:t>
            </a:r>
            <a:br>
              <a:rPr lang="ru-RU" sz="2400" dirty="0" smtClean="0"/>
            </a:br>
            <a:r>
              <a:rPr lang="ru-RU" sz="2400" dirty="0" smtClean="0"/>
              <a:t>« </a:t>
            </a:r>
            <a:r>
              <a:rPr lang="ru-RU" sz="2400" dirty="0" err="1" smtClean="0"/>
              <a:t>Жемчужинка</a:t>
            </a:r>
            <a:r>
              <a:rPr lang="ru-RU" sz="2400" dirty="0" smtClean="0"/>
              <a:t>»  </a:t>
            </a:r>
            <a:r>
              <a:rPr lang="ru-RU" sz="2400" dirty="0" err="1" smtClean="0"/>
              <a:t>Тарановой</a:t>
            </a:r>
            <a:r>
              <a:rPr lang="ru-RU" sz="2400" dirty="0" smtClean="0"/>
              <a:t> С.Ю.</a:t>
            </a:r>
            <a:endParaRPr lang="ru-RU" sz="2400" dirty="0"/>
          </a:p>
        </p:txBody>
      </p:sp>
      <p:pic>
        <p:nvPicPr>
          <p:cNvPr id="5" name="Содержимое 4" descr="карандаши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143248"/>
            <a:ext cx="442915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3143248"/>
            <a:ext cx="4286280" cy="3429024"/>
          </a:xfrm>
          <a:blipFill>
            <a:blip r:embed="rId3" cstate="print"/>
            <a:tile tx="0" ty="0" sx="100000" sy="100000" flip="none" algn="tl"/>
          </a:blipFill>
          <a:scene3d>
            <a:camera prst="isometricOffAxis1Righ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800" dirty="0" smtClean="0">
                <a:solidFill>
                  <a:srgbClr val="FF0000"/>
                </a:solidFill>
              </a:rPr>
              <a:t>«Нельзя растить полноценного человека без воспитания в нем чувства прекрасного…»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             Р.Тагор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857364"/>
            <a:ext cx="3929090" cy="471490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Творческий процесс </a:t>
            </a:r>
            <a:r>
              <a:rPr lang="ru-RU" sz="1800" dirty="0" smtClean="0"/>
              <a:t>- это настоящее чудо. Понаблюдайте, как дети раскрывают свои уникальные способности и за радостью, которую им доставляет созидание. Здесь они начинают чувствовать пользу творчества и верят, что ошибки - это всего лишь шаги к достижению цели, а не препятствие, как в творчестве, так и во всех аспектах их жизни. Детям лучше внушить: </a:t>
            </a:r>
            <a:r>
              <a:rPr lang="ru-RU" sz="1800" b="1" dirty="0" smtClean="0"/>
              <a:t>"В творчестве нет правильного пути, нет неправильного пути, есть только свой собственный путь"</a:t>
            </a:r>
            <a:endParaRPr lang="ru-RU" sz="1800" dirty="0" smtClean="0"/>
          </a:p>
          <a:p>
            <a:r>
              <a:rPr lang="ru-RU" sz="1800" dirty="0" smtClean="0"/>
              <a:t> 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dirty="0" smtClean="0">
                <a:solidFill>
                  <a:srgbClr val="FFFF00"/>
                </a:solidFill>
              </a:rPr>
              <a:t>В  целях  разнообразия и лучшего осознания контрастных  понятий  я  часто  предлагаю детям  нетрадиционные  техники  рисования</a:t>
            </a:r>
            <a:r>
              <a:rPr lang="ru-RU" sz="2400" dirty="0" smtClean="0">
                <a:solidFill>
                  <a:srgbClr val="FFFF00"/>
                </a:solidFill>
              </a:rPr>
              <a:t>.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72b891970d02bd4ddaf78c7284cc6752.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928802"/>
            <a:ext cx="4572032" cy="421484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Предлагаю  вашему  вниманию  некоторые  из  этих  технологий :</a:t>
            </a:r>
            <a:r>
              <a:rPr lang="ru-RU" sz="2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dirty="0" smtClean="0"/>
              <a:t>  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«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монотопия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r>
              <a:rPr lang="ru-RU" sz="2800" dirty="0" smtClean="0"/>
              <a:t> - (отпечаток)</a:t>
            </a:r>
            <a:endParaRPr lang="ru-RU" sz="2800" dirty="0"/>
          </a:p>
        </p:txBody>
      </p:sp>
      <p:pic>
        <p:nvPicPr>
          <p:cNvPr id="5" name="Содержимое 4" descr="588x386xboatdgc.jpg.pagespeed.ic_.uRhU9OAlC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57364"/>
            <a:ext cx="4257676" cy="435771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785926"/>
            <a:ext cx="3850384" cy="46434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 Лист бумаги для рисования разделить на две равные части, сложив его пополам. На одной части нарисовать половину симметричного предмета. Пока краска не высохла, наложить чистую половину листа на изображение и прогладить ладонью. Раскрыть лист и при необходимости дорисовать сюжет.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00733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4000528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200026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«Печатание  листьями»</a:t>
            </a:r>
            <a:r>
              <a:rPr lang="ru-RU" sz="31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>Лист  дерева  покрывается  красками,  затем  прикладывается  к  бумаге  окрашенной  стороной  для  получения  отпечатка. Сверху  лист  дерева  прикрыть  чистой  бумагой,  прогладить ладонью.  Снять  бумагу  и  лист.  Отпечаток  готов.</a:t>
            </a:r>
            <a:endParaRPr lang="ru-RU" sz="2700" dirty="0"/>
          </a:p>
        </p:txBody>
      </p:sp>
      <p:pic>
        <p:nvPicPr>
          <p:cNvPr id="6" name="Содержимое 5" descr="000733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500306"/>
            <a:ext cx="3643338" cy="4071966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714488"/>
            <a:ext cx="371477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ea80207c5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4810" y="2285992"/>
            <a:ext cx="3929090" cy="4214842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  <a:gradFill flip="none" rotWithShape="1">
            <a:gsLst>
              <a:gs pos="0">
                <a:schemeClr val="accent2">
                  <a:lumMod val="50000"/>
                  <a:tint val="66000"/>
                  <a:satMod val="160000"/>
                </a:schemeClr>
              </a:gs>
              <a:gs pos="50000">
                <a:schemeClr val="accent2">
                  <a:lumMod val="50000"/>
                  <a:tint val="44500"/>
                  <a:satMod val="160000"/>
                </a:schemeClr>
              </a:gs>
              <a:gs pos="100000">
                <a:schemeClr val="accent2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«Печатание бумагой».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200" dirty="0" smtClean="0">
                <a:solidFill>
                  <a:srgbClr val="7030A0"/>
                </a:solidFill>
              </a:rPr>
              <a:t> Гуашевую  краску  развести  водой  до  консистенции  жидкой сметаны. Кусок  плотной  бумаги  смять  в  небольшой  комок,  опустить  в  краску. Этим  комком  бумаги  нанести  краску  на   альбомный  лист.</a:t>
            </a:r>
            <a:endParaRPr lang="ru-RU" sz="2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5929354" cy="928694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FFFF00">
                        <a:shade val="30000"/>
                        <a:satMod val="115000"/>
                      </a:srgbClr>
                    </a:gs>
                    <a:gs pos="50000">
                      <a:srgbClr val="FFFF00">
                        <a:shade val="67500"/>
                        <a:satMod val="115000"/>
                      </a:srgbClr>
                    </a:gs>
                    <a:gs pos="100000">
                      <a:srgbClr val="FFFF00">
                        <a:shade val="100000"/>
                        <a:satMod val="115000"/>
                      </a:srgbClr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Фотокопия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img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4214842" cy="464347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357298"/>
            <a:ext cx="3707508" cy="48577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Рисуется  при  помощи водоотталкивающего материала – свечки или  сухого  кусочка мыла,  невидимые контуры  не  будут окрашиваться  при нанесении  поверх  них акварельной  краски,  а будут  проявляться,  как  это  происходит при  проявлении фотопленки.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«Рисование мыльными пузырями»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img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500594" cy="414340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142984"/>
            <a:ext cx="4143404" cy="550072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В небольшое количество воды добавьте немного шампуня, можно добавить моющее средство для посуды. Разлейте полученную жидкость по нескольким стаканам и в каждый стаканчик добавьте разноцветную гуашь. Из моего опыта хочется отметить, если в мыльный раствор добавить пищевые красители для окраски яиц (продаются в магазинах), то цвет станет более </a:t>
            </a:r>
            <a:r>
              <a:rPr lang="ru-RU" sz="1600" dirty="0" smtClean="0">
                <a:gradFill flip="none" rotWithShape="1">
                  <a:gsLst>
                    <a:gs pos="0">
                      <a:schemeClr val="lt1">
                        <a:shade val="30000"/>
                        <a:satMod val="115000"/>
                      </a:schemeClr>
                    </a:gs>
                    <a:gs pos="50000">
                      <a:schemeClr val="lt1">
                        <a:shade val="67500"/>
                        <a:satMod val="115000"/>
                      </a:schemeClr>
                    </a:gs>
                    <a:gs pos="100000">
                      <a:schemeClr val="l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</a:rPr>
              <a:t>интенсивным</a:t>
            </a:r>
            <a:r>
              <a:rPr lang="ru-RU" sz="1600" dirty="0" smtClean="0"/>
              <a:t> и рисунок получится ярким. Далее опустите трубочку в первый стакан и дуйте до тех пор, пока пена не станет покидать ёмкость. Потом быстренько к "убегающей" пене приложите лист, чтобы на нём остались разноцветные "следы". Это действие проделываете несколько раз, над каждым стаканчиком с разной краской. В итоге на бумаге у вас получатся оригинальные, замысловатые узоры. </a:t>
            </a:r>
            <a:endParaRPr lang="ru-RU" sz="1600" dirty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76336"/>
          </a:xfr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"Рисование с помощью соли»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5cceeeb3d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4071966" cy="4000528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 Акварелью нарисовать  рисунок. На  влажный  рисунок насыпать  крупную соль. Соль  насыпается  на  всю поверхность  листа. После  высыхания краски  соль стряхивается.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1443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«Расчесывание краски»</a:t>
            </a:r>
            <a:br>
              <a:rPr lang="ru-RU" sz="48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 т.п.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image0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4429156" cy="442915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785926"/>
            <a:ext cx="3778946" cy="431007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На  карандашный рисунок  наносится толстый  слой  гуаши, с помощью  пластиковой вилки  с  тупыми концами (или стеки) слой  гуаши «расчёсывается», процарапывая поверхность, получается  фактурное, объёмное изображение.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85818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Кляксография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с  трубочкой»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939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3357562"/>
            <a:ext cx="3786214" cy="314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24000"/>
            <a:ext cx="3993260" cy="476252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    Акварельную  краску развести  водой  и накапать  ее  в  одну точку  на  лист бумаги.  Взять трубочку  и  подуть через  нее  в  центр кляксы, раздувая  ее  в  разные  стороны. Что  получится, думайте  сами.</a:t>
            </a:r>
            <a:endParaRPr lang="ru-RU" sz="2800" dirty="0"/>
          </a:p>
        </p:txBody>
      </p:sp>
      <p:pic>
        <p:nvPicPr>
          <p:cNvPr id="33794" name="Picture 2" descr="http://38.krkam.caduk.ru/images/p70_p1020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3571900" cy="278608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871558"/>
          </a:xfr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Рисуем цветным песком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000587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643050"/>
            <a:ext cx="3707508" cy="4572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На  рисунок  нанесите клей ПВА – начинайте  с центральных  элементов картинки. Проще  будет удалять  лишний  песок. Пока  клей  не  </a:t>
            </a:r>
            <a:r>
              <a:rPr lang="ru-RU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высох</a:t>
            </a:r>
            <a:r>
              <a:rPr lang="ru-RU" dirty="0" smtClean="0"/>
              <a:t>, зачерпните  ложкой немного  цветного  песка и  засыпьте  им изображение . Всегда начинайте  заполнять рисунок  от  центра  к краям. Лишний  песок ссыпьте  на  заранее приготовленную  тарелку.</a:t>
            </a:r>
            <a:endParaRPr lang="ru-RU" dirty="0"/>
          </a:p>
        </p:txBody>
      </p:sp>
      <p:pic>
        <p:nvPicPr>
          <p:cNvPr id="32772" name="Picture 4" descr="песочный самолет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643447"/>
            <a:ext cx="242889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Картина из песка: самолет. Шаг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643182"/>
            <a:ext cx="3071834" cy="2857520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257544" cy="3000396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"Каждый ребенок – художник. Трудность в том, чтобы остаться художником, выйдя из детского возраста”.</a:t>
            </a:r>
            <a:r>
              <a:rPr lang="ru-RU" sz="2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br>
              <a:rPr lang="ru-RU" sz="2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                               Пабло Пикассо</a:t>
            </a:r>
            <a:endParaRPr lang="ru-RU" sz="24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Содержимое 4" descr="prod_336_37413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143248"/>
            <a:ext cx="3058450" cy="2714644"/>
          </a:xfrm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6182" y="500042"/>
            <a:ext cx="4921954" cy="5786478"/>
          </a:xfr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n>
                  <a:solidFill>
                    <a:srgbClr val="FF0000"/>
                  </a:solidFill>
                </a:ln>
              </a:rPr>
              <a:t> </a:t>
            </a:r>
          </a:p>
          <a:p>
            <a:pPr algn="ctr">
              <a:buNone/>
            </a:pPr>
            <a:r>
              <a:rPr lang="ru-RU" sz="4600" dirty="0" smtClean="0">
                <a:ln>
                  <a:solidFill>
                    <a:srgbClr val="FF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Уважаемые коллеги! </a:t>
            </a:r>
          </a:p>
          <a:p>
            <a:pPr algn="ctr">
              <a:buNone/>
            </a:pPr>
            <a:endParaRPr lang="ru-RU" dirty="0" smtClean="0">
              <a:ln>
                <a:solidFill>
                  <a:srgbClr val="FF000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</a:rPr>
              <a:t>    Сказка наиболее доступный сознанию ребенка материал. Она помогает развитию фантазии  и усвоению основных нравственно-этических понятий (добро, зло), а также знакомит с отдельными понятиями в изобразительном искусстве. Дети  склонны одухотворять предметы, явления природы, наделять человеческими свойствами животных, растения. Поэтому ребята легко принимают условия игры-рисования. "Погуляв" в сказке, мы рисуем "увиденное", точнее, представленное. Приятная  музыка, создает положительный настрой работе, помогает лучше представить образ, будит воображение.</a:t>
            </a:r>
            <a:endParaRPr lang="ru-RU" dirty="0">
              <a:ln>
                <a:solidFill>
                  <a:srgbClr val="FF000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4143380"/>
            <a:ext cx="392909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sz="4000" dirty="0" smtClean="0"/>
              <a:t>Предлагаю  несколько игр на развитие воображения у дошкольников: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1928802"/>
            <a:ext cx="4357718" cy="47903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Поможем художнику.</a:t>
            </a:r>
            <a:endParaRPr lang="ru-RU" sz="2400" dirty="0" smtClean="0"/>
          </a:p>
          <a:p>
            <a:r>
              <a:rPr lang="ru-RU" sz="1600" u="sng" dirty="0" smtClean="0"/>
              <a:t>Цель</a:t>
            </a:r>
            <a:r>
              <a:rPr lang="ru-RU" sz="1600" dirty="0" smtClean="0"/>
              <a:t>: развивать умения детей воображать предметы на основе заданной им  схемы. </a:t>
            </a:r>
          </a:p>
          <a:p>
            <a:r>
              <a:rPr lang="ru-RU" sz="1600" u="sng" dirty="0" smtClean="0"/>
              <a:t>Материал</a:t>
            </a:r>
            <a:r>
              <a:rPr lang="ru-RU" sz="1600" dirty="0" smtClean="0"/>
              <a:t>: большой лист бумаги, прикрепленный к доске, с нарисованным на нем схематическим изображением человека. Цветные карандаши или краски.      </a:t>
            </a:r>
          </a:p>
          <a:p>
            <a:r>
              <a:rPr lang="ru-RU" sz="1600" dirty="0" smtClean="0"/>
              <a:t>        Воспитатель рассказывает, что один художник не успел дорисовать картину и попросил ребят ему помочь закончить картину. Вместе с  педагогом дети обсуждают, что и какого цвета лучше нарисовать. Самые интересные предложения воплощаются в картине. Постепенно схема дорисовывается, превращаясь в рисунок. После предложить детям придумать историю про нарисованного человека.</a:t>
            </a:r>
            <a:endParaRPr lang="ru-RU" sz="1600" dirty="0"/>
          </a:p>
        </p:txBody>
      </p:sp>
      <p:sp>
        <p:nvSpPr>
          <p:cNvPr id="1026" name="AutoShape 2" descr="data:image/jpeg;base64,/9j/4AAQSkZJRgABAQAAAQABAAD/2wCEAAkGBhMSEBUUExQVFBUUFxcWGBgYFxscGhgYFRUXFBgWFxoXGyYfGBkjHhYYHy8gIycpLCwsFR4xNTAqNSYsLCkBCQoKDgwOGg8PGjUkHyQsMjIvLCkxLDQsKjAsLSwsLjQ1LCosKSw2KS4sLCw0LC8sNCwsLCwtNCwsLC0sLCwsLP/AABEIANAAywMBIgACEQEDEQH/xAAbAAEAAgMBAQAAAAAAAAAAAAAABQYDBAcCAf/EAEAQAAEDAQUFBQYFAwMDBQAAAAEAAgMRBAUSITEGQVFhcRMigZGhMkJSYrHBByPR4fAUcpIzQ/EVU4JEorKzwv/EABsBAAIDAQEBAAAAAAAAAAAAAAAFAwQGAgEH/8QANhEAAQMDAQUGBQMDBQAAAAAAAQACAwQRITEFEkFR8BMyYYGR0RRxobHBIlLhFSMkBkJTYvH/2gAMAwEAAhEDEQA/AO4oiIQiIiEIiIhCIiIQiIiEIiIhCIiIQojai+P6azmQZnEwU4guFfSqlYpQ5ocDUOAIPEHMKn/iZJ+RG3i8u/xbT/8ASyfhze/aWd0Lj3oDRvON2bPLNvgOKpNqP8gxHkPdXDB/jiQc1bkRFdVNEREIRERCEREQhEREIRERCEREQhEREIRERCEREQhEREIRERCFUvxFgrBG74X0PRzT9wFUdgLYY7xDd0gew+Axt+hXStoLu7ezSRj2iKt/ubmPUU8Vy7YphdekWWmJx5UY5v3CS1DHMrGPHG3sfonNM4OpXtPC/uuxIiJ0kyIij70vpkNAaucdGileproFw97WDecbBdNYXmzQpAlfAVzS97wmtJNXim5lcLf0PiokRTWc4u1FnOtA7vGnyNri8Us/qY3sNxz690zbs0kZdY8uvZdiRV3Yu+pbRE/tcyx2EGgaXDCDUtBNNaeBViTOOQSNDhxS6SMxuLDwRERdqNEREIRERCEREQhEREIRERCEREQhEREIWKW0BvHwVZumxQttk0oY1rw72tDhlAJGWRzFaqdmdVxUM4Utbx/3IQfFhXhAOq9DiNFZg6ui+qHEdM2khZG2+RuoDgvV4s173mIWV946BUaSRznOe41J+/8ACpi8WOkcXnPgOA4BRzGEtFWltScjrStM+eXqs3Xvlc/9QIaNE6pGsa3BuTqtKKzVeAd5Fem/0qsNqja8ySHuHN5IaCSBQUzIz0pnRSMjKDr3R/5ZH0qtO8mYYpOdB5uCoA4sr4Nyo7Zi2Ut0GAFoLw0mubgaihpQU0youvrjlyQltpgPCWP1kH6rsafbMddjh4pbtUDfaRyRERNUoRERCEREQhEREIRFH3nf9ns4/OlYzkTn5aqAtP4iN/2IJZfmd+W3zcC7/wBq4dI1veKtw0U8wuxhtz0HqbBW9FRDtbbpPYjhZ/k/7ALE+33k7/ea2nCICv8Ak9VH7Qp2d5ytjZUg77mj5n2BXQEXPw63n/1Tx0bF92lem2q8GnK0A/3RsP0LVENq0n7wj+ln/lb9fZX5fHHJU2LaO3MHfjil6BzPUYvotuPbdhaRLG+I5ad9tTwLe9QcS0KzHWQSd1wUL9nTjLRvfI3+mv0Uuq/tNbHQPila0OID25upkQMtD/Apix2+OZuKJ7Xji0g+dNFGbWQ4rPX4XA+eSKx72QOfGcjPXkq8MY7YMkHHRSFgtHaRMf8AE0HzCzGXDnrQVpxUBs/O82WMhuLAC3IkEFrjqN4pRfZrcSQ6lHitTy3D6q1TgyxtfzCqVEgie5vIqThvWOR2F7MFcga/XLJZrXdga0uxAAcVCte2Rxx0aTXvbq8xwXt1oMdGtNRTMHTPXLyVh0QJsqrKhwFznxX203fjaDuBqC3iFp3nYscZaNTTXkt+yT4RjYdD3465EfEP5kpgRxytxAAg+nIpfPs6F2d30x/CYU9dJjK582yujcxzmkYXtPLJw3rqwKr81z/CfNYxa54uYHHP91HTUopy6xuCp6ipM9rixCsqKEs20gJo5hB+XP01C3BfsH/cb5q4qq30REIRF8JVEv8A26dI4w2IjL259Q2u5g3nmuHvawXcrdLSSVLt1g01J0Hz6urHf21cFloHkukPsxsFXnw3DmVUrVftttWVf6dh9yI1fT5pMsPgFhum4AwF7iauzc92b38yTot20Xk2MBrRSuTQBVzjwa3UlIZdoyzydjStueuvvZM5ZaPZov3ncz+BoPO58Rotax7ORx5mjSdTq49XHOqzyW2GM0ABcdBq49AKkqSu/ZeWXvTuMbT/ALbT3z/e/d0b5qyWC6ooRSKNrOgzPU6lWI9kb36quQk/tbgeufz80pm2nV1JuDujx19PdVGP+rk/07O4Di8hnoan0W3Hs/bHe0+Jn+TvpRW5EwjoqSLuRN87n74VEse7vvJ87fZVlmyk3vWlp6RH7yL7Ns1IGk/1IAGZrHu8HhWVRW0c9IqfEaeAzXUrYmMLtxuP+rfZdR0zXODc+p91XWSupQurzpSvhU081r223FhbvrXXfTOgO40r5KNtl+9jKQ8VYA3TWjve5iuVOSk8Mc8ZLXte0Z5Gjm76pAIj37a8lfNREd6Bjt1wxn3XmzvglcHCgk3H2X9A5tCt61zudC9pOMEZE5OFM9RkfJV2e4ntNWHENeDh9j6KbhJEf5hqaZ+OS57V7WFt8EKWndOXbs4vbQrU2cgc+J4ac2SE0r8TQajxBWzNir3q15rX2Yc5s0rRwBI6Ej7qbvO0NMdS0k7uXjwTvY9YHxMi4qjtSms90t8LWuuyYy41oGitaV8uaxz2Yl5AOM6/NSmnMhQdt22dZpBGxrXZgvrlSvugjOtN546Lesd4tnc4tycHUIJzB3GvA7inZhmbIXu7tsJMJonMDG96+Vmac1u2GcxP4A5Oad3A/utd8JrhIwuHHf8Av9V9a0AVJBq0gNJzr05Cp8F64iyGXBwrLJO1oqSAOfJeIrUx/sua7oVSbyvMPAs5r3g4B+oa40YA4A6d6mf2W7snc0TJpHttUlpcwYDUBrGk6gBupoBrmB1SoyHtN0WsmTX7wBC19r7QTKGA0aG1IGhJJ145Aeatuzt1NZZYgRnhqeriXfdUu3s7W1EfFIGDzDV0xjaAAaAU8lKpV9RFTvxA2kdE1tmh/wBacEEg+wzSvU505Andn45waLlWaWmfUyiJnH6DifJRO1+0zrVI6y2d1Im5TSD3t2AcsiOfgvd03UyNgJFGjQfc8Ste4Lna1oAHdbr8zlmvy9AxuXRo4neTyCzE8stfUCmh49dchlONpVsVBB2UWAPqeZ68F8t94uc9scbccj/ZZw+ZytWz2zDbP+Y89pO7V5935WDcPqtTYjZ/sYzNJnLLnnq1pzA6nU+A3K0LUQ00VEzsYfN3P+PDzKyMLHSntptToOX8/bRERF6rqIiIQihtp46saeBPqP2Uyta8bN2kTmjXUdRmK8t3iopmb8Zau43brgVzy9LpbOMyWuAIDhnkdQRvHJVmK6bVZpQ5gxZ+03Qjg4bldJG0PLXnTgee7wWndt6MnaDG5jqj2cVHjlhI+6z8bntwBortRs2Kq/uaHmOrLfs7jhGLI0FRwPBZSAQQdDksZBGoI6r0FEb3yroFhZRtif2VrFXUqCMRNM8iM+Km/wDqkb3ACocSQe6cLubToVB29g7eMkVBIBrzq1Sc9pETMW5tBQcyAB6qrTRESktOb2t54XUrQ6xPJaV47Jxyvo2Rwe4F9H98GhzoTnllkDvCjbFdDoLYC4gMlq0mpLauHdz904qZHjkTorTZpw9rXjMZ0PB1CCDwOajbXfAiBc4NbSvdJzcR7orqdy2lJPVud2euMg/g/wDqy9bTU8R33C2cW/PQWZ8TsWE1LtPsFt2ywMDg5zCHRhrvaOEuxOaMtK03j4lWbuvOa1udJJiaxpw4GkgVGdMs6DLX/jcvG/XM7Jjjia4511HMHllkr81LI8tzprZUIquNgdyOl/Za+0ezrZntlhkbA57mtLcAOOQHumtQQ/3efd4Ky3DdstnieJXhxyphyADRTIblrWF2GaPMUJdTqBTz73qpi9X0hf0I88vul8kTRJvBMYQC0FV3Zyz47WwncS8+A/UhX9VXY+z/AJj3cGgeZ/ZWpeqdYLbbGxRvkeaNY0uPQCq5Pd0j7RLJaZPblNGj4RpQctB4E71ZfxTvQiKKzM9qd1T/AGtIAHi5w8Glaty2UBwA0YMvoEn2pUdnGQtTs6L4elMx1f8AYe5+y33t7OMNGunidSoe5rB/V20A5xx5nmGnTxPoFv3vNQH5WnzP8ClPw9u/BA6TfI6g/tZkB5lx8V1/pyHsoJKp3eOB55P0ssXXvNTVhh0GT5fyrUiImytoiIhCIiIQiIiEKp38wCfDSgcAWu3YyTVp4B2VOdeKoVv2U7ziC4HE5wc1taEkkhzQQ4EHRzfLKq7BbbvjlaWvaCCKc6Hmqzel1uiIqcQOTXn3uDX/AD8D73I6p6mB7XF4yE3o6wxWDTYqj3ZtDPEWwvAmbUAHF3xU5HvZnoVbAVrWiVrA6R1BgBJNMwAKnmsd33vFM2rHA8gc1VbDLUDeY0mys1NVFcF1mk/VZb8s7eyjeKg4iHEHPIginDet+8LrIaYpHY2yAhj9C4UqWupkJABUEZGmgpnH292KFwGY18R/yp6WTtbMDkSGBzSNz2gOB8wo4B+t4tnHlbH4VeVxaGkHifdUuK0TWSUB3eY46j2ZBwI9138Cu0IhkiJkja7AKguAqGndXUKPryWzYz3gDmDka81dNc55bvDI4jivJmNe3IWncVnjtFnEkLOxGJ7Wt1BAcRiFKEV1/VQu1FyyktcW4msFCRqM834uFM8xuUvfm0jLK+OCFtXEgFkYb3Gk+2W7hmTlwXq7dp2Wh0hZlHHlWhrUE1qKZaZDerh2hUQv32ZbyPvqkZpqeUdm/B8Mfwt6xsY60Ncwd3sGu8Xu7p5GjCs99u/LpxIWC6rbGXOI7pleWtbyiaAfAHF4lZL5OTR/P5mrbSSLlTEAYC3NlYaROPxO9AAPrVTS0rmiwwMHKvmardXS8XLNprT217OG6EBo6huInzePJTlzx9wnifp/yqnZH47baHHMl83/ANhA9Fcrr/0h1P1WQ2y4ux1qtlWjsoWRjg0BQ98vq13N33/ZXq4YMFmib8jfUV+6oV5CrP8AyH0K6Hdrqwxn5G//ABC1Gzxu0LLcXH2Xz6DM7nHkFsoiKdX0REQhEREIRERCEXiaFr2lrgHNcKEHQhe15keGgk5AAk9BmvD4oVKvyziGQtqSyntHMsr7r/iFPe3b66rnM+yVohoYwHhvsuYcyNxp+hK6DPay97nH3jXoDoPJRtum7Et7Oneq4sPs5mgw/ASamoy5JDT7SfBI4x2seh903fRiVrQ7UKHuS+HySGORmF2EgkVzoMi5pGR5qyXc78tvl5Fa8N7RnInAeD8vI6FZrBvb85A51zAHHVQ1lR8ROJA21xbHFdwQ9jGWXvlbtl7JxPZyHGK1Y81qRuDTSnVpWhJfj2SFrojCWAuxSO7hNMsLgM8+K1r72bka4vLSKmvLwcNPFadl2gngOEuxN+F+eXI8FK2eMOAmZa3L2Xj6R723gk8j7qOktxtErieyZLIKDA8OLhwDsiN48VoWePECIi78oVDa6kfExwAxN35+Ks8FrsEoc2SIQF4IPwZ8MqeYWw/YYSMHYzUaBkGuPe5E1PpTwTFha8XjN+uWqzdRRTxH9YUbstbMVss7TJUsaRSjgSTiJOeRJJJJp4q8XkKuH85fZVHZrZGWG1MEkZ7NlXh+PIEaNpXpordbj7R4AnyBKttw25UtOHEZ1JVjhZRoHAAei9rm9w3jOyWINkJbLI0YTm3Bio4jgT3qU4LpChpqkTtuBZX6inMDrE3XF7vytcg+eYeT3forxdRrGORI+6qF/QdheEm4dpjH9sneJ8y7yVouaTNzeOY8Mis7tRhPXJa3aH9yJsg0IB69VH26LukcD9Mlbtk7YH2Zo3x90+GY9FA3hBR3J38K1rlvE2abPNrqB3Tc4dK+pWh2NKJ6Yw8Qbj5FfOH/AOPPc6aFdAReY5A4AtIIOYI3r0raYoiIhCIiIQiIiEIofai24IMI1kOHw1Pp9VMKrbW3dM94exuJjW0oNQSak037tOCqVjnCF26MqzStaZRvFQDJKmg1OQ+ihrbag6VzhmBkOgyH85rYtVt7ONzq50wjqe7+q8XPsnapxUMwNPvP7o8BqVmY43Pw0XWjG6wbzzYK1fh/YKsfM4VDjgbXeB7R6Vy8CrJY7uZHJIWsaK0IIaBTu0IHLKvisl2WEQwsjGjGgdTvPiV4sd7xyUANCdAd/TitTT025G0W0/KzVRUb8hN9VuEKJvDZiGUHLATvGni05FbTL5hMnZh4LtAM8zyPgt1TSwhwtI31UUcpabsPoudXn+H0jamOh/ty82H7FVs2eaB3dL2Ea4ajzb+oXaVVdooh2xBANQD9vskdbStgaJGc05pa18h3Hi6q1g29lZlK0SDiDQ/oVJ26/DJHk3smvGr83kEe6wH1JC07bdkdBIRXC9tQRXmM9d1FpSSd4knESdeqrfGzbm6Xa9fNWfh4HO3mtt16Kb2Xg7W1McGkMibSutCG0FToCa1V+UTsrOH2SMimVWmnFpIKlk6oohHECDe+fVJquQvkIItbCoP4l3UcUc4GVOzf11YentDyUdc1tOFrhqzI+H6hdHvCwtmidG/2XgjpzHMLk/Yvsk7o5NRk6mhG5w5b/MKrXwb2QtDs2cVNN2B7zdPEdfhXmWMSMy35gqFtFmrkciP5RbF2W/DkT3TnXhz6KTtdjDxUa8eKSU0z6WQOYbW6skG0KK/Wv8qKui+32c4SMTK5t4c2q42G8o5hVjq8RvHUKmzWfc4UIWv2LmGoJy3jIj9Fs4KyCtH7X8ufXqkLXSQY1H2XREVQse1ErcnASDnkfMfopmzbSxO1qw8x9wpnQPbwVplQx3FSyLDFbGO9lzT4rMoSLKYG6IiLxeoi+EryZm8QhCxOsEZfjLGl496gr58VsLCbU1ef6rgEBttAgvvqVmkkDQSdBmqheFka6WsdSOGE0aSSTp5+Ks5eTlxSzQhvdaaUzpXPOuZ60PkrEUnZZ4qCRnaYVSs0bYpWyEA9mdSaAFwLdacyrbd9u7VuLA9g3YhSvMb6dVsYAvSJZhJqMoiiMfHCKtbWNo5juII8jUfUqyqB2wZ+SHfC76ghKq9m9A71TCkNpQqzIcUcg+Wo6sOJQDn7lNWWSjwDocj0cMJ+qr9qFCRvBI8svqAsxwWjjGSFe/w8tVY5WcHh46PaPu1W5c32Et2G14d0rCPFveHpVdIWl2e/egA5YSGvZuzHxyigtqdmxamAtoJWeyeI3tPLnuU6iuuaHCxVaGZ8Lw9hsQuSWOd0TjHICKGhB1af0VisF5FlAe80+nT9FY782djtIqe68aOA9HDeFTrRdktndRwyOh1aeh4pHU0JBuFpmVMNa3k7iPZWUBkrcs/qFqyXc4aZ/VREM2dQS0/zepKz3u8e0A70KWljmYcEtn2fc3C8Os4rm3PyK9ssjeJHhVSEdvjdrl1CyiysOnoUygrp4xYOx45SiShtqFossQ+Jp9PqtqKyuGh8nfusn9DzQWM8QmDdpyHUBQfDW4LIIZPm816EL/m9V4FlPJZGwu/hUwrr/wC1e9kV6bZHcFmbYzyWNrHcT5rIGu5+akFSTwRuWWRtk5rK2ALCGu5r2Gnmuu0JXVgte98bWBzDTCamm8UIz5Zg+CrNlv8AfHK6QgODx3hWme46HQClFMHZgHFV5FSSA0ZDPfXUrXi2O73flq3gG0J8amiVTCqe8OY23mCvHA8FO2C2iaNsjQQHCorwWwsdAxmQyaMgOAGgWndV4GTEHUxDPLQA7hxpxTHtQ1zWOOSpmscWl3JSCj7/ALGZbO9rRV1KgcSDWikEXb2B7S08V4xxa4OHBcqmxMdRwLXDUEUKi70NJidxOL/MV+q7DbLvjlbSRocOeo6HctKx7MWeNwcIw5w0Lu8RQ1FK6JKdlvDrB2E5ZtJgFy3K59srdVofPFKyM4GPBLnZAt96ldciRkurIiaU1OIG2Bul1TUmodci1kREVlVUXmSMOFCAQdxXpEIUJa9l43ZsOA8NR+yj5LhkbuxdFa0UToWlXGVsrcE3+ap3YEagjqFnjjHRWktrqsL7Cw+6PDJVzRs4KX42+oURHi3O9f1Wdpf18ltm7G7iQvP/AE+m8FHwoC4MzCsAldvCyNm5eqyts5CytZ4+C9FPZRue1YhIOBXsEfwLL2I4LWtNqjjc1rjQuNOnM8Au+yDclcD9Rs0LMG8wveEqAvS+3NtDImFgGJocdXEuNMIGjRmDU13im9WINXTWAr2WJ0Ya53FYLROI2Oe40a0Ek8hmvtnnD2hzTUH+UUVe17MMb43NNdNRQ0NczuGSrjLykjaQ2QjEcRod/FUpKxsb7DI8Nbq3DQulZfQ38rK22mySnEWkd4EYc8xp5qDex0dcJLTvpkeisNzPlMDDNTtCKkDdy5nnQdF8t924824Q7fUVB5ZGo6qGpoS9okivfWxPP8riKfs3FjrWXi45JTFWYUNTSp71K5F2SkVr2EPDKSAVGVQa1HHMZLYTWEWjAzpx1VOU3eT9tEREUqjRERCEREQhEREIRERCEREQhEREIRERCEWpbrsjlBxAVpQOGo4ZrbReEA4K6a4tN2lc5tMJjfU0L2OBrT3mmtelQrZsvf39TG4mmJjsJI0PPlnUeC09obtIkEuDHHVpfhFXChFS5ueNhGoGfVWSOMNADQABoAKBV4mFpITasqGSQtxcnjy59eaCICooM9cta8VDXhstG8lzKNcdxFW140BGfiptFLJEyQWcEsjmfEbsNlH3VY5YxR72Ob7oa0jDyqXGo/RSCIumNDBYLl7y928UREXS4RERCEREQ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hMSEBUUExQVFBUUFxcWGBgYFxscGhgYFRUXFBgWFxoXGyYfGBkjHhYYHy8gIycpLCwsFR4xNTAqNSYsLCkBCQoKDgwOGg8PGjUkHyQsMjIvLCkxLDQsKjAsLSwsLjQ1LCosKSw2KS4sLCw0LC8sNCwsLCwtNCwsLC0sLCwsLP/AABEIANAAywMBIgACEQEDEQH/xAAbAAEAAgMBAQAAAAAAAAAAAAAABQYDBAcCAf/EAEAQAAEDAQUFBQYFAwMDBQAAAAEAAgMRBAUSITEGQVFhcRMigZGhMkJSYrHBByPR4fAUcpIzQ/EVU4JEorKzwv/EABsBAAIDAQEBAAAAAAAAAAAAAAAFAwQGAgEH/8QANhEAAQMDAQUGBQMDBQAAAAAAAQACAwQRITEFEkFR8BMyYYGR0RRxobHBIlLhFSMkBkJTYvH/2gAMAwEAAhEDEQA/AO4oiIQiIiEIiIhCIiIQiIiEIiIhCIiIQojai+P6azmQZnEwU4guFfSqlYpQ5ocDUOAIPEHMKn/iZJ+RG3i8u/xbT/8ASyfhze/aWd0Lj3oDRvON2bPLNvgOKpNqP8gxHkPdXDB/jiQc1bkRFdVNEREIRERCEREQhEREIRERCEREQhEREIRERCEREQhEREIRERCFUvxFgrBG74X0PRzT9wFUdgLYY7xDd0gew+Axt+hXStoLu7ezSRj2iKt/ubmPUU8Vy7YphdekWWmJx5UY5v3CS1DHMrGPHG3sfonNM4OpXtPC/uuxIiJ0kyIij70vpkNAaucdGileproFw97WDecbBdNYXmzQpAlfAVzS97wmtJNXim5lcLf0PiokRTWc4u1FnOtA7vGnyNri8Us/qY3sNxz690zbs0kZdY8uvZdiRV3Yu+pbRE/tcyx2EGgaXDCDUtBNNaeBViTOOQSNDhxS6SMxuLDwRERdqNEREIRERCEREQhEREIRERCEREQhEREIWKW0BvHwVZumxQttk0oY1rw72tDhlAJGWRzFaqdmdVxUM4Utbx/3IQfFhXhAOq9DiNFZg6ui+qHEdM2khZG2+RuoDgvV4s173mIWV946BUaSRznOe41J+/8ACpi8WOkcXnPgOA4BRzGEtFWltScjrStM+eXqs3Xvlc/9QIaNE6pGsa3BuTqtKKzVeAd5Fem/0qsNqja8ySHuHN5IaCSBQUzIz0pnRSMjKDr3R/5ZH0qtO8mYYpOdB5uCoA4sr4Nyo7Zi2Ut0GAFoLw0mubgaihpQU0youvrjlyQltpgPCWP1kH6rsafbMddjh4pbtUDfaRyRERNUoRERCEREQhEREIRFH3nf9ns4/OlYzkTn5aqAtP4iN/2IJZfmd+W3zcC7/wBq4dI1veKtw0U8wuxhtz0HqbBW9FRDtbbpPYjhZ/k/7ALE+33k7/ea2nCICv8Ak9VH7Qp2d5ytjZUg77mj5n2BXQEXPw63n/1Tx0bF92lem2q8GnK0A/3RsP0LVENq0n7wj+ln/lb9fZX5fHHJU2LaO3MHfjil6BzPUYvotuPbdhaRLG+I5ad9tTwLe9QcS0KzHWQSd1wUL9nTjLRvfI3+mv0Uuq/tNbHQPila0OID25upkQMtD/Apix2+OZuKJ7Xji0g+dNFGbWQ4rPX4XA+eSKx72QOfGcjPXkq8MY7YMkHHRSFgtHaRMf8AE0HzCzGXDnrQVpxUBs/O82WMhuLAC3IkEFrjqN4pRfZrcSQ6lHitTy3D6q1TgyxtfzCqVEgie5vIqThvWOR2F7MFcga/XLJZrXdga0uxAAcVCte2Rxx0aTXvbq8xwXt1oMdGtNRTMHTPXLyVh0QJsqrKhwFznxX203fjaDuBqC3iFp3nYscZaNTTXkt+yT4RjYdD3465EfEP5kpgRxytxAAg+nIpfPs6F2d30x/CYU9dJjK582yujcxzmkYXtPLJw3rqwKr81z/CfNYxa54uYHHP91HTUopy6xuCp6ipM9rixCsqKEs20gJo5hB+XP01C3BfsH/cb5q4qq30REIRF8JVEv8A26dI4w2IjL259Q2u5g3nmuHvawXcrdLSSVLt1g01J0Hz6urHf21cFloHkukPsxsFXnw3DmVUrVftttWVf6dh9yI1fT5pMsPgFhum4AwF7iauzc92b38yTot20Xk2MBrRSuTQBVzjwa3UlIZdoyzydjStueuvvZM5ZaPZov3ncz+BoPO58Rotax7ORx5mjSdTq49XHOqzyW2GM0ABcdBq49AKkqSu/ZeWXvTuMbT/ALbT3z/e/d0b5qyWC6ooRSKNrOgzPU6lWI9kb36quQk/tbgeufz80pm2nV1JuDujx19PdVGP+rk/07O4Di8hnoan0W3Hs/bHe0+Jn+TvpRW5EwjoqSLuRN87n74VEse7vvJ87fZVlmyk3vWlp6RH7yL7Ns1IGk/1IAGZrHu8HhWVRW0c9IqfEaeAzXUrYmMLtxuP+rfZdR0zXODc+p91XWSupQurzpSvhU081r223FhbvrXXfTOgO40r5KNtl+9jKQ8VYA3TWjve5iuVOSk8Mc8ZLXte0Z5Gjm76pAIj37a8lfNREd6Bjt1wxn3XmzvglcHCgk3H2X9A5tCt61zudC9pOMEZE5OFM9RkfJV2e4ntNWHENeDh9j6KbhJEf5hqaZ+OS57V7WFt8EKWndOXbs4vbQrU2cgc+J4ac2SE0r8TQajxBWzNir3q15rX2Yc5s0rRwBI6Ej7qbvO0NMdS0k7uXjwTvY9YHxMi4qjtSms90t8LWuuyYy41oGitaV8uaxz2Yl5AOM6/NSmnMhQdt22dZpBGxrXZgvrlSvugjOtN546Lesd4tnc4tycHUIJzB3GvA7inZhmbIXu7tsJMJonMDG96+Vmac1u2GcxP4A5Oad3A/utd8JrhIwuHHf8Av9V9a0AVJBq0gNJzr05Cp8F64iyGXBwrLJO1oqSAOfJeIrUx/sua7oVSbyvMPAs5r3g4B+oa40YA4A6d6mf2W7snc0TJpHttUlpcwYDUBrGk6gBupoBrmB1SoyHtN0WsmTX7wBC19r7QTKGA0aG1IGhJJ145Aeatuzt1NZZYgRnhqeriXfdUu3s7W1EfFIGDzDV0xjaAAaAU8lKpV9RFTvxA2kdE1tmh/wBacEEg+wzSvU505Andn45waLlWaWmfUyiJnH6DifJRO1+0zrVI6y2d1Im5TSD3t2AcsiOfgvd03UyNgJFGjQfc8Ste4Lna1oAHdbr8zlmvy9AxuXRo4neTyCzE8stfUCmh49dchlONpVsVBB2UWAPqeZ68F8t94uc9scbccj/ZZw+ZytWz2zDbP+Y89pO7V5935WDcPqtTYjZ/sYzNJnLLnnq1pzA6nU+A3K0LUQ00VEzsYfN3P+PDzKyMLHSntptToOX8/bRERF6rqIiIQihtp46saeBPqP2Uyta8bN2kTmjXUdRmK8t3iopmb8Zau43brgVzy9LpbOMyWuAIDhnkdQRvHJVmK6bVZpQ5gxZ+03Qjg4bldJG0PLXnTgee7wWndt6MnaDG5jqj2cVHjlhI+6z8bntwBortRs2Kq/uaHmOrLfs7jhGLI0FRwPBZSAQQdDksZBGoI6r0FEb3yroFhZRtif2VrFXUqCMRNM8iM+Km/wDqkb3ACocSQe6cLubToVB29g7eMkVBIBrzq1Sc9pETMW5tBQcyAB6qrTRESktOb2t54XUrQ6xPJaV47Jxyvo2Rwe4F9H98GhzoTnllkDvCjbFdDoLYC4gMlq0mpLauHdz904qZHjkTorTZpw9rXjMZ0PB1CCDwOajbXfAiBc4NbSvdJzcR7orqdy2lJPVud2euMg/g/wDqy9bTU8R33C2cW/PQWZ8TsWE1LtPsFt2ywMDg5zCHRhrvaOEuxOaMtK03j4lWbuvOa1udJJiaxpw4GkgVGdMs6DLX/jcvG/XM7Jjjia4511HMHllkr81LI8tzprZUIquNgdyOl/Za+0ezrZntlhkbA57mtLcAOOQHumtQQ/3efd4Ky3DdstnieJXhxyphyADRTIblrWF2GaPMUJdTqBTz73qpi9X0hf0I88vul8kTRJvBMYQC0FV3Zyz47WwncS8+A/UhX9VXY+z/AJj3cGgeZ/ZWpeqdYLbbGxRvkeaNY0uPQCq5Pd0j7RLJaZPblNGj4RpQctB4E71ZfxTvQiKKzM9qd1T/AGtIAHi5w8Glaty2UBwA0YMvoEn2pUdnGQtTs6L4elMx1f8AYe5+y33t7OMNGunidSoe5rB/V20A5xx5nmGnTxPoFv3vNQH5WnzP8ClPw9u/BA6TfI6g/tZkB5lx8V1/pyHsoJKp3eOB55P0ssXXvNTVhh0GT5fyrUiImytoiIhCIiIQiIiEKp38wCfDSgcAWu3YyTVp4B2VOdeKoVv2U7ziC4HE5wc1taEkkhzQQ4EHRzfLKq7BbbvjlaWvaCCKc6Hmqzel1uiIqcQOTXn3uDX/AD8D73I6p6mB7XF4yE3o6wxWDTYqj3ZtDPEWwvAmbUAHF3xU5HvZnoVbAVrWiVrA6R1BgBJNMwAKnmsd33vFM2rHA8gc1VbDLUDeY0mys1NVFcF1mk/VZb8s7eyjeKg4iHEHPIginDet+8LrIaYpHY2yAhj9C4UqWupkJABUEZGmgpnH292KFwGY18R/yp6WTtbMDkSGBzSNz2gOB8wo4B+t4tnHlbH4VeVxaGkHifdUuK0TWSUB3eY46j2ZBwI9138Cu0IhkiJkja7AKguAqGndXUKPryWzYz3gDmDka81dNc55bvDI4jivJmNe3IWncVnjtFnEkLOxGJ7Wt1BAcRiFKEV1/VQu1FyyktcW4msFCRqM834uFM8xuUvfm0jLK+OCFtXEgFkYb3Gk+2W7hmTlwXq7dp2Wh0hZlHHlWhrUE1qKZaZDerh2hUQv32ZbyPvqkZpqeUdm/B8Mfwt6xsY60Ncwd3sGu8Xu7p5GjCs99u/LpxIWC6rbGXOI7pleWtbyiaAfAHF4lZL5OTR/P5mrbSSLlTEAYC3NlYaROPxO9AAPrVTS0rmiwwMHKvmardXS8XLNprT217OG6EBo6huInzePJTlzx9wnifp/yqnZH47baHHMl83/ANhA9Fcrr/0h1P1WQ2y4ux1qtlWjsoWRjg0BQ98vq13N33/ZXq4YMFmib8jfUV+6oV5CrP8AyH0K6Hdrqwxn5G//ABC1Gzxu0LLcXH2Xz6DM7nHkFsoiKdX0REQhEREIRERCEXiaFr2lrgHNcKEHQhe15keGgk5AAk9BmvD4oVKvyziGQtqSyntHMsr7r/iFPe3b66rnM+yVohoYwHhvsuYcyNxp+hK6DPay97nH3jXoDoPJRtum7Et7Oneq4sPs5mgw/ASamoy5JDT7SfBI4x2seh903fRiVrQ7UKHuS+HySGORmF2EgkVzoMi5pGR5qyXc78tvl5Fa8N7RnInAeD8vI6FZrBvb85A51zAHHVQ1lR8ROJA21xbHFdwQ9jGWXvlbtl7JxPZyHGK1Y81qRuDTSnVpWhJfj2SFrojCWAuxSO7hNMsLgM8+K1r72bka4vLSKmvLwcNPFadl2gngOEuxN+F+eXI8FK2eMOAmZa3L2Xj6R723gk8j7qOktxtErieyZLIKDA8OLhwDsiN48VoWePECIi78oVDa6kfExwAxN35+Ks8FrsEoc2SIQF4IPwZ8MqeYWw/YYSMHYzUaBkGuPe5E1PpTwTFha8XjN+uWqzdRRTxH9YUbstbMVss7TJUsaRSjgSTiJOeRJJJJp4q8XkKuH85fZVHZrZGWG1MEkZ7NlXh+PIEaNpXpordbj7R4AnyBKttw25UtOHEZ1JVjhZRoHAAei9rm9w3jOyWINkJbLI0YTm3Bio4jgT3qU4LpChpqkTtuBZX6inMDrE3XF7vytcg+eYeT3forxdRrGORI+6qF/QdheEm4dpjH9sneJ8y7yVouaTNzeOY8Mis7tRhPXJa3aH9yJsg0IB69VH26LukcD9Mlbtk7YH2Zo3x90+GY9FA3hBR3J38K1rlvE2abPNrqB3Tc4dK+pWh2NKJ6Yw8Qbj5FfOH/AOPPc6aFdAReY5A4AtIIOYI3r0raYoiIhCIiIQiIiEIofai24IMI1kOHw1Pp9VMKrbW3dM94exuJjW0oNQSak037tOCqVjnCF26MqzStaZRvFQDJKmg1OQ+ihrbag6VzhmBkOgyH85rYtVt7ONzq50wjqe7+q8XPsnapxUMwNPvP7o8BqVmY43Pw0XWjG6wbzzYK1fh/YKsfM4VDjgbXeB7R6Vy8CrJY7uZHJIWsaK0IIaBTu0IHLKvisl2WEQwsjGjGgdTvPiV4sd7xyUANCdAd/TitTT025G0W0/KzVRUb8hN9VuEKJvDZiGUHLATvGni05FbTL5hMnZh4LtAM8zyPgt1TSwhwtI31UUcpabsPoudXn+H0jamOh/ty82H7FVs2eaB3dL2Ea4ajzb+oXaVVdooh2xBANQD9vskdbStgaJGc05pa18h3Hi6q1g29lZlK0SDiDQ/oVJ26/DJHk3smvGr83kEe6wH1JC07bdkdBIRXC9tQRXmM9d1FpSSd4knESdeqrfGzbm6Xa9fNWfh4HO3mtt16Kb2Xg7W1McGkMibSutCG0FToCa1V+UTsrOH2SMimVWmnFpIKlk6oohHECDe+fVJquQvkIItbCoP4l3UcUc4GVOzf11YentDyUdc1tOFrhqzI+H6hdHvCwtmidG/2XgjpzHMLk/Yvsk7o5NRk6mhG5w5b/MKrXwb2QtDs2cVNN2B7zdPEdfhXmWMSMy35gqFtFmrkciP5RbF2W/DkT3TnXhz6KTtdjDxUa8eKSU0z6WQOYbW6skG0KK/Wv8qKui+32c4SMTK5t4c2q42G8o5hVjq8RvHUKmzWfc4UIWv2LmGoJy3jIj9Fs4KyCtH7X8ufXqkLXSQY1H2XREVQse1ErcnASDnkfMfopmzbSxO1qw8x9wpnQPbwVplQx3FSyLDFbGO9lzT4rMoSLKYG6IiLxeoi+EryZm8QhCxOsEZfjLGl496gr58VsLCbU1ef6rgEBttAgvvqVmkkDQSdBmqheFka6WsdSOGE0aSSTp5+Ks5eTlxSzQhvdaaUzpXPOuZ60PkrEUnZZ4qCRnaYVSs0bYpWyEA9mdSaAFwLdacyrbd9u7VuLA9g3YhSvMb6dVsYAvSJZhJqMoiiMfHCKtbWNo5juII8jUfUqyqB2wZ+SHfC76ghKq9m9A71TCkNpQqzIcUcg+Wo6sOJQDn7lNWWSjwDocj0cMJ+qr9qFCRvBI8svqAsxwWjjGSFe/w8tVY5WcHh46PaPu1W5c32Et2G14d0rCPFveHpVdIWl2e/egA5YSGvZuzHxyigtqdmxamAtoJWeyeI3tPLnuU6iuuaHCxVaGZ8Lw9hsQuSWOd0TjHICKGhB1af0VisF5FlAe80+nT9FY782djtIqe68aOA9HDeFTrRdktndRwyOh1aeh4pHU0JBuFpmVMNa3k7iPZWUBkrcs/qFqyXc4aZ/VREM2dQS0/zepKz3u8e0A70KWljmYcEtn2fc3C8Os4rm3PyK9ssjeJHhVSEdvjdrl1CyiysOnoUygrp4xYOx45SiShtqFossQ+Jp9PqtqKyuGh8nfusn9DzQWM8QmDdpyHUBQfDW4LIIZPm816EL/m9V4FlPJZGwu/hUwrr/wC1e9kV6bZHcFmbYzyWNrHcT5rIGu5+akFSTwRuWWRtk5rK2ALCGu5r2Gnmuu0JXVgte98bWBzDTCamm8UIz5Zg+CrNlv8AfHK6QgODx3hWme46HQClFMHZgHFV5FSSA0ZDPfXUrXi2O73flq3gG0J8amiVTCqe8OY23mCvHA8FO2C2iaNsjQQHCorwWwsdAxmQyaMgOAGgWndV4GTEHUxDPLQA7hxpxTHtQ1zWOOSpmscWl3JSCj7/ALGZbO9rRV1KgcSDWikEXb2B7S08V4xxa4OHBcqmxMdRwLXDUEUKi70NJidxOL/MV+q7DbLvjlbSRocOeo6HctKx7MWeNwcIw5w0Lu8RQ1FK6JKdlvDrB2E5ZtJgFy3K59srdVofPFKyM4GPBLnZAt96ldciRkurIiaU1OIG2Bul1TUmodci1kREVlVUXmSMOFCAQdxXpEIUJa9l43ZsOA8NR+yj5LhkbuxdFa0UToWlXGVsrcE3+ap3YEagjqFnjjHRWktrqsL7Cw+6PDJVzRs4KX42+oURHi3O9f1Wdpf18ltm7G7iQvP/AE+m8FHwoC4MzCsAldvCyNm5eqyts5CytZ4+C9FPZRue1YhIOBXsEfwLL2I4LWtNqjjc1rjQuNOnM8Au+yDclcD9Rs0LMG8wveEqAvS+3NtDImFgGJocdXEuNMIGjRmDU13im9WINXTWAr2WJ0Ya53FYLROI2Oe40a0Ek8hmvtnnD2hzTUH+UUVe17MMb43NNdNRQ0NczuGSrjLykjaQ2QjEcRod/FUpKxsb7DI8Nbq3DQulZfQ38rK22mySnEWkd4EYc8xp5qDex0dcJLTvpkeisNzPlMDDNTtCKkDdy5nnQdF8t924824Q7fUVB5ZGo6qGpoS9okivfWxPP8riKfs3FjrWXi45JTFWYUNTSp71K5F2SkVr2EPDKSAVGVQa1HHMZLYTWEWjAzpx1VOU3eT9tEREUqjRERCEREQhEREIRERCEREQhEREIRERCEWpbrsjlBxAVpQOGo4ZrbReEA4K6a4tN2lc5tMJjfU0L2OBrT3mmtelQrZsvf39TG4mmJjsJI0PPlnUeC09obtIkEuDHHVpfhFXChFS5ueNhGoGfVWSOMNADQABoAKBV4mFpITasqGSQtxcnjy59eaCICooM9cta8VDXhstG8lzKNcdxFW140BGfiptFLJEyQWcEsjmfEbsNlH3VY5YxR72Ob7oa0jDyqXGo/RSCIumNDBYLl7y928UREXS4RERCEREQ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MSEBUUExQVFBUUFxcWGBgYFxscGhgYFRUXFBgWFxoXGyYfGBkjHhYYHy8gIycpLCwsFR4xNTAqNSYsLCkBCQoKDgwOGg8PGjUkHyQsMjIvLCkxLDQsKjAsLSwsLjQ1LCosKSw2KS4sLCw0LC8sNCwsLCwtNCwsLC0sLCwsLP/AABEIANAAywMBIgACEQEDEQH/xAAbAAEAAgMBAQAAAAAAAAAAAAAABQYDBAcCAf/EAEAQAAEDAQUFBQYFAwMDBQAAAAEAAgMRBAUSITEGQVFhcRMigZGhMkJSYrHBByPR4fAUcpIzQ/EVU4JEorKzwv/EABsBAAIDAQEBAAAAAAAAAAAAAAAFAwQGAgEH/8QANhEAAQMDAQUGBQMDBQAAAAAAAQACAwQRITEFEkFR8BMyYYGR0RRxobHBIlLhFSMkBkJTYvH/2gAMAwEAAhEDEQA/AO4oiIQiIiEIiIhCIiIQiIiEIiIhCIiIQojai+P6azmQZnEwU4guFfSqlYpQ5ocDUOAIPEHMKn/iZJ+RG3i8u/xbT/8ASyfhze/aWd0Lj3oDRvON2bPLNvgOKpNqP8gxHkPdXDB/jiQc1bkRFdVNEREIRERCEREQhEREIRERCEREQhEREIRERCEREQhEREIRERCFUvxFgrBG74X0PRzT9wFUdgLYY7xDd0gew+Axt+hXStoLu7ezSRj2iKt/ubmPUU8Vy7YphdekWWmJx5UY5v3CS1DHMrGPHG3sfonNM4OpXtPC/uuxIiJ0kyIij70vpkNAaucdGileproFw97WDecbBdNYXmzQpAlfAVzS97wmtJNXim5lcLf0PiokRTWc4u1FnOtA7vGnyNri8Us/qY3sNxz690zbs0kZdY8uvZdiRV3Yu+pbRE/tcyx2EGgaXDCDUtBNNaeBViTOOQSNDhxS6SMxuLDwRERdqNEREIRERCEREQhEREIRERCEREQhEREIWKW0BvHwVZumxQttk0oY1rw72tDhlAJGWRzFaqdmdVxUM4Utbx/3IQfFhXhAOq9DiNFZg6ui+qHEdM2khZG2+RuoDgvV4s173mIWV946BUaSRznOe41J+/8ACpi8WOkcXnPgOA4BRzGEtFWltScjrStM+eXqs3Xvlc/9QIaNE6pGsa3BuTqtKKzVeAd5Fem/0qsNqja8ySHuHN5IaCSBQUzIz0pnRSMjKDr3R/5ZH0qtO8mYYpOdB5uCoA4sr4Nyo7Zi2Ut0GAFoLw0mubgaihpQU0youvrjlyQltpgPCWP1kH6rsafbMddjh4pbtUDfaRyRERNUoRERCEREQhEREIRFH3nf9ns4/OlYzkTn5aqAtP4iN/2IJZfmd+W3zcC7/wBq4dI1veKtw0U8wuxhtz0HqbBW9FRDtbbpPYjhZ/k/7ALE+33k7/ea2nCICv8Ak9VH7Qp2d5ytjZUg77mj5n2BXQEXPw63n/1Tx0bF92lem2q8GnK0A/3RsP0LVENq0n7wj+ln/lb9fZX5fHHJU2LaO3MHfjil6BzPUYvotuPbdhaRLG+I5ad9tTwLe9QcS0KzHWQSd1wUL9nTjLRvfI3+mv0Uuq/tNbHQPila0OID25upkQMtD/Apix2+OZuKJ7Xji0g+dNFGbWQ4rPX4XA+eSKx72QOfGcjPXkq8MY7YMkHHRSFgtHaRMf8AE0HzCzGXDnrQVpxUBs/O82WMhuLAC3IkEFrjqN4pRfZrcSQ6lHitTy3D6q1TgyxtfzCqVEgie5vIqThvWOR2F7MFcga/XLJZrXdga0uxAAcVCte2Rxx0aTXvbq8xwXt1oMdGtNRTMHTPXLyVh0QJsqrKhwFznxX203fjaDuBqC3iFp3nYscZaNTTXkt+yT4RjYdD3465EfEP5kpgRxytxAAg+nIpfPs6F2d30x/CYU9dJjK582yujcxzmkYXtPLJw3rqwKr81z/CfNYxa54uYHHP91HTUopy6xuCp6ipM9rixCsqKEs20gJo5hB+XP01C3BfsH/cb5q4qq30REIRF8JVEv8A26dI4w2IjL259Q2u5g3nmuHvawXcrdLSSVLt1g01J0Hz6urHf21cFloHkukPsxsFXnw3DmVUrVftttWVf6dh9yI1fT5pMsPgFhum4AwF7iauzc92b38yTot20Xk2MBrRSuTQBVzjwa3UlIZdoyzydjStueuvvZM5ZaPZov3ncz+BoPO58Rotax7ORx5mjSdTq49XHOqzyW2GM0ABcdBq49AKkqSu/ZeWXvTuMbT/ALbT3z/e/d0b5qyWC6ooRSKNrOgzPU6lWI9kb36quQk/tbgeufz80pm2nV1JuDujx19PdVGP+rk/07O4Di8hnoan0W3Hs/bHe0+Jn+TvpRW5EwjoqSLuRN87n74VEse7vvJ87fZVlmyk3vWlp6RH7yL7Ns1IGk/1IAGZrHu8HhWVRW0c9IqfEaeAzXUrYmMLtxuP+rfZdR0zXODc+p91XWSupQurzpSvhU081r223FhbvrXXfTOgO40r5KNtl+9jKQ8VYA3TWjve5iuVOSk8Mc8ZLXte0Z5Gjm76pAIj37a8lfNREd6Bjt1wxn3XmzvglcHCgk3H2X9A5tCt61zudC9pOMEZE5OFM9RkfJV2e4ntNWHENeDh9j6KbhJEf5hqaZ+OS57V7WFt8EKWndOXbs4vbQrU2cgc+J4ac2SE0r8TQajxBWzNir3q15rX2Yc5s0rRwBI6Ej7qbvO0NMdS0k7uXjwTvY9YHxMi4qjtSms90t8LWuuyYy41oGitaV8uaxz2Yl5AOM6/NSmnMhQdt22dZpBGxrXZgvrlSvugjOtN546Lesd4tnc4tycHUIJzB3GvA7inZhmbIXu7tsJMJonMDG96+Vmac1u2GcxP4A5Oad3A/utd8JrhIwuHHf8Av9V9a0AVJBq0gNJzr05Cp8F64iyGXBwrLJO1oqSAOfJeIrUx/sua7oVSbyvMPAs5r3g4B+oa40YA4A6d6mf2W7snc0TJpHttUlpcwYDUBrGk6gBupoBrmB1SoyHtN0WsmTX7wBC19r7QTKGA0aG1IGhJJ145Aeatuzt1NZZYgRnhqeriXfdUu3s7W1EfFIGDzDV0xjaAAaAU8lKpV9RFTvxA2kdE1tmh/wBacEEg+wzSvU505Andn45waLlWaWmfUyiJnH6DifJRO1+0zrVI6y2d1Im5TSD3t2AcsiOfgvd03UyNgJFGjQfc8Ste4Lna1oAHdbr8zlmvy9AxuXRo4neTyCzE8stfUCmh49dchlONpVsVBB2UWAPqeZ68F8t94uc9scbccj/ZZw+ZytWz2zDbP+Y89pO7V5935WDcPqtTYjZ/sYzNJnLLnnq1pzA6nU+A3K0LUQ00VEzsYfN3P+PDzKyMLHSntptToOX8/bRERF6rqIiIQihtp46saeBPqP2Uyta8bN2kTmjXUdRmK8t3iopmb8Zau43brgVzy9LpbOMyWuAIDhnkdQRvHJVmK6bVZpQ5gxZ+03Qjg4bldJG0PLXnTgee7wWndt6MnaDG5jqj2cVHjlhI+6z8bntwBortRs2Kq/uaHmOrLfs7jhGLI0FRwPBZSAQQdDksZBGoI6r0FEb3yroFhZRtif2VrFXUqCMRNM8iM+Km/wDqkb3ACocSQe6cLubToVB29g7eMkVBIBrzq1Sc9pETMW5tBQcyAB6qrTRESktOb2t54XUrQ6xPJaV47Jxyvo2Rwe4F9H98GhzoTnllkDvCjbFdDoLYC4gMlq0mpLauHdz904qZHjkTorTZpw9rXjMZ0PB1CCDwOajbXfAiBc4NbSvdJzcR7orqdy2lJPVud2euMg/g/wDqy9bTU8R33C2cW/PQWZ8TsWE1LtPsFt2ywMDg5zCHRhrvaOEuxOaMtK03j4lWbuvOa1udJJiaxpw4GkgVGdMs6DLX/jcvG/XM7Jjjia4511HMHllkr81LI8tzprZUIquNgdyOl/Za+0ezrZntlhkbA57mtLcAOOQHumtQQ/3efd4Ky3DdstnieJXhxyphyADRTIblrWF2GaPMUJdTqBTz73qpi9X0hf0I88vul8kTRJvBMYQC0FV3Zyz47WwncS8+A/UhX9VXY+z/AJj3cGgeZ/ZWpeqdYLbbGxRvkeaNY0uPQCq5Pd0j7RLJaZPblNGj4RpQctB4E71ZfxTvQiKKzM9qd1T/AGtIAHi5w8Glaty2UBwA0YMvoEn2pUdnGQtTs6L4elMx1f8AYe5+y33t7OMNGunidSoe5rB/V20A5xx5nmGnTxPoFv3vNQH5WnzP8ClPw9u/BA6TfI6g/tZkB5lx8V1/pyHsoJKp3eOB55P0ssXXvNTVhh0GT5fyrUiImytoiIhCIiIQiIiEKp38wCfDSgcAWu3YyTVp4B2VOdeKoVv2U7ziC4HE5wc1taEkkhzQQ4EHRzfLKq7BbbvjlaWvaCCKc6Hmqzel1uiIqcQOTXn3uDX/AD8D73I6p6mB7XF4yE3o6wxWDTYqj3ZtDPEWwvAmbUAHF3xU5HvZnoVbAVrWiVrA6R1BgBJNMwAKnmsd33vFM2rHA8gc1VbDLUDeY0mys1NVFcF1mk/VZb8s7eyjeKg4iHEHPIginDet+8LrIaYpHY2yAhj9C4UqWupkJABUEZGmgpnH292KFwGY18R/yp6WTtbMDkSGBzSNz2gOB8wo4B+t4tnHlbH4VeVxaGkHifdUuK0TWSUB3eY46j2ZBwI9138Cu0IhkiJkja7AKguAqGndXUKPryWzYz3gDmDka81dNc55bvDI4jivJmNe3IWncVnjtFnEkLOxGJ7Wt1BAcRiFKEV1/VQu1FyyktcW4msFCRqM834uFM8xuUvfm0jLK+OCFtXEgFkYb3Gk+2W7hmTlwXq7dp2Wh0hZlHHlWhrUE1qKZaZDerh2hUQv32ZbyPvqkZpqeUdm/B8Mfwt6xsY60Ncwd3sGu8Xu7p5GjCs99u/LpxIWC6rbGXOI7pleWtbyiaAfAHF4lZL5OTR/P5mrbSSLlTEAYC3NlYaROPxO9AAPrVTS0rmiwwMHKvmardXS8XLNprT217OG6EBo6huInzePJTlzx9wnifp/yqnZH47baHHMl83/ANhA9Fcrr/0h1P1WQ2y4ux1qtlWjsoWRjg0BQ98vq13N33/ZXq4YMFmib8jfUV+6oV5CrP8AyH0K6Hdrqwxn5G//ABC1Gzxu0LLcXH2Xz6DM7nHkFsoiKdX0REQhEREIRERCEXiaFr2lrgHNcKEHQhe15keGgk5AAk9BmvD4oVKvyziGQtqSyntHMsr7r/iFPe3b66rnM+yVohoYwHhvsuYcyNxp+hK6DPay97nH3jXoDoPJRtum7Et7Oneq4sPs5mgw/ASamoy5JDT7SfBI4x2seh903fRiVrQ7UKHuS+HySGORmF2EgkVzoMi5pGR5qyXc78tvl5Fa8N7RnInAeD8vI6FZrBvb85A51zAHHVQ1lR8ROJA21xbHFdwQ9jGWXvlbtl7JxPZyHGK1Y81qRuDTSnVpWhJfj2SFrojCWAuxSO7hNMsLgM8+K1r72bka4vLSKmvLwcNPFadl2gngOEuxN+F+eXI8FK2eMOAmZa3L2Xj6R723gk8j7qOktxtErieyZLIKDA8OLhwDsiN48VoWePECIi78oVDa6kfExwAxN35+Ks8FrsEoc2SIQF4IPwZ8MqeYWw/YYSMHYzUaBkGuPe5E1PpTwTFha8XjN+uWqzdRRTxH9YUbstbMVss7TJUsaRSjgSTiJOeRJJJJp4q8XkKuH85fZVHZrZGWG1MEkZ7NlXh+PIEaNpXpordbj7R4AnyBKttw25UtOHEZ1JVjhZRoHAAei9rm9w3jOyWINkJbLI0YTm3Bio4jgT3qU4LpChpqkTtuBZX6inMDrE3XF7vytcg+eYeT3forxdRrGORI+6qF/QdheEm4dpjH9sneJ8y7yVouaTNzeOY8Mis7tRhPXJa3aH9yJsg0IB69VH26LukcD9Mlbtk7YH2Zo3x90+GY9FA3hBR3J38K1rlvE2abPNrqB3Tc4dK+pWh2NKJ6Yw8Qbj5FfOH/AOPPc6aFdAReY5A4AtIIOYI3r0raYoiIhCIiIQiIiEIofai24IMI1kOHw1Pp9VMKrbW3dM94exuJjW0oNQSak037tOCqVjnCF26MqzStaZRvFQDJKmg1OQ+ihrbag6VzhmBkOgyH85rYtVt7ONzq50wjqe7+q8XPsnapxUMwNPvP7o8BqVmY43Pw0XWjG6wbzzYK1fh/YKsfM4VDjgbXeB7R6Vy8CrJY7uZHJIWsaK0IIaBTu0IHLKvisl2WEQwsjGjGgdTvPiV4sd7xyUANCdAd/TitTT025G0W0/KzVRUb8hN9VuEKJvDZiGUHLATvGni05FbTL5hMnZh4LtAM8zyPgt1TSwhwtI31UUcpabsPoudXn+H0jamOh/ty82H7FVs2eaB3dL2Ea4ajzb+oXaVVdooh2xBANQD9vskdbStgaJGc05pa18h3Hi6q1g29lZlK0SDiDQ/oVJ26/DJHk3smvGr83kEe6wH1JC07bdkdBIRXC9tQRXmM9d1FpSSd4knESdeqrfGzbm6Xa9fNWfh4HO3mtt16Kb2Xg7W1McGkMibSutCG0FToCa1V+UTsrOH2SMimVWmnFpIKlk6oohHECDe+fVJquQvkIItbCoP4l3UcUc4GVOzf11YentDyUdc1tOFrhqzI+H6hdHvCwtmidG/2XgjpzHMLk/Yvsk7o5NRk6mhG5w5b/MKrXwb2QtDs2cVNN2B7zdPEdfhXmWMSMy35gqFtFmrkciP5RbF2W/DkT3TnXhz6KTtdjDxUa8eKSU0z6WQOYbW6skG0KK/Wv8qKui+32c4SMTK5t4c2q42G8o5hVjq8RvHUKmzWfc4UIWv2LmGoJy3jIj9Fs4KyCtH7X8ufXqkLXSQY1H2XREVQse1ErcnASDnkfMfopmzbSxO1qw8x9wpnQPbwVplQx3FSyLDFbGO9lzT4rMoSLKYG6IiLxeoi+EryZm8QhCxOsEZfjLGl496gr58VsLCbU1ef6rgEBttAgvvqVmkkDQSdBmqheFka6WsdSOGE0aSSTp5+Ks5eTlxSzQhvdaaUzpXPOuZ60PkrEUnZZ4qCRnaYVSs0bYpWyEA9mdSaAFwLdacyrbd9u7VuLA9g3YhSvMb6dVsYAvSJZhJqMoiiMfHCKtbWNo5juII8jUfUqyqB2wZ+SHfC76ghKq9m9A71TCkNpQqzIcUcg+Wo6sOJQDn7lNWWSjwDocj0cMJ+qr9qFCRvBI8svqAsxwWjjGSFe/w8tVY5WcHh46PaPu1W5c32Et2G14d0rCPFveHpVdIWl2e/egA5YSGvZuzHxyigtqdmxamAtoJWeyeI3tPLnuU6iuuaHCxVaGZ8Lw9hsQuSWOd0TjHICKGhB1af0VisF5FlAe80+nT9FY782djtIqe68aOA9HDeFTrRdktndRwyOh1aeh4pHU0JBuFpmVMNa3k7iPZWUBkrcs/qFqyXc4aZ/VREM2dQS0/zepKz3u8e0A70KWljmYcEtn2fc3C8Os4rm3PyK9ssjeJHhVSEdvjdrl1CyiysOnoUygrp4xYOx45SiShtqFossQ+Jp9PqtqKyuGh8nfusn9DzQWM8QmDdpyHUBQfDW4LIIZPm816EL/m9V4FlPJZGwu/hUwrr/wC1e9kV6bZHcFmbYzyWNrHcT5rIGu5+akFSTwRuWWRtk5rK2ALCGu5r2Gnmuu0JXVgte98bWBzDTCamm8UIz5Zg+CrNlv8AfHK6QgODx3hWme46HQClFMHZgHFV5FSSA0ZDPfXUrXi2O73flq3gG0J8amiVTCqe8OY23mCvHA8FO2C2iaNsjQQHCorwWwsdAxmQyaMgOAGgWndV4GTEHUxDPLQA7hxpxTHtQ1zWOOSpmscWl3JSCj7/ALGZbO9rRV1KgcSDWikEXb2B7S08V4xxa4OHBcqmxMdRwLXDUEUKi70NJidxOL/MV+q7DbLvjlbSRocOeo6HctKx7MWeNwcIw5w0Lu8RQ1FK6JKdlvDrB2E5ZtJgFy3K59srdVofPFKyM4GPBLnZAt96ldciRkurIiaU1OIG2Bul1TUmodci1kREVlVUXmSMOFCAQdxXpEIUJa9l43ZsOA8NR+yj5LhkbuxdFa0UToWlXGVsrcE3+ap3YEagjqFnjjHRWktrqsL7Cw+6PDJVzRs4KX42+oURHi3O9f1Wdpf18ltm7G7iQvP/AE+m8FHwoC4MzCsAldvCyNm5eqyts5CytZ4+C9FPZRue1YhIOBXsEfwLL2I4LWtNqjjc1rjQuNOnM8Au+yDclcD9Rs0LMG8wveEqAvS+3NtDImFgGJocdXEuNMIGjRmDU13im9WINXTWAr2WJ0Ya53FYLROI2Oe40a0Ek8hmvtnnD2hzTUH+UUVe17MMb43NNdNRQ0NczuGSrjLykjaQ2QjEcRod/FUpKxsb7DI8Nbq3DQulZfQ38rK22mySnEWkd4EYc8xp5qDex0dcJLTvpkeisNzPlMDDNTtCKkDdy5nnQdF8t924824Q7fUVB5ZGo6qGpoS9okivfWxPP8riKfs3FjrWXi45JTFWYUNTSp71K5F2SkVr2EPDKSAVGVQa1HHMZLYTWEWjAzpx1VOU3eT9tEREUqjRERCEREQhEREIRERCEREQhEREIRERCEWpbrsjlBxAVpQOGo4ZrbReEA4K6a4tN2lc5tMJjfU0L2OBrT3mmtelQrZsvf39TG4mmJjsJI0PPlnUeC09obtIkEuDHHVpfhFXChFS5ueNhGoGfVWSOMNADQABoAKBV4mFpITasqGSQtxcnjy59eaCICooM9cta8VDXhstG8lzKNcdxFW140BGfiptFLJEyQWcEsjmfEbsNlH3VY5YxR72Ob7oa0jDyqXGo/RSCIumNDBYLl7y928UREXS4RERCEREQh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428736"/>
            <a:ext cx="3786214" cy="276998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Волшебники.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1400" b="1" i="1" u="sng" dirty="0" smtClean="0"/>
              <a:t>Цель</a:t>
            </a:r>
            <a:r>
              <a:rPr lang="ru-RU" sz="1400" b="1" i="1" dirty="0" smtClean="0"/>
              <a:t>: развитие эмоциональности и творческого воображения.</a:t>
            </a:r>
            <a:endParaRPr lang="ru-RU" sz="1400" dirty="0" smtClean="0"/>
          </a:p>
          <a:p>
            <a:r>
              <a:rPr lang="ru-RU" sz="1400" b="1" i="1" dirty="0" smtClean="0"/>
              <a:t>Без предварительной беседы предложить детям с помощью карандашей превратить две совершенно одинаковые фигуры, изображенные на листе, в злого и доброго волшебника. Далее предложить придумать, что совершил плохого «злой» волшебник и как его победил «добрый».</a:t>
            </a:r>
            <a:endParaRPr lang="ru-RU" sz="1400" dirty="0"/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5004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Чудесный  лес.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u="sng" dirty="0" smtClean="0"/>
              <a:t>Цель:</a:t>
            </a:r>
            <a:r>
              <a:rPr lang="ru-RU" sz="1800" b="1" i="1" dirty="0" smtClean="0"/>
              <a:t> развивать воображение, создавать в воображении ситуации на основе   их схематического   изображения.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Детям раздаются одинаковые листы, на них нарисовано несколько деревьев, и в разных местах   расположены незаконченные, неоформленные изображения. Воспитатель предлагает нарисовать цветными карандашами  лес, полный чудес, и рассказать  про него сказочную историю. Незаконченные изображения можно превратить в реальные или выдуманные предметы.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i="1" dirty="0" smtClean="0"/>
              <a:t>Для  задания можно использовать материал на другие темы: «Чудесное море», «Чудесная поляна», «Чудесный парк» и другие.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4" descr="загруженное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714752"/>
            <a:ext cx="328614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0430" y="3714752"/>
            <a:ext cx="5429288" cy="292895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Волшебная ниточка.</a:t>
            </a:r>
            <a:endParaRPr lang="ru-RU" sz="35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r>
              <a:rPr lang="ru-RU" sz="1700" b="1" i="1" u="sng" dirty="0" smtClean="0"/>
              <a:t>Цель</a:t>
            </a:r>
            <a:r>
              <a:rPr lang="ru-RU" sz="1700" b="1" i="1" dirty="0" smtClean="0"/>
              <a:t>: развитие творческого воображения, находить сходство изображения неясных очертаний с реальными образами и объектами.</a:t>
            </a:r>
            <a:endParaRPr lang="ru-RU" sz="1700" dirty="0" smtClean="0"/>
          </a:p>
          <a:p>
            <a:pPr>
              <a:buNone/>
            </a:pPr>
            <a:r>
              <a:rPr lang="ru-RU" sz="1700" b="1" i="1" dirty="0" smtClean="0"/>
              <a:t>В присутствии детей ниточку длиной 30-40 см. обмакнуть в тушь и положить на лист бумаги, произвольно свернув. Сверху на нить положить другой лист и прижать его к нижнему листу. Вытаскивать нить, придерживая листы. На бумаге от нити останется след, детям предлагается определить и дать название полученному изображению.</a:t>
            </a:r>
            <a:endParaRPr lang="ru-RU" sz="1700" dirty="0" smtClean="0"/>
          </a:p>
          <a:p>
            <a:endParaRPr lang="ru-RU" sz="1600" dirty="0"/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8"/>
          </a:xfrm>
          <a:gradFill flip="none" rotWithShape="1">
            <a:gsLst>
              <a:gs pos="0">
                <a:schemeClr val="tx2">
                  <a:lumMod val="50000"/>
                  <a:shade val="30000"/>
                  <a:satMod val="115000"/>
                </a:schemeClr>
              </a:gs>
              <a:gs pos="50000">
                <a:schemeClr val="tx2">
                  <a:lumMod val="50000"/>
                  <a:shade val="67500"/>
                  <a:satMod val="115000"/>
                </a:schemeClr>
              </a:gs>
              <a:gs pos="100000">
                <a:schemeClr val="tx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«Ум ребенка – на кончиках его пальцев»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442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4572032" cy="4714908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500174"/>
            <a:ext cx="3636070" cy="478634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Каждый  из  этих  методов – это  маленькая  игра, которая доставляет  детям  радость, положительные  эмоции. Создавая  изображения, передавая  сюжет,  ребенок отражает  свои  чувства, свое понимание  ситуации, накладывает  свою  шкалу «зла» и «добра». На  занятиях нетрадиционной  техникой рисования  нужно  научить растущего  человечка  думать, творить, фантазировать, мыслить  смело  и  свободно, нестандартно, в  полной  мере проявлять  свои  способности, развивать  уверенность  в себе, в  своих  силах.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>Наши результаты:</a:t>
            </a:r>
            <a:endParaRPr lang="ru-RU" sz="5400" dirty="0"/>
          </a:p>
        </p:txBody>
      </p:sp>
      <p:pic>
        <p:nvPicPr>
          <p:cNvPr id="5" name="Содержимое 4" descr="граммот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3786214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    Показателем  и  результатом работы  можно  считать  то, что  мы  с  детьми  постоянно устраиваем  выставки рисунков, оформляем декорации  к  спектаклям, украшаем  группу  и  детский сад  своими  картинами  и панно, готовим  подарки малышам  и  взрослым  к праздникам. Работы  наших детей  получили  грамоты  и призовые  места  на  городском  конкурсе  детского рисунка.</a:t>
            </a:r>
            <a:endParaRPr lang="ru-RU" sz="2000" dirty="0"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4857784" cy="4143404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4777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i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Успехов в развитии творческих способностей у ваших воспитанников!</a:t>
            </a:r>
            <a:br>
              <a:rPr lang="ru-RU" sz="3200" b="1" i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</a:br>
            <a:r>
              <a:rPr lang="ru-RU" sz="3200" b="1" i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Спасибо за внимание!</a:t>
            </a:r>
            <a:endParaRPr lang="ru-RU" sz="32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1785926"/>
            <a:ext cx="3214710" cy="452431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«Мир  будет счастлив только  тогда, когда у каждого  человека будет  душа  </a:t>
            </a:r>
          </a:p>
          <a:p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художника.</a:t>
            </a:r>
          </a:p>
          <a:p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Иначе  говоря, когда каждый  будет  </a:t>
            </a:r>
          </a:p>
          <a:p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находить радость  в своём труде».</a:t>
            </a:r>
          </a:p>
          <a:p>
            <a:r>
              <a:rPr lang="ru-RU" sz="2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                           Роден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  нетрадиционные техники рисования?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Содержимое 4" descr="440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4643470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4" y="1285860"/>
            <a:ext cx="3564632" cy="54292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ru-RU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Нетрадиционное рисование</a:t>
            </a:r>
            <a:r>
              <a:rPr lang="ru-RU" sz="1600" dirty="0" smtClean="0"/>
              <a:t> – искусство изображать  не основываясь  на    традиции.</a:t>
            </a:r>
          </a:p>
          <a:p>
            <a:pPr>
              <a:buNone/>
            </a:pPr>
            <a:r>
              <a:rPr lang="ru-RU" sz="1600" dirty="0" smtClean="0"/>
              <a:t>     Рисование нетрадиционными способами, увлекательная, завораживающая деятельность, которая удивляет и восхищает детей. Необычные материалы и оригинальные техники привлекают детей тем, что здесь не присутствует слово «Нельзя»,можно рисовать чем хочешь и как хочешь и даже можно придумать свою необычную технику. Дети ощущают незабываемые, положительные эмоции, а по эмоциям можно судить о настроении ребёнка, о том, что его радует, что его огорчает. </a:t>
            </a:r>
            <a:endParaRPr lang="ru-RU" sz="1600" dirty="0"/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smtClean="0"/>
              <a:t> Моей основной  </a:t>
            </a:r>
            <a:r>
              <a:rPr lang="ru-RU" sz="2400" dirty="0" smtClean="0"/>
              <a:t>техникой  рисования  была  выбрана  техника «</a:t>
            </a:r>
            <a:r>
              <a:rPr lang="ru-RU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Граттаж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6" name="Содержимое 5" descr="000733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392909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img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857364"/>
            <a:ext cx="421008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73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428868"/>
            <a:ext cx="5286412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33592"/>
          </a:xfr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Заштриховываем  всю поверхность  листа бумаги  цветными  карандашами  или заполняем  лист  картона  разноцветными мазками  краски. Чем  ярче  они  будут, тем лучше. </a:t>
            </a:r>
            <a:endParaRPr lang="ru-RU" sz="28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(22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571612"/>
            <a:ext cx="5643602" cy="4626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Покрываем  парафином получившийся  шедевр.</a:t>
            </a:r>
            <a:endParaRPr lang="ru-RU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(2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428868"/>
            <a:ext cx="585791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276468"/>
          </a:xfr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Затем  лист  закрашивается  гуашью  или  тушью. Если  на  поверхности  листа  гуашь  скатывается  в капли, значит  краска  слишком  жидкая. Добавьте  в нее  каплю  жидкости  для  мытья  посуды  или  1 каплю  мыла  на  столовую  ложку  туши. Покройте лист  таким  составом  в 2-3  слоя.</a:t>
            </a:r>
            <a:endParaRPr lang="ru-RU" sz="24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73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214554"/>
            <a:ext cx="5572164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857388"/>
          </a:xfr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Подготовительный  этап  завершен. Теперь  можно приступить  к самому важному моменту - рисованию. Черную поверхность процарапайте  палочкой или зубочисткой, через царапину проступит яркий фон. Царапая поверхность, можно создать рисунок.</a:t>
            </a:r>
            <a:endParaRPr lang="ru-RU" sz="24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Наши работы выполненные в технике «</a:t>
            </a:r>
            <a:r>
              <a:rPr lang="ru-RU" b="1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Граттаж</a:t>
            </a:r>
            <a:r>
              <a:rPr lang="ru-RU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Содержимое 5" descr="P1030811и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2214554"/>
            <a:ext cx="3929090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b7ca5b5072536537d6c869ebc96bc723.jp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643050"/>
            <a:ext cx="3835880" cy="4214842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1319</TotalTime>
  <Words>754</Words>
  <Application>Microsoft Office PowerPoint</Application>
  <PresentationFormat>Экран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Презентация на тему:  «Развитие творческих способностей дошкольников средствами нетрадиционной техники рисования».  Из  опыта работы  воспитателя МБДОУ  №62    « Жемчужинка»  Тарановой С.Ю.</vt:lpstr>
      <vt:lpstr>"Каждый ребенок – художник. Трудность в том, чтобы остаться художником, выйдя из детского возраста”.                                                                             Пабло Пикассо</vt:lpstr>
      <vt:lpstr>Почему  нетрадиционные техники рисования?</vt:lpstr>
      <vt:lpstr> Моей основной  техникой  рисования  была  выбрана  техника «Граттаж».</vt:lpstr>
      <vt:lpstr>Заштриховываем  всю поверхность  листа бумаги  цветными  карандашами  или заполняем  лист  картона  разноцветными мазками  краски. Чем  ярче  они  будут, тем лучше. </vt:lpstr>
      <vt:lpstr>Покрываем  парафином получившийся  шедевр.</vt:lpstr>
      <vt:lpstr>Затем  лист  закрашивается  гуашью  или  тушью. Если  на  поверхности  листа  гуашь  скатывается  в капли, значит  краска  слишком  жидкая. Добавьте  в нее  каплю  жидкости  для  мытья  посуды  или  1 каплю  мыла  на  столовую  ложку  туши. Покройте лист  таким  составом  в 2-3  слоя.</vt:lpstr>
      <vt:lpstr>Подготовительный  этап  завершен. Теперь  можно приступить  к самому важному моменту - рисованию. Черную поверхность процарапайте  палочкой или зубочисткой, через царапину проступит яркий фон. Царапая поверхность, можно создать рисунок.</vt:lpstr>
      <vt:lpstr>Наши работы выполненные в технике «Граттаж»</vt:lpstr>
      <vt:lpstr>       В  целях  разнообразия и лучшего осознания контрастных  понятий  я  часто  предлагаю детям  нетрадиционные  техники  рисования.</vt:lpstr>
      <vt:lpstr>Предлагаю  вашему  вниманию  некоторые  из  этих  технологий :    «монотопия» - (отпечаток)</vt:lpstr>
      <vt:lpstr> «Печатание  листьями»  Лист  дерева  покрывается  красками,  затем  прикладывается  к  бумаге  окрашенной  стороной  для  получения  отпечатка. Сверху  лист  дерева  прикрыть  чистой  бумагой,  прогладить ладонью.  Снять  бумагу  и  лист.  Отпечаток  готов.</vt:lpstr>
      <vt:lpstr>«Печатание бумагой».  Гуашевую  краску  развести  водой  до  консистенции  жидкой сметаны. Кусок  плотной  бумаги  смять  в  небольшой  комок,  опустить  в  краску. Этим  комком  бумаги  нанести  краску  на   альбомный  лист.</vt:lpstr>
      <vt:lpstr> «Фотокопия»</vt:lpstr>
      <vt:lpstr>«Рисование мыльными пузырями»</vt:lpstr>
      <vt:lpstr>"Рисование с помощью соли»</vt:lpstr>
      <vt:lpstr>«Расчесывание краски» и  т.п.</vt:lpstr>
      <vt:lpstr>«Кляксография  с  трубочкой»</vt:lpstr>
      <vt:lpstr>Рисуем цветным песком</vt:lpstr>
      <vt:lpstr> Предлагаю  несколько игр на развитие воображения у дошкольников:</vt:lpstr>
      <vt:lpstr>Чудесный  лес. Цель: развивать воображение, создавать в воображении ситуации на основе   их схематического   изображения. Детям раздаются одинаковые листы, на них нарисовано несколько деревьев, и в разных местах   расположены незаконченные, неоформленные изображения. Воспитатель предлагает нарисовать цветными карандашами  лес, полный чудес, и рассказать  про него сказочную историю. Незаконченные изображения можно превратить в реальные или выдуманные предметы. Для  задания можно использовать материал на другие темы: «Чудесное море», «Чудесная поляна», «Чудесный парк» и другие. </vt:lpstr>
      <vt:lpstr>«Ум ребенка – на кончиках его пальцев»</vt:lpstr>
      <vt:lpstr>Наши результаты:</vt:lpstr>
      <vt:lpstr>Успехов в развитии творческих способностей у ваших воспитанников! 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1</cp:lastModifiedBy>
  <cp:revision>205</cp:revision>
  <dcterms:created xsi:type="dcterms:W3CDTF">2014-06-15T16:05:57Z</dcterms:created>
  <dcterms:modified xsi:type="dcterms:W3CDTF">2019-07-09T06:43:10Z</dcterms:modified>
</cp:coreProperties>
</file>