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84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85" r:id="rId10"/>
    <p:sldId id="273" r:id="rId11"/>
    <p:sldId id="295" r:id="rId12"/>
    <p:sldId id="296" r:id="rId13"/>
    <p:sldId id="266" r:id="rId14"/>
    <p:sldId id="293" r:id="rId15"/>
    <p:sldId id="279" r:id="rId16"/>
    <p:sldId id="278" r:id="rId17"/>
    <p:sldId id="282" r:id="rId18"/>
    <p:sldId id="280" r:id="rId19"/>
    <p:sldId id="281" r:id="rId20"/>
    <p:sldId id="283" r:id="rId21"/>
    <p:sldId id="275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595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6C154-BD93-48F0-B85B-0E494D628BAA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238E6-C404-49AD-885B-132AE6EEC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072BB-4F29-431B-913E-24B15676D63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443101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857232"/>
            <a:ext cx="8643998" cy="2214578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Закон Ома </a:t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для участка цепи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Выводы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64664"/>
            <a:ext cx="8229600" cy="4593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800" dirty="0" smtClean="0"/>
              <a:t>При</a:t>
            </a:r>
            <a:r>
              <a:rPr lang="ru-RU" sz="4800" b="1" dirty="0" smtClean="0"/>
              <a:t>  </a:t>
            </a:r>
            <a:r>
              <a:rPr lang="en-US" sz="4800" dirty="0" smtClean="0"/>
              <a:t>R</a:t>
            </a:r>
            <a:r>
              <a:rPr lang="ru-RU" sz="4800" dirty="0" smtClean="0"/>
              <a:t> = </a:t>
            </a:r>
            <a:r>
              <a:rPr lang="en-US" sz="4800" dirty="0" smtClean="0"/>
              <a:t>const</a:t>
            </a:r>
            <a:r>
              <a:rPr lang="ru-RU" sz="4800" dirty="0" smtClean="0"/>
              <a:t>,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~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2. При 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const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4800" b="1" dirty="0" smtClean="0"/>
              <a:t>     </a:t>
            </a:r>
            <a:r>
              <a:rPr lang="en-US" sz="4800" b="1" dirty="0" smtClean="0"/>
              <a:t>R</a:t>
            </a:r>
            <a:r>
              <a:rPr lang="ru-RU" sz="4800" b="1" dirty="0" smtClean="0"/>
              <a:t>   </a:t>
            </a:r>
            <a:r>
              <a:rPr lang="en-US" sz="4800" b="1" dirty="0" smtClean="0"/>
              <a:t>I</a:t>
            </a:r>
            <a:r>
              <a:rPr lang="ru-RU" sz="4800" b="1" dirty="0" smtClean="0"/>
              <a:t>       </a:t>
            </a:r>
            <a:r>
              <a:rPr lang="en-US" sz="4800" b="1" dirty="0" smtClean="0"/>
              <a:t>         </a:t>
            </a:r>
            <a:r>
              <a:rPr lang="ru-RU" sz="4800" b="1" dirty="0" smtClean="0"/>
              <a:t>. </a:t>
            </a:r>
            <a:endParaRPr lang="ru-RU" sz="4800" dirty="0" smtClean="0"/>
          </a:p>
          <a:p>
            <a:pPr>
              <a:buNone/>
            </a:pPr>
            <a:endParaRPr lang="ru-RU" sz="4800" dirty="0"/>
          </a:p>
        </p:txBody>
      </p:sp>
      <p:cxnSp>
        <p:nvCxnSpPr>
          <p:cNvPr id="45058" name="AutoShape 2"/>
          <p:cNvCxnSpPr>
            <a:cxnSpLocks noChangeShapeType="1"/>
          </p:cNvCxnSpPr>
          <p:nvPr/>
        </p:nvCxnSpPr>
        <p:spPr bwMode="auto">
          <a:xfrm rot="5400000" flipH="1" flipV="1">
            <a:off x="1448197" y="3428605"/>
            <a:ext cx="457200" cy="791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5059" name="AutoShape 3"/>
          <p:cNvCxnSpPr>
            <a:cxnSpLocks noChangeShapeType="1"/>
          </p:cNvCxnSpPr>
          <p:nvPr/>
        </p:nvCxnSpPr>
        <p:spPr bwMode="auto">
          <a:xfrm rot="5400000" flipH="1" flipV="1">
            <a:off x="2134394" y="3428205"/>
            <a:ext cx="457199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" name="AutoShape 2"/>
          <p:cNvCxnSpPr>
            <a:cxnSpLocks noChangeShapeType="1"/>
          </p:cNvCxnSpPr>
          <p:nvPr/>
        </p:nvCxnSpPr>
        <p:spPr bwMode="auto">
          <a:xfrm rot="5400000" flipH="1" flipV="1">
            <a:off x="1862931" y="4995069"/>
            <a:ext cx="390526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5060" name="AutoShape 4"/>
          <p:cNvCxnSpPr>
            <a:cxnSpLocks noChangeShapeType="1"/>
          </p:cNvCxnSpPr>
          <p:nvPr/>
        </p:nvCxnSpPr>
        <p:spPr bwMode="auto">
          <a:xfrm rot="5400000">
            <a:off x="2624931" y="4995069"/>
            <a:ext cx="390525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505200" y="4419600"/>
          <a:ext cx="1295400" cy="1254919"/>
        </p:xfrm>
        <a:graphic>
          <a:graphicData uri="http://schemas.openxmlformats.org/presentationml/2006/ole">
            <p:oleObj spid="_x0000_s45061" name="Формула" r:id="rId3" imgW="406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315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Тогда сможем записать: </a:t>
            </a:r>
            <a:endParaRPr lang="ru-RU" dirty="0"/>
          </a:p>
        </p:txBody>
      </p:sp>
      <p:pic>
        <p:nvPicPr>
          <p:cNvPr id="4" name="Рисунок 3" descr="img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133600"/>
            <a:ext cx="7543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58228" cy="121444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Математическая запись закона Ома.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2" name="Содержимое 10"/>
          <p:cNvGraphicFramePr>
            <a:graphicFrameLocks noChangeAspect="1"/>
          </p:cNvGraphicFramePr>
          <p:nvPr>
            <p:ph idx="1"/>
          </p:nvPr>
        </p:nvGraphicFramePr>
        <p:xfrm>
          <a:off x="3071802" y="1928802"/>
          <a:ext cx="2567004" cy="2411428"/>
        </p:xfrm>
        <a:graphic>
          <a:graphicData uri="http://schemas.openxmlformats.org/presentationml/2006/ole">
            <p:oleObj spid="_x0000_s18434" name="Формула" r:id="rId3" imgW="419040" imgH="393480" progId="Equation.3">
              <p:embed/>
            </p:oleObj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214282" y="4214818"/>
            <a:ext cx="8658228" cy="228601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just">
              <a:spcBef>
                <a:spcPct val="0"/>
              </a:spcBef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Сила тока на участке цепи прямо пропорциональна напряжению на концах этого участка и обратно пропорциональна его сопротивлению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1"/>
          <p:cNvGrpSpPr>
            <a:grpSpLocks/>
          </p:cNvGrpSpPr>
          <p:nvPr/>
        </p:nvGrpSpPr>
        <p:grpSpPr bwMode="auto">
          <a:xfrm>
            <a:off x="214313" y="30163"/>
            <a:ext cx="8513762" cy="6411912"/>
            <a:chOff x="214313" y="30003"/>
            <a:chExt cx="8513342" cy="6411456"/>
          </a:xfrm>
        </p:grpSpPr>
        <p:grpSp>
          <p:nvGrpSpPr>
            <p:cNvPr id="3" name="Группа 30"/>
            <p:cNvGrpSpPr>
              <a:grpSpLocks/>
            </p:cNvGrpSpPr>
            <p:nvPr/>
          </p:nvGrpSpPr>
          <p:grpSpPr bwMode="auto">
            <a:xfrm>
              <a:off x="214313" y="30003"/>
              <a:ext cx="8351425" cy="776369"/>
              <a:chOff x="214313" y="30003"/>
              <a:chExt cx="8351425" cy="776369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214313" y="30003"/>
                <a:ext cx="747094" cy="693207"/>
                <a:chOff x="113" y="0"/>
                <a:chExt cx="445" cy="454"/>
              </a:xfrm>
            </p:grpSpPr>
            <p:sp>
              <p:nvSpPr>
                <p:cNvPr id="18450" name="AutoShape 63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113" y="0"/>
                  <a:ext cx="445" cy="4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51" name="Freeform 78"/>
                <p:cNvSpPr>
                  <a:spLocks/>
                </p:cNvSpPr>
                <p:nvPr/>
              </p:nvSpPr>
              <p:spPr bwMode="auto">
                <a:xfrm>
                  <a:off x="328" y="410"/>
                  <a:ext cx="1" cy="3"/>
                </a:xfrm>
                <a:custGeom>
                  <a:avLst/>
                  <a:gdLst>
                    <a:gd name="T0" fmla="*/ 1 w 1"/>
                    <a:gd name="T1" fmla="*/ 0 h 3"/>
                    <a:gd name="T2" fmla="*/ 1 w 1"/>
                    <a:gd name="T3" fmla="*/ 3 h 3"/>
                    <a:gd name="T4" fmla="*/ 0 w 1"/>
                    <a:gd name="T5" fmla="*/ 3 h 3"/>
                    <a:gd name="T6" fmla="*/ 0 w 1"/>
                    <a:gd name="T7" fmla="*/ 0 h 3"/>
                    <a:gd name="T8" fmla="*/ 1 w 1"/>
                    <a:gd name="T9" fmla="*/ 0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3"/>
                    <a:gd name="T17" fmla="*/ 1 w 1"/>
                    <a:gd name="T18" fmla="*/ 3 h 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3">
                      <a:moveTo>
                        <a:pt x="1" y="0"/>
                      </a:moveTo>
                      <a:cubicBezTo>
                        <a:pt x="1" y="1"/>
                        <a:pt x="1" y="3"/>
                        <a:pt x="1" y="3"/>
                      </a:cubicBezTo>
                      <a:cubicBezTo>
                        <a:pt x="1" y="3"/>
                        <a:pt x="1" y="3"/>
                        <a:pt x="0" y="3"/>
                      </a:cubicBezTo>
                      <a:cubicBezTo>
                        <a:pt x="0" y="2"/>
                        <a:pt x="0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52" name="Freeform 79"/>
                <p:cNvSpPr>
                  <a:spLocks/>
                </p:cNvSpPr>
                <p:nvPr/>
              </p:nvSpPr>
              <p:spPr bwMode="auto">
                <a:xfrm>
                  <a:off x="328" y="417"/>
                  <a:ext cx="1" cy="5"/>
                </a:xfrm>
                <a:custGeom>
                  <a:avLst/>
                  <a:gdLst>
                    <a:gd name="T0" fmla="*/ 1 w 1"/>
                    <a:gd name="T1" fmla="*/ 0 h 5"/>
                    <a:gd name="T2" fmla="*/ 1 w 1"/>
                    <a:gd name="T3" fmla="*/ 5 h 5"/>
                    <a:gd name="T4" fmla="*/ 0 w 1"/>
                    <a:gd name="T5" fmla="*/ 5 h 5"/>
                    <a:gd name="T6" fmla="*/ 0 w 1"/>
                    <a:gd name="T7" fmla="*/ 0 h 5"/>
                    <a:gd name="T8" fmla="*/ 1 w 1"/>
                    <a:gd name="T9" fmla="*/ 0 h 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5"/>
                    <a:gd name="T17" fmla="*/ 1 w 1"/>
                    <a:gd name="T18" fmla="*/ 5 h 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5">
                      <a:moveTo>
                        <a:pt x="1" y="0"/>
                      </a:moveTo>
                      <a:cubicBezTo>
                        <a:pt x="1" y="3"/>
                        <a:pt x="1" y="5"/>
                        <a:pt x="1" y="5"/>
                      </a:cubicBezTo>
                      <a:cubicBezTo>
                        <a:pt x="1" y="5"/>
                        <a:pt x="1" y="5"/>
                        <a:pt x="0" y="5"/>
                      </a:cubicBezTo>
                      <a:cubicBezTo>
                        <a:pt x="0" y="3"/>
                        <a:pt x="0" y="3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53" name="Freeform 81"/>
                <p:cNvSpPr>
                  <a:spLocks/>
                </p:cNvSpPr>
                <p:nvPr/>
              </p:nvSpPr>
              <p:spPr bwMode="auto">
                <a:xfrm>
                  <a:off x="436" y="257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0 w 1"/>
                    <a:gd name="T3" fmla="*/ 1 h 1"/>
                    <a:gd name="T4" fmla="*/ 0 w 1"/>
                    <a:gd name="T5" fmla="*/ 1 h 1"/>
                    <a:gd name="T6" fmla="*/ 0 w 1"/>
                    <a:gd name="T7" fmla="*/ 0 h 1"/>
                    <a:gd name="T8" fmla="*/ 0 w 1"/>
                    <a:gd name="T9" fmla="*/ 0 h 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1"/>
                    <a:gd name="T17" fmla="*/ 1 w 1"/>
                    <a:gd name="T18" fmla="*/ 1 h 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54" name="Freeform 82"/>
                <p:cNvSpPr>
                  <a:spLocks/>
                </p:cNvSpPr>
                <p:nvPr/>
              </p:nvSpPr>
              <p:spPr bwMode="auto">
                <a:xfrm>
                  <a:off x="436" y="260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0 w 1"/>
                    <a:gd name="T5" fmla="*/ 2 h 2"/>
                    <a:gd name="T6" fmla="*/ 0 w 1"/>
                    <a:gd name="T7" fmla="*/ 0 h 2"/>
                    <a:gd name="T8" fmla="*/ 0 w 1"/>
                    <a:gd name="T9" fmla="*/ 0 h 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2"/>
                    <a:gd name="T17" fmla="*/ 1 w 1"/>
                    <a:gd name="T18" fmla="*/ 2 h 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2">
                      <a:moveTo>
                        <a:pt x="0" y="0"/>
                      </a:move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cxnSp>
            <p:nvCxnSpPr>
              <p:cNvPr id="35" name="Прямая соединительная линия 34"/>
              <p:cNvCxnSpPr/>
              <p:nvPr/>
            </p:nvCxnSpPr>
            <p:spPr>
              <a:xfrm flipV="1">
                <a:off x="285746" y="798299"/>
                <a:ext cx="8279992" cy="79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Овал 29"/>
            <p:cNvSpPr/>
            <p:nvPr/>
          </p:nvSpPr>
          <p:spPr>
            <a:xfrm>
              <a:off x="7786314" y="5655703"/>
              <a:ext cx="941341" cy="7857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baseline="0"/>
            </a:p>
          </p:txBody>
        </p:sp>
      </p:grpSp>
      <p:cxnSp>
        <p:nvCxnSpPr>
          <p:cNvPr id="39" name="Прямая соединительная линия 38"/>
          <p:cNvCxnSpPr/>
          <p:nvPr/>
        </p:nvCxnSpPr>
        <p:spPr bwMode="auto">
          <a:xfrm flipV="1">
            <a:off x="285750" y="6546850"/>
            <a:ext cx="8280400" cy="7938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85875" y="1285875"/>
            <a:ext cx="6335713" cy="5195888"/>
            <a:chOff x="839" y="527"/>
            <a:chExt cx="4309" cy="3726"/>
          </a:xfrm>
        </p:grpSpPr>
        <p:sp>
          <p:nvSpPr>
            <p:cNvPr id="18443" name="AutoShape 3"/>
            <p:cNvSpPr>
              <a:spLocks noChangeArrowheads="1"/>
            </p:cNvSpPr>
            <p:nvPr/>
          </p:nvSpPr>
          <p:spPr bwMode="auto">
            <a:xfrm>
              <a:off x="839" y="527"/>
              <a:ext cx="4309" cy="3726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47842"/>
              </a:schemeClr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baseline="0">
                <a:latin typeface="Tahoma" pitchFamily="34" charset="0"/>
              </a:endParaRPr>
            </a:p>
          </p:txBody>
        </p:sp>
        <p:sp>
          <p:nvSpPr>
            <p:cNvPr id="18444" name="Line 4"/>
            <p:cNvSpPr>
              <a:spLocks noChangeShapeType="1"/>
            </p:cNvSpPr>
            <p:nvPr/>
          </p:nvSpPr>
          <p:spPr bwMode="auto">
            <a:xfrm>
              <a:off x="1837" y="2523"/>
              <a:ext cx="235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5" name="Line 5"/>
            <p:cNvSpPr>
              <a:spLocks noChangeShapeType="1"/>
            </p:cNvSpPr>
            <p:nvPr/>
          </p:nvSpPr>
          <p:spPr bwMode="auto">
            <a:xfrm>
              <a:off x="2971" y="2523"/>
              <a:ext cx="0" cy="16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38" name="Text Box 14"/>
          <p:cNvSpPr txBox="1">
            <a:spLocks noChangeArrowheads="1"/>
          </p:cNvSpPr>
          <p:nvPr/>
        </p:nvSpPr>
        <p:spPr bwMode="auto">
          <a:xfrm>
            <a:off x="5724525" y="2205038"/>
            <a:ext cx="2374900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800" i="1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i="1" baseline="0" dirty="0">
                <a:latin typeface="Times New Roman" pitchFamily="18" charset="0"/>
                <a:cs typeface="Times New Roman" pitchFamily="18" charset="0"/>
              </a:rPr>
              <a:t>= I </a:t>
            </a:r>
            <a:r>
              <a:rPr lang="en-US" sz="4800" i="1" baseline="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4800" i="1" baseline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WordArt 6"/>
          <p:cNvSpPr>
            <a:spLocks noChangeArrowheads="1" noChangeShapeType="1" noTextEdit="1"/>
          </p:cNvSpPr>
          <p:nvPr/>
        </p:nvSpPr>
        <p:spPr bwMode="auto">
          <a:xfrm>
            <a:off x="3714750" y="2571750"/>
            <a:ext cx="1512888" cy="1335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path path="rect">
                    <a:fillToRect r="100000" b="100000"/>
                  </a:path>
                </a:gradFill>
                <a:latin typeface="Bookman Old Style"/>
              </a:rPr>
              <a:t>U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rect">
                  <a:fillToRect r="100000" b="100000"/>
                </a:path>
              </a:gradFill>
              <a:latin typeface="Bookman Old Style"/>
            </a:endParaRPr>
          </a:p>
        </p:txBody>
      </p:sp>
      <p:sp>
        <p:nvSpPr>
          <p:cNvPr id="26" name="WordArt 7"/>
          <p:cNvSpPr>
            <a:spLocks noChangeArrowheads="1" noChangeShapeType="1" noTextEdit="1"/>
          </p:cNvSpPr>
          <p:nvPr/>
        </p:nvSpPr>
        <p:spPr bwMode="auto">
          <a:xfrm>
            <a:off x="2771775" y="4868863"/>
            <a:ext cx="1079500" cy="1406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path path="rect">
                    <a:fillToRect r="100000" b="100000"/>
                  </a:path>
                </a:gradFill>
                <a:latin typeface="Bookman Old Style"/>
              </a:rPr>
              <a:t>I</a:t>
            </a:r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rect">
                  <a:fillToRect r="100000" b="100000"/>
                </a:path>
              </a:gradFill>
              <a:latin typeface="Bookman Old Style"/>
            </a:endParaRPr>
          </a:p>
        </p:txBody>
      </p:sp>
      <p:sp>
        <p:nvSpPr>
          <p:cNvPr id="27" name="WordArt 8"/>
          <p:cNvSpPr>
            <a:spLocks noChangeArrowheads="1" noChangeShapeType="1" noTextEdit="1"/>
          </p:cNvSpPr>
          <p:nvPr/>
        </p:nvSpPr>
        <p:spPr bwMode="auto">
          <a:xfrm>
            <a:off x="4859338" y="4797425"/>
            <a:ext cx="1368425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path path="rect">
                    <a:fillToRect r="100000" b="100000"/>
                  </a:path>
                </a:gradFill>
                <a:latin typeface="Bookman Old Style"/>
              </a:rPr>
              <a:t>R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rect">
                  <a:fillToRect r="100000" b="100000"/>
                </a:path>
              </a:gradFill>
              <a:latin typeface="Bookman Old Style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304800" y="3733800"/>
          <a:ext cx="1581150" cy="1485323"/>
        </p:xfrm>
        <a:graphic>
          <a:graphicData uri="http://schemas.openxmlformats.org/presentationml/2006/ole">
            <p:oleObj spid="_x0000_s44034" name="Формула" r:id="rId3" imgW="419040" imgH="393480" progId="Equation.3">
              <p:embed/>
            </p:oleObj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7162800" y="3810000"/>
          <a:ext cx="1676400" cy="1485900"/>
        </p:xfrm>
        <a:graphic>
          <a:graphicData uri="http://schemas.openxmlformats.org/presentationml/2006/ole">
            <p:oleObj spid="_x0000_s44035" name="Формула" r:id="rId4" imgW="444240" imgH="39348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25" grpId="0" animBg="1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5800" y="773802"/>
            <a:ext cx="8001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1.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Сопротивление тела рыбы в среднем равно 180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,напряжение, вырабатываемое  электрическим скатом 60 В. Установите какое значение имеет для него сила тока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81000" y="420471"/>
            <a:ext cx="81534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1.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Сопротивление тела рыбы в среднем равно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напряжение, вырабатываемое  электрическим скатом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180 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Установите какое значение имеет для него сила тока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7200" y="2971800"/>
          <a:ext cx="8382000" cy="2438401"/>
        </p:xfrm>
        <a:graphic>
          <a:graphicData uri="http://schemas.openxmlformats.org/drawingml/2006/table">
            <a:tbl>
              <a:tblPr/>
              <a:tblGrid>
                <a:gridCol w="2514600"/>
                <a:gridCol w="5867400"/>
              </a:tblGrid>
              <a:tr h="152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Дано: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ru-RU" sz="3200" spc="3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60 </a:t>
                      </a:r>
                      <a:r>
                        <a:rPr lang="ru-RU" sz="3200" spc="30" baseline="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Ом)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180 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В</a:t>
                      </a:r>
                    </a:p>
                  </a:txBody>
                  <a:tcPr marL="58600" marR="586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Решение.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U/R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,  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=180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Ом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= 3 А</a:t>
                      </a:r>
                      <a:endParaRPr lang="ru-RU" sz="3200" spc="3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Ответ: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I=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3 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</a:txBody>
                  <a:tcPr marL="58600" marR="5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 - ?</a:t>
                      </a:r>
                    </a:p>
                  </a:txBody>
                  <a:tcPr marL="58600" marR="586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848201"/>
            <a:ext cx="861060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№ 2.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тока в спирали электрической лампы 0,7 А, сопротивление лампы 310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Определите напряжение, под которым находится лампа.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228600" y="421958"/>
            <a:ext cx="8305800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№ 2.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тока в спирали электрической лампы 0,7 А, сопротивление лампы 310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Определите напряжение, под которым находится лампа.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3048000"/>
          <a:ext cx="8153400" cy="2438401"/>
        </p:xfrm>
        <a:graphic>
          <a:graphicData uri="http://schemas.openxmlformats.org/drawingml/2006/table">
            <a:tbl>
              <a:tblPr/>
              <a:tblGrid>
                <a:gridCol w="2362200"/>
                <a:gridCol w="5791200"/>
              </a:tblGrid>
              <a:tr h="152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Дано: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I=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0,7 А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R=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310 (Ом)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</a:txBody>
                  <a:tcPr marL="58600" marR="586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Решение.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U/R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,  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U=I∙R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,7 А∙310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Ом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= 217 В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Ответ: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U=217</a:t>
                      </a:r>
                      <a:r>
                        <a:rPr lang="en-US" sz="3200" spc="3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spc="30" baseline="0" dirty="0" smtClean="0"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</a:txBody>
                  <a:tcPr marL="58600" marR="5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- ?</a:t>
                      </a:r>
                    </a:p>
                  </a:txBody>
                  <a:tcPr marL="58600" marR="586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701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 №3.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Какое сопротивление имеет тело человека от ладони одной руки до ладони другой, если при напряжении 200 В по нему течет ток силой 2А?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4927944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0" y="3429000"/>
          <a:ext cx="8534400" cy="2438401"/>
        </p:xfrm>
        <a:graphic>
          <a:graphicData uri="http://schemas.openxmlformats.org/drawingml/2006/table">
            <a:tbl>
              <a:tblPr/>
              <a:tblGrid>
                <a:gridCol w="1828800"/>
                <a:gridCol w="6705600"/>
              </a:tblGrid>
              <a:tr h="1524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Дано: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200 В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I=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2 А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</a:txBody>
                  <a:tcPr marL="58600" marR="586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Решение.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U/R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,  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R=U/I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=200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ru-RU" sz="3200" spc="30" baseline="0" dirty="0" smtClean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= 100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Ом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3200" spc="3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Ответ: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R=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100 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Ом</a:t>
                      </a: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3200" spc="30" dirty="0">
                        <a:latin typeface="Times New Roman"/>
                        <a:ea typeface="Times New Roman"/>
                      </a:endParaRPr>
                    </a:p>
                  </a:txBody>
                  <a:tcPr marL="58600" marR="5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spc="30" dirty="0" smtClean="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3200" spc="3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spc="30" dirty="0">
                          <a:latin typeface="Times New Roman"/>
                          <a:ea typeface="Times New Roman"/>
                        </a:rPr>
                        <a:t>- ?</a:t>
                      </a:r>
                    </a:p>
                  </a:txBody>
                  <a:tcPr marL="58600" marR="5860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609600"/>
            <a:ext cx="701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Задача №3.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Какое сопротивление имеет тело человека от ладони одной руки до ладони другой, если при напряжении 200 В по нему течет ток силой 2А?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Домашнее задание: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57200" y="2557392"/>
            <a:ext cx="115404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1.§ 44, упр.19 (3,4)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900igr.net/datas/geometrija/Urok-Prjamougolnyj-parallelepiped/0016-016-Refleksi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40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029526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131108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232690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232690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302827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372964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61996" y="838200"/>
          <a:ext cx="7772400" cy="5443101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446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7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6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866</TotalTime>
  <Words>618</Words>
  <Application>Microsoft Office PowerPoint</Application>
  <PresentationFormat>Экран (4:3)</PresentationFormat>
  <Paragraphs>389</Paragraphs>
  <Slides>22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Городская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Закон Ома  для участка цепи</vt:lpstr>
      <vt:lpstr>Выводы </vt:lpstr>
      <vt:lpstr>Слайд 12</vt:lpstr>
      <vt:lpstr>Математическая запись закона Ома.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Домашнее задание: 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Алексей</dc:creator>
  <cp:lastModifiedBy>Машанова</cp:lastModifiedBy>
  <cp:revision>80</cp:revision>
  <dcterms:created xsi:type="dcterms:W3CDTF">2014-01-26T14:03:07Z</dcterms:created>
  <dcterms:modified xsi:type="dcterms:W3CDTF">2019-05-15T09:09:22Z</dcterms:modified>
</cp:coreProperties>
</file>