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6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5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8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146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40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1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2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32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9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5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4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0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6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8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3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AA799BD-51F4-4EFF-834F-8A76E29F8494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A6F8-6294-4A3F-8CE9-83B4E0A58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79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79234-E8D5-45C2-9F5E-7F49DA51B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083" y="609600"/>
            <a:ext cx="8200103" cy="31069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        Логопедический конкурс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                  для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>
                <a:solidFill>
                  <a:srgbClr val="FF0000"/>
                </a:solidFill>
              </a:rPr>
              <a:t>              учеников </a:t>
            </a:r>
            <a:r>
              <a:rPr lang="ru-RU" b="1" dirty="0">
                <a:solidFill>
                  <a:srgbClr val="FF0000"/>
                </a:solidFill>
              </a:rPr>
              <a:t>3 класса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             «Эврика»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3DFA35-D66E-4004-B559-B0943D108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16" y="4424516"/>
            <a:ext cx="6038292" cy="182388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Составили учителя-логопеды АНО СОШ «</a:t>
            </a:r>
            <a:r>
              <a:rPr lang="ru-RU" b="1" dirty="0" err="1">
                <a:solidFill>
                  <a:srgbClr val="7030A0"/>
                </a:solidFill>
              </a:rPr>
              <a:t>Димитриевская</a:t>
            </a:r>
            <a:r>
              <a:rPr lang="ru-RU" b="1" dirty="0">
                <a:solidFill>
                  <a:srgbClr val="7030A0"/>
                </a:solidFill>
              </a:rPr>
              <a:t>»</a:t>
            </a:r>
          </a:p>
          <a:p>
            <a:r>
              <a:rPr lang="ru-RU" b="1" dirty="0">
                <a:solidFill>
                  <a:srgbClr val="7030A0"/>
                </a:solidFill>
              </a:rPr>
              <a:t>Давыдова Юлия Владимировна, </a:t>
            </a:r>
          </a:p>
          <a:p>
            <a:r>
              <a:rPr lang="ru-RU" b="1" dirty="0">
                <a:solidFill>
                  <a:srgbClr val="7030A0"/>
                </a:solidFill>
              </a:rPr>
              <a:t>Смирнова Наталия Львовна</a:t>
            </a:r>
          </a:p>
        </p:txBody>
      </p:sp>
    </p:spTree>
    <p:extLst>
      <p:ext uri="{BB962C8B-B14F-4D97-AF65-F5344CB8AC3E}">
        <p14:creationId xmlns:p14="http://schemas.microsoft.com/office/powerpoint/2010/main" val="412425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787F1-60F0-408C-AF7A-379F625E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803767" cy="749917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                                 Ребусы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68618EB-229D-485E-B497-9C51C79B6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73" y="1037784"/>
            <a:ext cx="3476918" cy="5202238"/>
          </a:xfrm>
          <a:ln w="3810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79B8E8-54B8-437C-A6CB-0E455CE9F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10" y="998027"/>
            <a:ext cx="3476919" cy="521020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3690531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C0677-1EA6-469E-B411-55D8E16A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                    </a:t>
            </a:r>
            <a:r>
              <a:rPr lang="ru-RU" sz="2400" b="1" dirty="0">
                <a:solidFill>
                  <a:srgbClr val="FF0000"/>
                </a:solidFill>
              </a:rPr>
              <a:t>Проверка результатов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D521F-931B-495C-B470-BCD132D0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172816"/>
            <a:ext cx="9252281" cy="55261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К слайду 2:    </a:t>
            </a:r>
            <a:r>
              <a:rPr lang="ru-RU" b="1" dirty="0">
                <a:solidFill>
                  <a:schemeClr val="bg1"/>
                </a:solidFill>
              </a:rPr>
              <a:t>б,          д,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                               а,           д.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FF0000"/>
                </a:solidFill>
              </a:rPr>
              <a:t>К слайду 3:    </a:t>
            </a:r>
            <a:r>
              <a:rPr lang="ru-RU" sz="1400" b="1" dirty="0">
                <a:solidFill>
                  <a:schemeClr val="bg1"/>
                </a:solidFill>
              </a:rPr>
              <a:t>1). без слов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   2). берег и течение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   3). игроки и правила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   4) бумаги и информации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   5) соперники и соревнования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   6) врачи и больные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К слайду 5:  </a:t>
            </a:r>
            <a:r>
              <a:rPr lang="ru-RU" b="1" dirty="0">
                <a:solidFill>
                  <a:schemeClr val="bg1"/>
                </a:solidFill>
              </a:rPr>
              <a:t>кон      о       мет      ре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                            низ      но        м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FF0000"/>
                </a:solidFill>
              </a:rPr>
              <a:t>К слайду 6: </a:t>
            </a:r>
            <a:r>
              <a:rPr lang="ru-RU" sz="1400" b="1" dirty="0">
                <a:solidFill>
                  <a:schemeClr val="bg1"/>
                </a:solidFill>
              </a:rPr>
              <a:t>Лучше синица в руках, чем журавль в небе. 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На то и щука  в реке, чтобы карась не дремал.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Как волка ни корми, а он всё в лес смотрит. </a:t>
            </a:r>
          </a:p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</a:rPr>
              <a:t>                      Одна пчела много мёду не наносит. 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9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BD6F9-F51E-4C49-BCCB-F75CD610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6" y="198784"/>
            <a:ext cx="8748808" cy="1103242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                     </a:t>
            </a:r>
            <a:r>
              <a:rPr lang="ru-RU" sz="3200" b="1" dirty="0">
                <a:solidFill>
                  <a:srgbClr val="FF0000"/>
                </a:solidFill>
              </a:rPr>
              <a:t>Проверка результатов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                           (продолжение)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83773-F1FD-4E6D-AF31-4C2FDF086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1421296"/>
            <a:ext cx="10684565" cy="5019261"/>
          </a:xfrm>
        </p:spPr>
        <p:txBody>
          <a:bodyPr/>
          <a:lstStyle/>
          <a:p>
            <a:r>
              <a:rPr lang="ru-RU" sz="1400" b="1" dirty="0">
                <a:solidFill>
                  <a:srgbClr val="FF0000"/>
                </a:solidFill>
              </a:rPr>
              <a:t>К слайду 7:  </a:t>
            </a:r>
            <a:r>
              <a:rPr lang="ru-RU" sz="1400" b="1" dirty="0">
                <a:solidFill>
                  <a:schemeClr val="bg1"/>
                </a:solidFill>
              </a:rPr>
              <a:t>Что можно приготовить, но не съесть (Уроки).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Ты просто молодец.</a:t>
            </a:r>
          </a:p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rgbClr val="FF0000"/>
                </a:solidFill>
              </a:rPr>
              <a:t>К слайду 8:  </a:t>
            </a:r>
            <a:r>
              <a:rPr lang="ru-RU" sz="1400" b="1" dirty="0">
                <a:solidFill>
                  <a:schemeClr val="bg1"/>
                </a:solidFill>
              </a:rPr>
              <a:t>1. Не всё то золото, что блестит.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2. а) лампочка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    б) кукуруза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    в) каблук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    г) карточка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    д) сброд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    е) спорт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К слайду 9: </a:t>
            </a:r>
            <a:r>
              <a:rPr lang="ru-RU" sz="1400" b="1" dirty="0">
                <a:solidFill>
                  <a:schemeClr val="bg1"/>
                </a:solidFill>
              </a:rPr>
              <a:t>табуретка, стакан, шапка, безрукавка, вода, палочки, кровать, пешеход, наволочка.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К слайду 10:  </a:t>
            </a:r>
            <a:r>
              <a:rPr lang="ru-RU" sz="1400" b="1" dirty="0">
                <a:solidFill>
                  <a:schemeClr val="bg1"/>
                </a:solidFill>
              </a:rPr>
              <a:t>Слева: лиса, йод, еноты, куница, калитка, пятница.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                       Справа: ступенька, камыш, азарт, учитель, вагон, ананас. </a:t>
            </a:r>
          </a:p>
          <a:p>
            <a:endParaRPr lang="ru-RU" sz="1400" b="1" dirty="0">
              <a:solidFill>
                <a:schemeClr val="bg1"/>
              </a:solidFill>
            </a:endParaRPr>
          </a:p>
          <a:p>
            <a:endParaRPr lang="ru-RU" sz="1400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71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22404-D059-4DD9-8120-A816148F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3" y="452716"/>
            <a:ext cx="9404791" cy="5967961"/>
          </a:xfrm>
        </p:spPr>
        <p:txBody>
          <a:bodyPr/>
          <a:lstStyle/>
          <a:p>
            <a:pPr marL="0" indent="0"/>
            <a:r>
              <a:rPr lang="ru-RU" sz="4400" b="1" dirty="0">
                <a:solidFill>
                  <a:srgbClr val="0070C0"/>
                </a:solidFill>
              </a:rPr>
              <a:t>                 </a:t>
            </a:r>
            <a:r>
              <a:rPr lang="ru-RU" sz="3600" b="1" dirty="0">
                <a:solidFill>
                  <a:srgbClr val="0070C0"/>
                </a:solidFill>
              </a:rPr>
              <a:t>Подсчитываем      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              правильные ответы !</a:t>
            </a:r>
            <a:br>
              <a:rPr lang="ru-RU" sz="3600" b="1" dirty="0">
                <a:solidFill>
                  <a:srgbClr val="0070C0"/>
                </a:solidFill>
              </a:rPr>
            </a:b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              </a:t>
            </a:r>
            <a:r>
              <a:rPr lang="ru-RU" sz="3600" b="1" dirty="0">
                <a:solidFill>
                  <a:srgbClr val="FF0000"/>
                </a:solidFill>
              </a:rPr>
              <a:t>Ищем победителей ! </a:t>
            </a:r>
            <a:br>
              <a:rPr lang="ru-RU" sz="3600" b="1" dirty="0">
                <a:solidFill>
                  <a:srgbClr val="FF0000"/>
                </a:solidFill>
              </a:rPr>
            </a:br>
            <a:br>
              <a:rPr lang="ru-RU" sz="3600" b="1" dirty="0">
                <a:solidFill>
                  <a:schemeClr val="accent5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               Хлопаем в ладоши ! </a:t>
            </a:r>
            <a:br>
              <a:rPr lang="ru-RU" sz="3600" b="1" dirty="0">
                <a:solidFill>
                  <a:srgbClr val="0070C0"/>
                </a:solidFill>
              </a:rPr>
            </a:b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>
                <a:solidFill>
                  <a:srgbClr val="0070C0"/>
                </a:solidFill>
              </a:rPr>
              <a:t>                   </a:t>
            </a:r>
            <a:r>
              <a:rPr lang="ru-RU" sz="3600" b="1" dirty="0">
                <a:solidFill>
                  <a:srgbClr val="FF0000"/>
                </a:solidFill>
              </a:rPr>
              <a:t>Молодцы ! Ура ! </a:t>
            </a:r>
            <a:br>
              <a:rPr lang="ru-RU" sz="3600" b="1" dirty="0">
                <a:solidFill>
                  <a:srgbClr val="FF0000"/>
                </a:solidFill>
              </a:rPr>
            </a:b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          До новых встреч, друзья !</a:t>
            </a:r>
            <a:br>
              <a:rPr lang="ru-RU" sz="3600" b="1" dirty="0">
                <a:solidFill>
                  <a:schemeClr val="accent5"/>
                </a:solidFill>
              </a:rPr>
            </a:br>
            <a:endParaRPr lang="ru-RU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B1A15-8F68-4CF1-8E4D-600807EB4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2" y="6202017"/>
            <a:ext cx="9274601" cy="4638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4AE86-2609-4638-B289-E479C6FA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589270" cy="2467464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Дорогие друзья ! Итак, начинаем наш  конкурс любознательных и смекалистых !</a:t>
            </a:r>
            <a:br>
              <a:rPr lang="ru-RU" sz="3200" b="1" dirty="0">
                <a:solidFill>
                  <a:srgbClr val="FF0000"/>
                </a:solidFill>
              </a:rPr>
            </a:b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                    Узоры на салфетке     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          (пространственная ориентация)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B25CE7-F7FE-401D-B090-1696EE83B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60" y="3233730"/>
            <a:ext cx="2055880" cy="1350267"/>
          </a:xfrm>
          <a:ln w="28575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E0F691-65B3-4693-B34E-232C0A32E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32" y="3233730"/>
            <a:ext cx="1970536" cy="13213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A8E014-22BB-4F73-8F1B-19562E81B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10" y="4861632"/>
            <a:ext cx="2068072" cy="138227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3DEA0D-85CD-498E-9053-401055567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21" y="4889064"/>
            <a:ext cx="2071120" cy="135483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965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85D61-E0C7-4B4E-82C1-971EE3D6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57" y="417443"/>
            <a:ext cx="9273207" cy="1749287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                   </a:t>
            </a:r>
            <a:r>
              <a:rPr lang="ru-RU" sz="3200" b="1" dirty="0">
                <a:solidFill>
                  <a:srgbClr val="FF0000"/>
                </a:solidFill>
              </a:rPr>
              <a:t>Сорока-озорница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       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из слов, принесённых сорокой,        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подходящее для каждого предложения.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B206B9-C050-4C28-89CC-278FCED2C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590" y="2166730"/>
            <a:ext cx="9809923" cy="4363279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1. Предложение не бывает без (подлежащего, сказуемого, точки, слова, запятой).</a:t>
            </a:r>
          </a:p>
          <a:p>
            <a:r>
              <a:rPr lang="ru-RU" b="1" dirty="0">
                <a:solidFill>
                  <a:srgbClr val="002060"/>
                </a:solidFill>
              </a:rPr>
              <a:t>2. У реки всегда есть …. и …. (берег, раки, лёд, течение, волна).</a:t>
            </a:r>
          </a:p>
          <a:p>
            <a:r>
              <a:rPr lang="ru-RU" b="1" dirty="0">
                <a:solidFill>
                  <a:srgbClr val="002060"/>
                </a:solidFill>
              </a:rPr>
              <a:t>3. В игре всегда есть …. и …. (карточки, игроки, штраф, мяч, правила).</a:t>
            </a:r>
          </a:p>
          <a:p>
            <a:r>
              <a:rPr lang="ru-RU" b="1" dirty="0">
                <a:solidFill>
                  <a:srgbClr val="002060"/>
                </a:solidFill>
              </a:rPr>
              <a:t>4. Газета не выйдет без  …. и …. (бумаги, фотографий, программы телевидения, объявлений, информации). </a:t>
            </a:r>
          </a:p>
          <a:p>
            <a:r>
              <a:rPr lang="ru-RU" b="1" dirty="0">
                <a:solidFill>
                  <a:srgbClr val="002060"/>
                </a:solidFill>
              </a:rPr>
              <a:t>5. Профессиональный спорт – это всегда …. и …. (соперники, бег, соревнования, победа, стадион).</a:t>
            </a:r>
          </a:p>
          <a:p>
            <a:r>
              <a:rPr lang="ru-RU" b="1" dirty="0">
                <a:solidFill>
                  <a:srgbClr val="002060"/>
                </a:solidFill>
              </a:rPr>
              <a:t>6. В любой больнице обязательно имеются  …. и …. (врачи, радио, больные, горчичники, операционная).</a:t>
            </a:r>
          </a:p>
        </p:txBody>
      </p:sp>
    </p:spTree>
    <p:extLst>
      <p:ext uri="{BB962C8B-B14F-4D97-AF65-F5344CB8AC3E}">
        <p14:creationId xmlns:p14="http://schemas.microsoft.com/office/powerpoint/2010/main" val="38224238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9C054-FB03-4834-8BD0-42A51FC2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75" y="258417"/>
            <a:ext cx="9472973" cy="1838740"/>
          </a:xfrm>
        </p:spPr>
        <p:txBody>
          <a:bodyPr/>
          <a:lstStyle/>
          <a:p>
            <a:r>
              <a:rPr lang="ru-RU" dirty="0"/>
              <a:t>                      </a:t>
            </a:r>
            <a:r>
              <a:rPr lang="ru-RU" sz="3200" b="1" dirty="0">
                <a:solidFill>
                  <a:srgbClr val="FF0000"/>
                </a:solidFill>
              </a:rPr>
              <a:t>Пословицы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Составь пословицы. Озорная сорока смела по целой половине пословицы. Соедини половинки и прочитай их. </a:t>
            </a:r>
            <a:br>
              <a:rPr lang="ru-RU" sz="2400" b="1" dirty="0">
                <a:solidFill>
                  <a:srgbClr val="0070C0"/>
                </a:solidFill>
              </a:rPr>
            </a:br>
            <a:br>
              <a:rPr lang="ru-RU" sz="4400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03DB5-593A-4E70-A99E-C3AD5AB43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50" y="2246243"/>
            <a:ext cx="10137845" cy="435334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 было бы счастья  -                               голому рубаха.</a:t>
            </a:r>
          </a:p>
          <a:p>
            <a:r>
              <a:rPr lang="ru-RU" b="1" dirty="0">
                <a:solidFill>
                  <a:schemeClr val="bg1"/>
                </a:solidFill>
              </a:rPr>
              <a:t>Жизнь прожить -                                         потёмки.</a:t>
            </a:r>
          </a:p>
          <a:p>
            <a:r>
              <a:rPr lang="ru-RU" b="1" dirty="0">
                <a:solidFill>
                  <a:schemeClr val="bg1"/>
                </a:solidFill>
              </a:rPr>
              <a:t>Не плюй в колодец -                                  то и пожнёшь.</a:t>
            </a:r>
          </a:p>
          <a:p>
            <a:r>
              <a:rPr lang="ru-RU" b="1" dirty="0">
                <a:solidFill>
                  <a:schemeClr val="bg1"/>
                </a:solidFill>
              </a:rPr>
              <a:t>Слышал звон,                                              не поле перейти.</a:t>
            </a:r>
          </a:p>
          <a:p>
            <a:r>
              <a:rPr lang="ru-RU" b="1" dirty="0">
                <a:solidFill>
                  <a:schemeClr val="bg1"/>
                </a:solidFill>
              </a:rPr>
              <a:t>Я про сапоги -                                             а он про пироги.</a:t>
            </a:r>
          </a:p>
          <a:p>
            <a:r>
              <a:rPr lang="ru-RU" b="1" dirty="0">
                <a:solidFill>
                  <a:schemeClr val="bg1"/>
                </a:solidFill>
              </a:rPr>
              <a:t>Чужая душа -                                              потёмки.</a:t>
            </a:r>
          </a:p>
          <a:p>
            <a:r>
              <a:rPr lang="ru-RU" b="1" dirty="0">
                <a:solidFill>
                  <a:schemeClr val="bg1"/>
                </a:solidFill>
              </a:rPr>
              <a:t>С миру по нитке -                                       да несчастье помогло.</a:t>
            </a:r>
          </a:p>
          <a:p>
            <a:r>
              <a:rPr lang="ru-RU" b="1" dirty="0">
                <a:solidFill>
                  <a:schemeClr val="bg1"/>
                </a:solidFill>
              </a:rPr>
              <a:t>Что посеешь,                                               а он про пироги.</a:t>
            </a:r>
          </a:p>
          <a:p>
            <a:r>
              <a:rPr lang="ru-RU" b="1" dirty="0">
                <a:solidFill>
                  <a:schemeClr val="bg1"/>
                </a:solidFill>
              </a:rPr>
              <a:t>Мал соловей,  -                                            пригодиться воды  напиться.     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                                                                                                                 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940134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BA976-A363-4A0F-91AF-BA1A09B4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204239"/>
            <a:ext cx="9442105" cy="1614621"/>
          </a:xfrm>
        </p:spPr>
        <p:txBody>
          <a:bodyPr/>
          <a:lstStyle/>
          <a:p>
            <a:r>
              <a:rPr lang="ru-RU" dirty="0"/>
              <a:t>                      </a:t>
            </a:r>
            <a:r>
              <a:rPr lang="ru-RU" sz="3200" b="1" dirty="0">
                <a:solidFill>
                  <a:srgbClr val="FF0000"/>
                </a:solidFill>
              </a:rPr>
              <a:t>Головоломки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     </a:t>
            </a:r>
            <a:r>
              <a:rPr lang="ru-RU" sz="2400" b="1" dirty="0">
                <a:solidFill>
                  <a:srgbClr val="0070C0"/>
                </a:solidFill>
              </a:rPr>
              <a:t>Вместо точек вставь буквы так, чтобы они были     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         начальными буквами всех последующих слов.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026DE1-29D1-4D12-8FB2-37AE7435F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93" y="4245571"/>
            <a:ext cx="1293879" cy="969266"/>
          </a:xfrm>
          <a:ln w="3810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98743F-1491-4715-8EB3-39DA8DF49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841" y="2293935"/>
            <a:ext cx="1255779" cy="99669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34AB56-5706-4269-A01D-E70DB2D03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97" y="4152607"/>
            <a:ext cx="1306071" cy="99974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84BB47-4ECB-4324-9C6D-B362D5B13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274123"/>
            <a:ext cx="1287783" cy="103022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556B70-EA1E-40E6-9293-050ED1E36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6" y="2246691"/>
            <a:ext cx="1260351" cy="101041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C65B4A-F34D-4D23-BEFD-14625431B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39" y="4090123"/>
            <a:ext cx="1249683" cy="112471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7FC059-3783-400A-981A-DF64342AB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96" y="2199447"/>
            <a:ext cx="1260351" cy="11049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162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73E57-8A40-414A-9305-73F3F1CC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2" y="452718"/>
            <a:ext cx="9275582" cy="1600200"/>
          </a:xfrm>
        </p:spPr>
        <p:txBody>
          <a:bodyPr/>
          <a:lstStyle/>
          <a:p>
            <a:r>
              <a:rPr lang="ru-RU" dirty="0"/>
              <a:t>                        </a:t>
            </a:r>
            <a:r>
              <a:rPr lang="ru-RU" sz="2800" b="1" dirty="0">
                <a:solidFill>
                  <a:srgbClr val="FF0000"/>
                </a:solidFill>
              </a:rPr>
              <a:t>Анаграммы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                </a:t>
            </a:r>
            <a:r>
              <a:rPr lang="ru-RU" sz="2400" b="1" dirty="0">
                <a:solidFill>
                  <a:srgbClr val="0070C0"/>
                </a:solidFill>
              </a:rPr>
              <a:t>Прочитай анаграммы-пословицы         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          (развитие сообразительности и техники чтения)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C70077-2CE1-4127-BEB2-E168385D3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83" y="2084733"/>
            <a:ext cx="5188226" cy="4581524"/>
          </a:xfr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925683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8E0B2-2F7A-41E8-B5D8-8FC83494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                            Кодирование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      </a:t>
            </a:r>
            <a:r>
              <a:rPr lang="ru-RU" sz="2800" b="1" dirty="0">
                <a:solidFill>
                  <a:srgbClr val="0070C0"/>
                </a:solidFill>
              </a:rPr>
              <a:t>Найди ключ к шифру и расшифруй загадку.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D843F4-B7BB-4D62-805F-7F8C964C7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/>
          <a:stretch/>
        </p:blipFill>
        <p:spPr>
          <a:xfrm>
            <a:off x="443948" y="1988722"/>
            <a:ext cx="5010468" cy="3675895"/>
          </a:xfrm>
          <a:ln w="381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946EB7-814C-45E5-ADB4-DC0CA7864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98" y="1912491"/>
            <a:ext cx="4897054" cy="375212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35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0EEF8-4430-4BA4-BACD-2A8E71472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48091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</a:rPr>
              <a:t>                                Головоломки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                                </a:t>
            </a:r>
            <a:r>
              <a:rPr lang="ru-RU" sz="2800" b="1" dirty="0">
                <a:solidFill>
                  <a:srgbClr val="00B050"/>
                </a:solidFill>
              </a:rPr>
              <a:t>Прочитаешь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75D22-9FC9-4B4C-BD5A-8B86F4D1E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500809"/>
            <a:ext cx="9939063" cy="504907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1. Среди латинских букв и букв кириллицы спрятались пословица: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S1</a:t>
            </a:r>
            <a:r>
              <a:rPr lang="ru-RU" sz="3200" b="1" dirty="0">
                <a:solidFill>
                  <a:srgbClr val="0070C0"/>
                </a:solidFill>
              </a:rPr>
              <a:t>Н4Е7</a:t>
            </a:r>
            <a:r>
              <a:rPr lang="en-US" sz="3200" b="1" dirty="0">
                <a:solidFill>
                  <a:srgbClr val="0070C0"/>
                </a:solidFill>
              </a:rPr>
              <a:t>J  9</a:t>
            </a:r>
            <a:r>
              <a:rPr lang="ru-RU" sz="3200" b="1" dirty="0">
                <a:solidFill>
                  <a:srgbClr val="0070C0"/>
                </a:solidFill>
              </a:rPr>
              <a:t>В</a:t>
            </a:r>
            <a:r>
              <a:rPr lang="en-US" sz="3200" b="1" dirty="0">
                <a:solidFill>
                  <a:srgbClr val="0070C0"/>
                </a:solidFill>
              </a:rPr>
              <a:t>5CF</a:t>
            </a:r>
            <a:r>
              <a:rPr lang="ru-RU" sz="3200" b="1" dirty="0">
                <a:solidFill>
                  <a:srgbClr val="0070C0"/>
                </a:solidFill>
              </a:rPr>
              <a:t>Ё</a:t>
            </a:r>
            <a:r>
              <a:rPr lang="en-US" sz="3200" b="1" dirty="0">
                <a:solidFill>
                  <a:srgbClr val="0070C0"/>
                </a:solidFill>
              </a:rPr>
              <a:t>Q </a:t>
            </a:r>
            <a:r>
              <a:rPr lang="ru-RU" sz="3200" b="1" dirty="0">
                <a:solidFill>
                  <a:srgbClr val="0070C0"/>
                </a:solidFill>
              </a:rPr>
              <a:t> 2Т9О5  8З</a:t>
            </a:r>
            <a:r>
              <a:rPr lang="en-US" sz="3200" b="1" dirty="0">
                <a:solidFill>
                  <a:srgbClr val="0070C0"/>
                </a:solidFill>
              </a:rPr>
              <a:t>LY</a:t>
            </a:r>
            <a:r>
              <a:rPr lang="ru-RU" sz="3200" b="1" dirty="0">
                <a:solidFill>
                  <a:srgbClr val="0070C0"/>
                </a:solidFill>
              </a:rPr>
              <a:t>О</a:t>
            </a:r>
            <a:r>
              <a:rPr lang="en-US" sz="3200" b="1" dirty="0">
                <a:solidFill>
                  <a:srgbClr val="0070C0"/>
                </a:solidFill>
              </a:rPr>
              <a:t>Q2</a:t>
            </a:r>
            <a:r>
              <a:rPr lang="ru-RU" sz="3200" b="1" dirty="0">
                <a:solidFill>
                  <a:srgbClr val="0070C0"/>
                </a:solidFill>
              </a:rPr>
              <a:t>ЛО</a:t>
            </a:r>
            <a:r>
              <a:rPr lang="en-US" sz="3200" b="1" dirty="0">
                <a:solidFill>
                  <a:srgbClr val="0070C0"/>
                </a:solidFill>
              </a:rPr>
              <a:t>YT1</a:t>
            </a:r>
            <a:r>
              <a:rPr lang="ru-RU" sz="3200" b="1" dirty="0">
                <a:solidFill>
                  <a:srgbClr val="0070C0"/>
                </a:solidFill>
              </a:rPr>
              <a:t>О, 7Ч</a:t>
            </a:r>
            <a:r>
              <a:rPr lang="en-US" sz="3200" b="1" dirty="0">
                <a:solidFill>
                  <a:srgbClr val="0070C0"/>
                </a:solidFill>
              </a:rPr>
              <a:t>UL</a:t>
            </a:r>
            <a:r>
              <a:rPr lang="ru-RU" sz="3200" b="1" dirty="0">
                <a:solidFill>
                  <a:srgbClr val="0070C0"/>
                </a:solidFill>
              </a:rPr>
              <a:t>ТО</a:t>
            </a:r>
            <a:r>
              <a:rPr lang="en-US" sz="3200" b="1" dirty="0">
                <a:solidFill>
                  <a:srgbClr val="0070C0"/>
                </a:solidFill>
              </a:rPr>
              <a:t>RZ  GS</a:t>
            </a:r>
            <a:r>
              <a:rPr lang="ru-RU" sz="3200" b="1" dirty="0">
                <a:solidFill>
                  <a:srgbClr val="0070C0"/>
                </a:solidFill>
              </a:rPr>
              <a:t>Б2ЛЕ7СТ</a:t>
            </a:r>
            <a:r>
              <a:rPr lang="en-US" sz="3200" b="1" dirty="0">
                <a:solidFill>
                  <a:srgbClr val="0070C0"/>
                </a:solidFill>
              </a:rPr>
              <a:t>GD</a:t>
            </a:r>
            <a:r>
              <a:rPr lang="ru-RU" sz="3200" b="1" dirty="0">
                <a:solidFill>
                  <a:srgbClr val="0070C0"/>
                </a:solidFill>
              </a:rPr>
              <a:t>И2Т. </a:t>
            </a:r>
          </a:p>
          <a:p>
            <a:endParaRPr lang="ru-RU" sz="3200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2. Что здесь написано ? </a:t>
            </a:r>
          </a:p>
          <a:p>
            <a:r>
              <a:rPr lang="ru-RU" b="1" dirty="0">
                <a:solidFill>
                  <a:schemeClr val="bg1"/>
                </a:solidFill>
              </a:rPr>
              <a:t>а). </a:t>
            </a:r>
            <a:r>
              <a:rPr lang="ru-RU" b="1" dirty="0">
                <a:solidFill>
                  <a:srgbClr val="0070C0"/>
                </a:solidFill>
              </a:rPr>
              <a:t>ЛКА – К + М + ПОС – С + ЧК + РА - Р = </a:t>
            </a:r>
          </a:p>
          <a:p>
            <a:r>
              <a:rPr lang="ru-RU" b="1" dirty="0">
                <a:solidFill>
                  <a:schemeClr val="bg1"/>
                </a:solidFill>
              </a:rPr>
              <a:t>б). </a:t>
            </a:r>
            <a:r>
              <a:rPr lang="ru-RU" b="1" dirty="0">
                <a:solidFill>
                  <a:srgbClr val="0070C0"/>
                </a:solidFill>
              </a:rPr>
              <a:t>(КТУ - Т) * 2 + КРУ – К + ОЗ – О + А = </a:t>
            </a:r>
          </a:p>
          <a:p>
            <a:r>
              <a:rPr lang="ru-RU" b="1" dirty="0">
                <a:solidFill>
                  <a:schemeClr val="bg1"/>
                </a:solidFill>
              </a:rPr>
              <a:t>в).  </a:t>
            </a:r>
            <a:r>
              <a:rPr lang="ru-RU" b="1" dirty="0">
                <a:solidFill>
                  <a:srgbClr val="0070C0"/>
                </a:solidFill>
              </a:rPr>
              <a:t>КАБАН – АН + ЛУК = </a:t>
            </a:r>
          </a:p>
          <a:p>
            <a:r>
              <a:rPr lang="ru-RU" b="1" dirty="0">
                <a:solidFill>
                  <a:schemeClr val="bg1"/>
                </a:solidFill>
              </a:rPr>
              <a:t>г). </a:t>
            </a:r>
            <a:r>
              <a:rPr lang="ru-RU" b="1" dirty="0">
                <a:solidFill>
                  <a:srgbClr val="0070C0"/>
                </a:solidFill>
              </a:rPr>
              <a:t>Голос вороны + знак препинания = </a:t>
            </a:r>
          </a:p>
          <a:p>
            <a:r>
              <a:rPr lang="ru-RU" b="1" dirty="0">
                <a:solidFill>
                  <a:schemeClr val="bg1"/>
                </a:solidFill>
              </a:rPr>
              <a:t>д). </a:t>
            </a:r>
            <a:r>
              <a:rPr lang="ru-RU" b="1" dirty="0">
                <a:solidFill>
                  <a:srgbClr val="0070C0"/>
                </a:solidFill>
              </a:rPr>
              <a:t>С + мелкое место поперёк реки = </a:t>
            </a:r>
          </a:p>
          <a:p>
            <a:r>
              <a:rPr lang="ru-RU" b="1" dirty="0">
                <a:solidFill>
                  <a:schemeClr val="bg1"/>
                </a:solidFill>
              </a:rPr>
              <a:t>е). </a:t>
            </a:r>
            <a:r>
              <a:rPr lang="ru-RU" b="1" dirty="0">
                <a:solidFill>
                  <a:srgbClr val="0070C0"/>
                </a:solidFill>
              </a:rPr>
              <a:t>С + место стоянки судов = 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602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59C63-7A0E-4364-ACA1-31F0FDF5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9065"/>
          </a:xfrm>
        </p:spPr>
        <p:txBody>
          <a:bodyPr/>
          <a:lstStyle/>
          <a:p>
            <a:r>
              <a:rPr lang="ru-RU" dirty="0"/>
              <a:t>                </a:t>
            </a:r>
            <a:r>
              <a:rPr lang="ru-RU" sz="3200" b="1" dirty="0">
                <a:solidFill>
                  <a:srgbClr val="FF0000"/>
                </a:solidFill>
              </a:rPr>
              <a:t>Ваше умозаключение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04E9DE-96B4-4130-9D18-95332C26E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1341784"/>
            <a:ext cx="9254723" cy="506349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   Расскажите, во что превратятся следующие предметы. </a:t>
            </a:r>
          </a:p>
          <a:p>
            <a:r>
              <a:rPr lang="ru-RU" b="1" dirty="0">
                <a:solidFill>
                  <a:schemeClr val="bg1"/>
                </a:solidFill>
              </a:rPr>
              <a:t>Стул без спинки …</a:t>
            </a:r>
          </a:p>
          <a:p>
            <a:r>
              <a:rPr lang="ru-RU" b="1" dirty="0">
                <a:solidFill>
                  <a:schemeClr val="bg1"/>
                </a:solidFill>
              </a:rPr>
              <a:t>Чашка без ручки …</a:t>
            </a:r>
          </a:p>
          <a:p>
            <a:r>
              <a:rPr lang="ru-RU" b="1" dirty="0">
                <a:solidFill>
                  <a:schemeClr val="bg1"/>
                </a:solidFill>
              </a:rPr>
              <a:t>Кепка без козырька …</a:t>
            </a:r>
          </a:p>
          <a:p>
            <a:r>
              <a:rPr lang="ru-RU" b="1" dirty="0">
                <a:solidFill>
                  <a:schemeClr val="bg1"/>
                </a:solidFill>
              </a:rPr>
              <a:t>Кофта без рукавов …</a:t>
            </a:r>
          </a:p>
          <a:p>
            <a:r>
              <a:rPr lang="ru-RU" b="1" dirty="0">
                <a:solidFill>
                  <a:schemeClr val="bg1"/>
                </a:solidFill>
              </a:rPr>
              <a:t>Снеговик без холода …</a:t>
            </a:r>
          </a:p>
          <a:p>
            <a:r>
              <a:rPr lang="ru-RU" b="1" dirty="0">
                <a:solidFill>
                  <a:schemeClr val="bg1"/>
                </a:solidFill>
              </a:rPr>
              <a:t>Спички без серы …</a:t>
            </a:r>
          </a:p>
          <a:p>
            <a:r>
              <a:rPr lang="ru-RU" b="1" dirty="0">
                <a:solidFill>
                  <a:schemeClr val="bg1"/>
                </a:solidFill>
              </a:rPr>
              <a:t>Диван без спинки …</a:t>
            </a:r>
          </a:p>
          <a:p>
            <a:r>
              <a:rPr lang="ru-RU" b="1" dirty="0">
                <a:solidFill>
                  <a:schemeClr val="bg1"/>
                </a:solidFill>
              </a:rPr>
              <a:t>Всадник без лошади …</a:t>
            </a:r>
          </a:p>
          <a:p>
            <a:r>
              <a:rPr lang="ru-RU" b="1" dirty="0">
                <a:solidFill>
                  <a:schemeClr val="bg1"/>
                </a:solidFill>
              </a:rPr>
              <a:t>Подушка без перьев …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91910"/>
      </p:ext>
    </p:extLst>
  </p:cSld>
  <p:clrMapOvr>
    <a:masterClrMapping/>
  </p:clrMapOvr>
  <p:transition spd="slow">
    <p:randomBar dir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249</TotalTime>
  <Words>628</Words>
  <Application>Microsoft Office PowerPoint</Application>
  <PresentationFormat>Широкоэкранный</PresentationFormat>
  <Paragraphs>83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Times New Roman</vt:lpstr>
      <vt:lpstr>Wingdings 3</vt:lpstr>
      <vt:lpstr>Ион</vt:lpstr>
      <vt:lpstr>         Логопедический конкурс                           для                учеников 3 класса                       «Эврика» </vt:lpstr>
      <vt:lpstr>Дорогие друзья ! Итак, начинаем наш  конкурс любознательных и смекалистых !                       Узоры на салфетке                 (пространственная ориентация) </vt:lpstr>
      <vt:lpstr>                   Сорока-озорница         Выбери из слов, принесённых сорокой,                   подходящее для каждого предложения. </vt:lpstr>
      <vt:lpstr>                      Пословицы  Составь пословицы. Озорная сорока смела по целой половине пословицы. Соедини половинки и прочитай их.     </vt:lpstr>
      <vt:lpstr>                      Головоломки      Вместо точек вставь буквы так, чтобы они были               начальными буквами всех последующих слов. </vt:lpstr>
      <vt:lpstr>                        Анаграммы                 Прочитай анаграммы-пословицы                    (развитие сообразительности и техники чтения)</vt:lpstr>
      <vt:lpstr>                            Кодирование       Найди ключ к шифру и расшифруй загадку.</vt:lpstr>
      <vt:lpstr>                                Головоломки                                 Прочитаешь ?</vt:lpstr>
      <vt:lpstr>                Ваше умозаключение </vt:lpstr>
      <vt:lpstr>                                 Ребусы </vt:lpstr>
      <vt:lpstr>                    Проверка результатов </vt:lpstr>
      <vt:lpstr>                     Проверка результатов                            (продолжение)</vt:lpstr>
      <vt:lpstr>                 Подсчитываем                      правильные ответы !                 Ищем победителей !                   Хлопаем в ладоши !                      Молодцы ! Ура !             До новых встреч, друзья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Логопедический конкурс для 3 класса</dc:title>
  <dc:creator>Asus</dc:creator>
  <cp:lastModifiedBy>Asus</cp:lastModifiedBy>
  <cp:revision>43</cp:revision>
  <dcterms:created xsi:type="dcterms:W3CDTF">2019-06-18T20:16:41Z</dcterms:created>
  <dcterms:modified xsi:type="dcterms:W3CDTF">2019-06-19T11:05:45Z</dcterms:modified>
</cp:coreProperties>
</file>