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7" r:id="rId1"/>
  </p:sldMasterIdLst>
  <p:notesMasterIdLst>
    <p:notesMasterId r:id="rId28"/>
  </p:notesMasterIdLst>
  <p:sldIdLst>
    <p:sldId id="337" r:id="rId2"/>
    <p:sldId id="256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74" r:id="rId25"/>
    <p:sldId id="336" r:id="rId26"/>
    <p:sldId id="338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2" autoAdjust="0"/>
    <p:restoredTop sz="94660"/>
  </p:normalViewPr>
  <p:slideViewPr>
    <p:cSldViewPr>
      <p:cViewPr varScale="1">
        <p:scale>
          <a:sx n="62" d="100"/>
          <a:sy n="62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1428497-FA96-4E69-BC63-9A8E1C64ED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ED68B1D-B90D-46E2-928C-9BB3C3DFDC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3774967-A307-4142-824B-FC0FE52512CF}" type="datetimeFigureOut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5E9C3B38-2611-40A4-A8D5-A891611F1B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DA8D7E8F-BE74-44F9-BCEF-41D1B7D2C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1A2124-AD8F-44B6-A172-C394079C49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7D93E1-6FB6-472E-90B4-8EF4D849C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FA40C91-0DF0-46A8-800C-AE2BD19385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0657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B51F80-1847-413F-9D22-CCF19C8A4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D73924CC-2976-47DE-BDDB-9BF5687DD173}" type="slidenum">
              <a:rPr lang="ru-RU" altLang="ru-RU">
                <a:latin typeface="Calibri" pitchFamily="34" charset="0"/>
              </a:rPr>
              <a:pPr/>
              <a:t>5</a:t>
            </a:fld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7293556-7DF9-4F8D-9889-BC9C99F4F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79C640F7-EDB1-4B89-93C7-118B6F21D3A8}" type="slidenum">
              <a:rPr lang="ru-RU" altLang="ru-RU">
                <a:latin typeface="Calibri" pitchFamily="34" charset="0"/>
              </a:rPr>
              <a:pPr/>
              <a:t>23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xmlns="" id="{63663681-FB01-4A1A-9D83-BF098210D4EA}"/>
              </a:ext>
            </a:extLst>
          </p:cNvPr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9B2BBDA-C020-425C-B29A-0B3AD3F2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DB37495-055F-40DC-A317-C3F0A412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EC040C1-B7D4-453B-BE3A-A912EA42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fld id="{0607627B-3AC5-47B6-9669-85185DC5E2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5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xmlns="" id="{BD190AA4-4765-4154-88BC-9925880AFFAA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80F76B8-6936-46B3-8FAB-1A3BE406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78DEA19-21BB-4E2C-B1D3-CF3A0A4B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39A0E0C-44DA-48B6-87F3-18D88721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4E042-5870-479B-8347-4CDE546E1F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43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xmlns="" id="{895AF824-063A-44DC-AAAF-1280C839118B}"/>
              </a:ext>
            </a:extLst>
          </p:cNvPr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CE4CD0B-EFDA-4582-97D5-28212635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0E56807-2E98-4AD5-8E70-729B49CB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51A32A0-374E-476A-AA6A-19468E5B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AFF90-40FE-4A58-8A00-38A143A96F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05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xmlns="" id="{671434F7-5287-4D48-84B2-925F2B41C262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FB4DFB3-0FEA-4395-8D6E-86AF3801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2883BAF-A91D-4C07-9750-56A1782A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2EADF15-0AA6-4CB3-8D82-C8DD9EE8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DBF7B-3427-4FCC-9FE3-03A2D4EA25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5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xmlns="" id="{67C5B375-57ED-40B9-A5F1-722826F6D154}"/>
              </a:ext>
            </a:extLst>
          </p:cNvPr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8B65B6D-A72A-4374-B4F3-24E3D890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68627A1-9A84-4848-8267-2BB4B41B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E38433D-0154-49B1-8A6E-44A74A7C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9C003-A648-4E87-B38A-5D4ECAD3CC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14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xmlns="" id="{C5AC3904-8DA9-4050-9357-08E0B402D1E3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207A89A4-8AA7-4373-967C-5A3C7624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83ECBC6B-06B4-4BFC-AC8C-D31AF097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B10B1A9E-97FE-4FC7-998C-9C2AAA27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FA6F2-B9C4-4DBF-92DD-B046AC11B5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6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5">
            <a:extLst>
              <a:ext uri="{FF2B5EF4-FFF2-40B4-BE49-F238E27FC236}">
                <a16:creationId xmlns:a16="http://schemas.microsoft.com/office/drawing/2014/main" xmlns="" id="{495208A5-A75D-4BDB-9CD6-B8A07F3CBD44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5830874A-DAD3-431D-88C9-7B58F06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EE6E6193-5405-4274-BB0E-3B8BF117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xmlns="" id="{AD4D3E66-7754-4A31-AB01-2A42E619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2022F-9761-4E4A-A6F7-97777934BF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xmlns="" id="{0EC7B88D-8599-4F73-B189-C52E9D22BF50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7F0C2A75-FA9B-4778-B485-C738C556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DFC74DB1-2BCF-4CB6-9BF5-47E1807C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648B766C-4C55-4473-8D1C-E601E49D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00CFE-4D5B-4D20-9379-939C135928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415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DC629D9-3A92-475F-AFC4-8D922222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25948C5-152C-416F-96BB-BBC41D6E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4950151-F3A3-4EE1-A1E4-395DBB41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EC55-7094-4DAB-89D8-3305AB0274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17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xmlns="" id="{4D4DF8EB-E32D-47AA-B267-FA4DD3C8ED51}"/>
              </a:ext>
            </a:extLst>
          </p:cNvPr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29543D65-BF79-40C0-8D23-CF8003E2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C87829FC-08B8-4297-B85B-CC958262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6D97A3A2-CAE2-4B8E-91D3-2B00E046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74C89-84C9-44DA-B512-7FA72CD2BC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84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xmlns="" id="{F7E0CD75-5536-4847-837C-A9D18738B02D}"/>
                </a:ext>
              </a:extLst>
            </p:cNvPr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xmlns="" id="{D2FB6A8D-BE47-4231-B04D-6F301AF6770E}"/>
                </a:ext>
              </a:extLst>
            </p:cNvPr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xmlns="" id="{8A726684-A048-4084-977A-43C5D8EA90BB}"/>
              </a:ext>
            </a:extLst>
          </p:cNvPr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68197446-10B2-4525-9915-C82A9B22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4175549E-2388-475F-A5F9-8C9169ED5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94353755-85C7-4FAF-80C4-89267F79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8A1CA-94CF-4ABF-8B64-CA5460DC8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51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B7A10B1-4235-4299-8E6C-B80D960A839D}"/>
              </a:ext>
            </a:extLst>
          </p:cNvPr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54E70AE-DC58-4E68-B929-DD7EE92DDF2E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4ED6D1-9630-4BD6-BE05-D687E6C9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C629D9-3A92-475F-AFC4-8D922222B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5948C5-152C-416F-96BB-BBC41D6E4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50151-F3A3-4EE1-A1E4-395DBB416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chemeClr val="accent1"/>
                </a:solidFill>
              </a:defRPr>
            </a:lvl1pPr>
          </a:lstStyle>
          <a:p>
            <a:fld id="{7925B144-4018-416B-BF01-F7DA9EE79F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23" r:id="rId7"/>
    <p:sldLayoutId id="2147484430" r:id="rId8"/>
    <p:sldLayoutId id="2147484431" r:id="rId9"/>
    <p:sldLayoutId id="2147484432" r:id="rId10"/>
    <p:sldLayoutId id="214748443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b.chgk.info/search/questions/&#1091;&#1095;&#1077;&#1085;&#1099;&#1077;%20&#1073;&#1080;&#1086;&#1083;&#1086;&#1075;&#1080;" TargetMode="External"/><Relationship Id="rId13" Type="http://schemas.openxmlformats.org/officeDocument/2006/relationships/hyperlink" Target="https://db.chgk.info/search/questions/&#1084;&#1080;&#1095;&#1091;&#1088;&#1080;&#1085;" TargetMode="External"/><Relationship Id="rId3" Type="http://schemas.openxmlformats.org/officeDocument/2006/relationships/hyperlink" Target="https://db.chgk.info/search/questions/&#1042;&#1077;&#1088;&#1085;&#1072;&#1076;&#1089;&#1082;&#1080;&#1081;" TargetMode="External"/><Relationship Id="rId7" Type="http://schemas.openxmlformats.org/officeDocument/2006/relationships/hyperlink" Target="https://db.chgk.info/search/questions/&#1079;&#1072;&#1082;&#1086;&#1085;%20&#1075;&#1086;&#1084;&#1086;&#1083;&#1086;&#1075;&#1080;&#1095;&#1077;&#1089;&#1082;&#1080;&#1093;%20&#1088;&#1103;&#1076;&#1086;&#1074;" TargetMode="External"/><Relationship Id="rId12" Type="http://schemas.openxmlformats.org/officeDocument/2006/relationships/hyperlink" Target="https://db.chgk.info/search/questions/&#1084;&#1077;&#1095;&#1085;&#1080;&#1082;&#1086;&#1074;" TargetMode="External"/><Relationship Id="rId2" Type="http://schemas.openxmlformats.org/officeDocument/2006/relationships/hyperlink" Target="http://fb.ru/article/238484/izvestnyie-otechestvennyie-uchenyie-biologi-i-ih-otkryitiy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b.chgk.info/search/questions/&#1075;&#1077;&#1085;&#1077;&#1090;&#1080;&#1082;&#1072;%20&#1084;&#1077;&#1085;&#1076;&#1077;&#1083;&#1100;" TargetMode="External"/><Relationship Id="rId11" Type="http://schemas.openxmlformats.org/officeDocument/2006/relationships/hyperlink" Target="https://db.chgk.info/search/questions/&#1056;&#1077;&#1092;&#1083;&#1077;&#1082;&#1089;&#1099;%20&#1048;.&#1055;&#1072;&#1074;&#1083;&#1086;&#1074;" TargetMode="External"/><Relationship Id="rId5" Type="http://schemas.openxmlformats.org/officeDocument/2006/relationships/hyperlink" Target="https://db.chgk.info/search/questions/&#1058;&#1086;&#1084;&#1072;&#1089;%20&#1084;&#1086;&#1088;&#1075;&#1072;&#1085;" TargetMode="External"/><Relationship Id="rId10" Type="http://schemas.openxmlformats.org/officeDocument/2006/relationships/hyperlink" Target="https://db.chgk.info/search/questions/&#1042;&#1072;&#1074;&#1080;&#1083;&#1086;&#1074;" TargetMode="External"/><Relationship Id="rId4" Type="http://schemas.openxmlformats.org/officeDocument/2006/relationships/hyperlink" Target="https://db.chgk.info/search/questions/&#1051;&#1077;&#1074;&#1077;&#1085;&#1075;&#1091;&#1082;" TargetMode="External"/><Relationship Id="rId9" Type="http://schemas.openxmlformats.org/officeDocument/2006/relationships/hyperlink" Target="https://db.chgk.info/search/questions/&#1086;&#1090;&#1082;&#1088;&#1099;&#1090;&#1080;&#1103;%20&#1074;%20&#1073;&#1080;&#1086;&#1083;&#1086;&#1075;&#1080;&#1080;" TargetMode="External"/><Relationship Id="rId14" Type="http://schemas.openxmlformats.org/officeDocument/2006/relationships/hyperlink" Target="https://db.chgk.info/search/questions/&#1087;&#1072;&#1089;&#1090;&#1077;&#1088;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s/istorija/Velikie-ljudi-20-veka/0012-012-Ivan-Petrovich-Pavlov.jpg" TargetMode="External"/><Relationship Id="rId13" Type="http://schemas.openxmlformats.org/officeDocument/2006/relationships/hyperlink" Target="https://ds04.infourok.ru/uploads/ex/042f/0011a3e6-13c7c321/640/img2.jpg" TargetMode="External"/><Relationship Id="rId3" Type="http://schemas.openxmlformats.org/officeDocument/2006/relationships/hyperlink" Target="http://900igr.net/up/datas/86247/008.jpg" TargetMode="External"/><Relationship Id="rId7" Type="http://schemas.openxmlformats.org/officeDocument/2006/relationships/hyperlink" Target="https://ds02.infourok.ru/uploads/ex/0c3c/000674db-6cfe85d9/img2.jpg" TargetMode="External"/><Relationship Id="rId12" Type="http://schemas.openxmlformats.org/officeDocument/2006/relationships/hyperlink" Target="http://900igr.net/up/datas/80281/006.jpg" TargetMode="External"/><Relationship Id="rId17" Type="http://schemas.openxmlformats.org/officeDocument/2006/relationships/hyperlink" Target="https://certifiedkit.com/wp-content/uploads/2016/03/ice-water-with-germs.jpg" TargetMode="External"/><Relationship Id="rId2" Type="http://schemas.openxmlformats.org/officeDocument/2006/relationships/hyperlink" Target="https://cf.ppt-online.org/files1/slide/n/n03GhwVtzQAFgmNCfT6Ha1L5sR9iSkpO8XxcqyuYE/slide-19.jpg" TargetMode="External"/><Relationship Id="rId16" Type="http://schemas.openxmlformats.org/officeDocument/2006/relationships/hyperlink" Target="https://cdn.fishki.net/upload/post/201603/21/1892094/70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p.userapi.com/c845421/v845421075/1f4dec/YwjE1HMHfb8.jpg" TargetMode="External"/><Relationship Id="rId11" Type="http://schemas.openxmlformats.org/officeDocument/2006/relationships/hyperlink" Target="https://ds02.infourok.ru/uploads/ex/0383/00040eaa-76570b4a/7/img6.jpg" TargetMode="External"/><Relationship Id="rId5" Type="http://schemas.openxmlformats.org/officeDocument/2006/relationships/hyperlink" Target="https://pp.userapi.com/c845421/v845421075/1f4dbf/s8oowN9R61w.jpg" TargetMode="External"/><Relationship Id="rId15" Type="http://schemas.openxmlformats.org/officeDocument/2006/relationships/hyperlink" Target="https://avatars.mds.yandex.net/get-zen_doc/1333513/pub_5b7111c1c32d9400a8849e64_5b7111d5b1ecb300a83ceee6/scale_1200" TargetMode="External"/><Relationship Id="rId10" Type="http://schemas.openxmlformats.org/officeDocument/2006/relationships/hyperlink" Target="https://allyslide.com/thumbs/6df331b434ea4ae04a50bca39114ea44/img0.jpg" TargetMode="External"/><Relationship Id="rId4" Type="http://schemas.openxmlformats.org/officeDocument/2006/relationships/hyperlink" Target="https://pp.userapi.com/c845421/v845421075/1f4d2e/sCuP5Rgim5M.jpg" TargetMode="External"/><Relationship Id="rId9" Type="http://schemas.openxmlformats.org/officeDocument/2006/relationships/hyperlink" Target="https://ds04.infourok.ru/uploads/ex/0ef4/0001bca3-b966ef89/640/img9.jpg" TargetMode="External"/><Relationship Id="rId14" Type="http://schemas.openxmlformats.org/officeDocument/2006/relationships/hyperlink" Target="https://ds03.infourok.ru/uploads/ex/0cc4/0004c7b3-d3463b97/640/img2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image" Target="../media/image4.gif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72250" cy="10493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152" y="4077072"/>
            <a:ext cx="4455240" cy="182073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Московская обл.,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Истринский</a:t>
            </a:r>
            <a:r>
              <a:rPr lang="ru-RU" b="1" dirty="0" smtClean="0">
                <a:solidFill>
                  <a:srgbClr val="C00000"/>
                </a:solidFill>
              </a:rPr>
              <a:t> район, г. Дедовск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МОУ </a:t>
            </a:r>
            <a:r>
              <a:rPr lang="ru-RU" b="1" dirty="0" smtClean="0">
                <a:solidFill>
                  <a:srgbClr val="C00000"/>
                </a:solidFill>
              </a:rPr>
              <a:t>Дедовская СОШ № 3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Учитель биологии Румянцева </a:t>
            </a:r>
            <a:r>
              <a:rPr lang="ru-RU" b="1" dirty="0" smtClean="0">
                <a:solidFill>
                  <a:srgbClr val="C00000"/>
                </a:solidFill>
              </a:rPr>
              <a:t>О. Г</a:t>
            </a:r>
            <a:r>
              <a:rPr lang="ru-RU" b="1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" y="1772816"/>
            <a:ext cx="85046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Викторина: </a:t>
            </a:r>
          </a:p>
          <a:p>
            <a:pPr algn="ctr"/>
            <a:r>
              <a:rPr lang="ru-RU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«Учёные и их открытия»</a:t>
            </a:r>
            <a:endParaRPr lang="ru-RU" sz="5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87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1433D0-4729-4049-9B51-2B441A1A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2. Русские учёные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" y="1768475"/>
            <a:ext cx="903605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 баллов.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Этот учёный с 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помощью хирургических методов 10 лет подробно изучал физиологию пищеварения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за эти исследования получил Нобелевскую премию. Следующей областью интересов стала высшая нервная деятельность, изучению которой он посвятил 35 лет. Он ввёл основные понятия науки о поведении – условный и безусловный рефлексы.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alt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itchFamily="34" charset="0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84B5C15-AF80-4A09-B345-60376FE89AD5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33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900igr.net/datas/istorija/Velikie-ljudi-20-veka/0012-012-Ivan-Petrovich-Pavl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525"/>
            <a:ext cx="7721723" cy="5791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F1B5A-AB22-4E62-8E48-68ACCAA5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2. Русские учёные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1768475"/>
            <a:ext cx="7858125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30 баллов.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его доклад о законе гомологических рядов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наследственной изменчивости на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Всероссийском съезде селекционеров был закончен, в зале прозвучал возглас: «Биологи приветствуют своего Менделеева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!». Назовите этого учёного.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alt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itchFamily="34" charset="0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30128EFB-95AC-4795-9FD7-0CD65B483847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7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ds04.infourok.ru/uploads/ex/0ef4/0001bca3-b966ef89/640/img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9322"/>
            <a:ext cx="7699063" cy="5774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7268B0-C609-4E66-B64A-53D0A380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2. Русские учёные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622601-AF98-466F-98B8-65BC68C5E78D}"/>
              </a:ext>
            </a:extLst>
          </p:cNvPr>
          <p:cNvSpPr txBox="1"/>
          <p:nvPr/>
        </p:nvSpPr>
        <p:spPr>
          <a:xfrm>
            <a:off x="0" y="1785938"/>
            <a:ext cx="91440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50 баллов.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Изучая болезни растений этому учёному удалость выделить возбудителей, способных проходить через фильтры для бактерий. Он понял, что открыл новые организмы, но не мог их увидеть в 1892 году.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существование подтвердилось только в 20 веке, с появлением в науке нового типа микроскопа.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ученого и организмы, которые он открыл.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5866324C-FD1C-4545-88CC-6C3F84736125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581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9231"/>
            <a:ext cx="8058150" cy="5981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A00C05-034E-4B1C-96BE-90E98556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2. Русские учёные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768475"/>
            <a:ext cx="9144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70 баллов. </a:t>
            </a:r>
            <a:endParaRPr lang="ru-RU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Биологи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ставят его в один ряд с Дарвином и Павловым, географы называют его создателем современной географии, геологи — создателем геологии. Практические работы в области агрохимии, биохимии, физиологии в настоящее время могут быть правильно истолкованы только в свете его идей. В качестве эпиграфа к своей знаменитой книге он использовал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тютчевские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строки: "Невозмутимый строй во всем. Созвучье полное в природе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...". Назовите автора и его главный труд.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alt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itchFamily="34" charset="0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2C70884E-4FFA-4FE6-8718-1153D0F172AC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5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6" y="127328"/>
            <a:ext cx="8012878" cy="5841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A91A66-9067-4580-9104-D7B481E1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dirty="0">
                <a:solidFill>
                  <a:srgbClr val="FF0000"/>
                </a:solidFill>
              </a:rPr>
              <a:t>3. Два имени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0CFF04-9610-4B1B-8CEA-FC6F7B2CCED1}"/>
              </a:ext>
            </a:extLst>
          </p:cNvPr>
          <p:cNvSpPr txBox="1"/>
          <p:nvPr/>
        </p:nvSpPr>
        <p:spPr>
          <a:xfrm>
            <a:off x="642938" y="1500188"/>
            <a:ext cx="8143875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10 баллов.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Клеточную теорию называют именами ЭТИХ ДВУХ УЧЁНЫХ.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82CC8545-5C7C-4F83-9002-6FE847ABF5CB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9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ds02.infourok.ru/uploads/ex/0383/00040eaa-76570b4a/7/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8" y="85834"/>
            <a:ext cx="7916334" cy="5937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3F032-B45D-4CFD-BDB4-05E27A56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3. Два имени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6D5281-667B-4343-AB5A-1D4C6E1FEC1C}"/>
              </a:ext>
            </a:extLst>
          </p:cNvPr>
          <p:cNvSpPr txBox="1"/>
          <p:nvPr/>
        </p:nvSpPr>
        <p:spPr>
          <a:xfrm>
            <a:off x="1" y="1733497"/>
            <a:ext cx="91440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 баллов.</a:t>
            </a:r>
            <a:r>
              <a:rPr lang="ru-RU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объект изучения молекулярной биологии — молекула ДНК, двойная спираль, основа любого организма. Молекулярные биологи ее очень любят. Они даже дали личные имена двум цепям, из которых она состоит. Какие?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1DCA5C68-3CC6-4920-BF99-E5CA36D955F5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3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1" y="113710"/>
            <a:ext cx="7764720" cy="5823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2EE71E-9F93-4117-8660-50415E77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3. Два имени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504" y="1357313"/>
            <a:ext cx="892899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>
              <a:latin typeface="Tahoma" pitchFamily="34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30 баллов.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Теории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этих двух ученых были совершенно непохожи, но Нобелевский комитет не ошибся, присудив премию обоим, поскольку теперь доказано, что в организме одновременно работают оба иммунных механизма — и система фагоцитов, и система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антител.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alt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itchFamily="34" charset="0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079ED217-84DE-44B0-94F2-D89CE4F36A9F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7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ds04.infourok.ru/uploads/ex/042f/0011a3e6-13c7c321/640/img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2"/>
          <a:stretch/>
        </p:blipFill>
        <p:spPr bwMode="auto">
          <a:xfrm>
            <a:off x="106710" y="791384"/>
            <a:ext cx="8928992" cy="4984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79D24-F08B-4D77-BAF9-501CF2FB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3. Два имени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5727D1-971C-48F7-9D50-676BC11B6617}"/>
              </a:ext>
            </a:extLst>
          </p:cNvPr>
          <p:cNvSpPr txBox="1"/>
          <p:nvPr/>
        </p:nvSpPr>
        <p:spPr>
          <a:xfrm>
            <a:off x="0" y="1154979"/>
            <a:ext cx="914400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баллов.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Основатель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этой науки, не получив откликов на свои публикации в журнале скромного моравского научного общества, остаток жизни занимался в качестве хобби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пчеловодством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садоводством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одного из тех, кто спустя треть века прочел его труды, в углу комнаты всегда висела большая связка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бананов, которыми он кормил плодовых мушек.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этих двух ученых.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B5FB5764-BD2E-437E-8949-FC2951C0CBB4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1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ds03.infourok.ru/uploads/ex/0cc4/0004c7b3-d3463b97/640/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7" y="118284"/>
            <a:ext cx="7740338" cy="5805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813" y="1428750"/>
            <a:ext cx="75009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70 баллов.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Анекдот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1908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года, иллюстрирующий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как давняя российская традиция обогащается новыми прогрессивными веяниями: "Если вечером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[….],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то утром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[….]".  Речь идет о напитках, созданных великими учёными. Назовите напитки и фамилии учёных.      </a:t>
            </a:r>
            <a:r>
              <a:rPr lang="ru-RU" alt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altLang="ru-RU" sz="1800" dirty="0">
              <a:latin typeface="Tahoma" pitchFamily="34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76A60-621D-4964-A97E-8C9835E5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3. Два имени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5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назад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B5FB5764-BD2E-437E-8949-FC2951C0CBB4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2" y="188640"/>
            <a:ext cx="7632848" cy="5621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461406-474D-46AB-B9F7-CDDF01D0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4. С учёными обо всем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785938"/>
            <a:ext cx="914400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10 баллов. </a:t>
            </a:r>
            <a:endParaRPr lang="ru-RU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Как-то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французский бактериолог Луи Пастер исследовал в своей лаборатории культуру бактерии оспы. Неожиданно к нему явился незнакомец и представился секундантом одного вельможи, который вызывал Пастера на дуэль. Пастер сказал: "раз меня вызывают, я имею право выбрать оружие..." Ответьте максимально точно: какое оружие выбрал Пастер, если известно, что дуэль так и не состоялась?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alt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itchFamily="34" charset="0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9A042CEF-455F-48DE-B224-9A184F9F450F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9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7" y="110600"/>
            <a:ext cx="7864417" cy="5893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D4004A90-B774-497C-AB14-220657B1BA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428625"/>
            <a:ext cx="8429625" cy="342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46C2A5AF-86F9-4A72-8337-7001CCD560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28875" y="4214813"/>
            <a:ext cx="6072188" cy="2500312"/>
          </a:xfrm>
        </p:spPr>
        <p:txBody>
          <a:bodyPr rtlCol="0"/>
          <a:lstStyle/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</p:txBody>
      </p:sp>
      <p:pic>
        <p:nvPicPr>
          <p:cNvPr id="13316" name="Рисунок 6" descr="0402dvlcsnap2010020318h57m29s79.png"/>
          <p:cNvPicPr>
            <a:picLocks noChangeAspect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53732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Учёные и их открытия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8AC249-0A07-45CB-9523-15B41ABD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4. С учёными обо всем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45C999-E0F1-47D1-B509-685E3E556CA9}"/>
              </a:ext>
            </a:extLst>
          </p:cNvPr>
          <p:cNvSpPr txBox="1"/>
          <p:nvPr/>
        </p:nvSpPr>
        <p:spPr>
          <a:xfrm>
            <a:off x="857250" y="2000250"/>
            <a:ext cx="7429500" cy="46782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задает Иван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Мичурин,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согласно шутке: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"если активно прививать любовь к Родине, то скоро возникнут ОНИ". Назовите ИХ одним словом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B0F0"/>
              </a:solidFill>
              <a:latin typeface="+mn-lt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05B0ECC2-0952-4E19-8BE8-3E30FF327054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3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4" y="80613"/>
            <a:ext cx="7843044" cy="5856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9E0D3-7311-4A94-903C-23E586B7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4. С учёными обо всем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A35531-7F99-4E71-894E-C941C98A4153}"/>
              </a:ext>
            </a:extLst>
          </p:cNvPr>
          <p:cNvSpPr txBox="1"/>
          <p:nvPr/>
        </p:nvSpPr>
        <p:spPr>
          <a:xfrm>
            <a:off x="0" y="1714500"/>
            <a:ext cx="9144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30 баллов.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экологии открытие сделал скромный учитель биологии из школы городка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Логан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штате Юта. Он всю жизнь изучал червей, и пламенная страсть принесла плоды: учитель открыл вид этих милых тварей, которые пожирают то, что является одной из главных проблем городов. Что именно?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2492D1EA-B7D3-4297-9802-925C0A763097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7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9" y="53995"/>
            <a:ext cx="7866062" cy="5883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638AA-8071-4247-BA03-F8079782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4. С учёными обо всем</a:t>
            </a:r>
            <a:endParaRPr lang="ru-RU" sz="3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9341" y="2004357"/>
            <a:ext cx="746373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50 баллов.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присутствует в названии древней скульптуры. ОНА подтолкнула Илью Мечникова к открытию фагоцитарной теории, за которую ученый был удостоен Нобелевской премии. Назовите ЕЕ.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alt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FA1D7C5D-AF9E-4A4B-9B7E-42A15F2DA7CB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1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3" y="175677"/>
            <a:ext cx="7701326" cy="5760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320C1E-D27B-4DDB-BBC9-4EB75BA8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4. С учёными обо всем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2DD56D-37CE-40D4-9058-746E4616E191}"/>
              </a:ext>
            </a:extLst>
          </p:cNvPr>
          <p:cNvSpPr txBox="1"/>
          <p:nvPr/>
        </p:nvSpPr>
        <p:spPr>
          <a:xfrm>
            <a:off x="251520" y="2135172"/>
            <a:ext cx="864096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70 баллов.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обостряет слух, осязание, обоняние, служит величайшим творческим стимулом. Отголоски этого Мечников нашел в музыке Бетховена, Моцарта, Вагнера. Это, по словам академика Павлова заметно на страницах книги Сеченова "Рефлексы головного мозга". Назовите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надеемся, не чуждое и вам.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Ответ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6" name="Управляющая кнопка: назад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6A81B398-A892-480B-865C-6F715E167EC1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5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-67976"/>
            <a:ext cx="8020050" cy="6029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83114BFB-525E-4887-9DFB-35CB9E068F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785938"/>
            <a:ext cx="8643937" cy="1162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u="sng" dirty="0">
                <a:solidFill>
                  <a:srgbClr val="92D050"/>
                </a:solidFill>
              </a:rPr>
              <a:t>Подведение итогов викторины</a:t>
            </a:r>
            <a:r>
              <a:rPr lang="ru-RU" sz="2600" u="sng" dirty="0">
                <a:solidFill>
                  <a:srgbClr val="92D050"/>
                </a:solidFill>
              </a:rPr>
              <a:t/>
            </a:r>
            <a:br>
              <a:rPr lang="ru-RU" sz="2600" u="sng" dirty="0">
                <a:solidFill>
                  <a:srgbClr val="92D050"/>
                </a:solidFill>
              </a:rPr>
            </a:br>
            <a:endParaRPr lang="ru-RU" sz="2600" u="sng" dirty="0">
              <a:solidFill>
                <a:srgbClr val="92D050"/>
              </a:solidFill>
            </a:endParaRPr>
          </a:p>
        </p:txBody>
      </p:sp>
      <p:pic>
        <p:nvPicPr>
          <p:cNvPr id="37891" name="Рисунок 4" descr="cas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86063"/>
            <a:ext cx="29908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C1DBE2-60DE-4366-89F1-88C9DCC3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00B0F0"/>
                </a:solidFill>
              </a:rPr>
              <a:t>Использованные интернет-ресурсы: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F3976B-CB8E-43CD-BB8F-C1EE25D5355E}"/>
              </a:ext>
            </a:extLst>
          </p:cNvPr>
          <p:cNvSpPr txBox="1"/>
          <p:nvPr/>
        </p:nvSpPr>
        <p:spPr>
          <a:xfrm>
            <a:off x="500063" y="1643063"/>
            <a:ext cx="8072437" cy="45874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Ученые – биологи: </a:t>
            </a:r>
            <a:r>
              <a:rPr lang="ru-RU" dirty="0" smtClean="0">
                <a:solidFill>
                  <a:srgbClr val="0096FF"/>
                </a:solidFill>
                <a:latin typeface="Times New Roman"/>
                <a:ea typeface="Calibri"/>
                <a:cs typeface="Times New Roman"/>
                <a:hlinkClick r:id="rId2"/>
              </a:rPr>
              <a:t>http://fb.ru/article/238484/izvestnyie-otechestvennyie-uchenyie-biologi-i-ih-otkryitiya</a:t>
            </a:r>
            <a:endParaRPr lang="ru-RU" dirty="0" smtClean="0">
              <a:solidFill>
                <a:srgbClr val="0096FF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latin typeface="Calibri"/>
                <a:ea typeface="Calibri"/>
                <a:cs typeface="Times New Roman"/>
              </a:rPr>
              <a:t>База вопросов «Что? Где? Когда?» </a:t>
            </a:r>
            <a:r>
              <a:rPr lang="ru-RU" sz="1400" u="sng" dirty="0" smtClean="0">
                <a:hlinkClick r:id="rId3"/>
              </a:rPr>
              <a:t>https://db.chgk.info/search/questions/Вернадский</a:t>
            </a:r>
            <a:endParaRPr lang="ru-RU" sz="1400" u="sng" dirty="0" smtClean="0"/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u="sng" dirty="0" smtClean="0">
                <a:hlinkClick r:id="rId4"/>
              </a:rPr>
              <a:t>https://db.chgk.info/search/questions/Левенгук</a:t>
            </a:r>
            <a:endParaRPr lang="ru-RU" sz="1400" dirty="0" smtClean="0"/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u="sng" dirty="0" smtClean="0">
                <a:hlinkClick r:id="rId5"/>
              </a:rPr>
              <a:t>https://db.chgk.info/search/questions/Томас%20морган</a:t>
            </a:r>
            <a:endParaRPr lang="ru-RU" sz="1400" dirty="0" smtClean="0"/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u="sng" dirty="0" smtClean="0">
                <a:hlinkClick r:id="rId6"/>
              </a:rPr>
              <a:t>https://db.chgk.info/search/questions/генетика%20мендель</a:t>
            </a:r>
            <a:endParaRPr lang="ru-RU" sz="1400" dirty="0" smtClean="0"/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u="sng" dirty="0" smtClean="0">
                <a:hlinkClick r:id="rId7"/>
              </a:rPr>
              <a:t>https://db.chgk.info/search/questions/закон%20гомологических%20рядов</a:t>
            </a:r>
            <a:endParaRPr lang="ru-RU" sz="1400" dirty="0" smtClean="0"/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u="sng" dirty="0" smtClean="0">
                <a:hlinkClick r:id="rId8"/>
              </a:rPr>
              <a:t>https://db.chgk.info/search/questions/ученые%20биологи</a:t>
            </a:r>
            <a:endParaRPr lang="ru-RU" sz="1400" dirty="0" smtClean="0"/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u="sng" dirty="0" smtClean="0">
                <a:hlinkClick r:id="rId9"/>
              </a:rPr>
              <a:t>https://db.chgk.info/search/questions/открытия%20в%20биологии</a:t>
            </a:r>
            <a:endParaRPr lang="ru-RU" sz="1400" dirty="0" smtClean="0"/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u="sng" dirty="0" smtClean="0">
                <a:hlinkClick r:id="rId10"/>
              </a:rPr>
              <a:t>https://db.chgk.info/search/questions/Вавилов</a:t>
            </a:r>
            <a:endParaRPr lang="ru-RU" sz="1400" dirty="0" smtClean="0"/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latin typeface="Calibri"/>
                <a:ea typeface="Calibri"/>
                <a:cs typeface="Times New Roman"/>
                <a:hlinkClick r:id="rId11"/>
              </a:rPr>
              <a:t>https://db.chgk.info/search/questions/</a:t>
            </a:r>
            <a:r>
              <a:rPr lang="ru-RU" sz="1400" b="1" dirty="0" smtClean="0">
                <a:latin typeface="Calibri"/>
                <a:ea typeface="Calibri"/>
                <a:cs typeface="Times New Roman"/>
                <a:hlinkClick r:id="rId11"/>
              </a:rPr>
              <a:t>Рефлексы%20И.Павлов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latin typeface="Calibri"/>
                <a:ea typeface="Calibri"/>
                <a:cs typeface="Times New Roman"/>
                <a:hlinkClick r:id="rId12"/>
              </a:rPr>
              <a:t>https://db.chgk.info/search/questions/</a:t>
            </a:r>
            <a:r>
              <a:rPr lang="ru-RU" sz="1400" b="1" dirty="0" smtClean="0">
                <a:latin typeface="Calibri"/>
                <a:ea typeface="Calibri"/>
                <a:cs typeface="Times New Roman"/>
                <a:hlinkClick r:id="rId12"/>
              </a:rPr>
              <a:t>мечников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latin typeface="Calibri"/>
                <a:ea typeface="Calibri"/>
                <a:cs typeface="Times New Roman"/>
                <a:hlinkClick r:id="rId13"/>
              </a:rPr>
              <a:t>https://db.chgk.info/search/questions/</a:t>
            </a:r>
            <a:r>
              <a:rPr lang="ru-RU" sz="1400" b="1" dirty="0" err="1" smtClean="0">
                <a:latin typeface="Calibri"/>
                <a:ea typeface="Calibri"/>
                <a:cs typeface="Times New Roman"/>
                <a:hlinkClick r:id="rId13"/>
              </a:rPr>
              <a:t>мичурин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>
                <a:latin typeface="Calibri"/>
                <a:ea typeface="Calibri"/>
                <a:cs typeface="Times New Roman"/>
                <a:hlinkClick r:id="rId14"/>
              </a:rPr>
              <a:t>https://db.chgk.info/search/questions/</a:t>
            </a:r>
            <a:r>
              <a:rPr lang="ru-RU" sz="1400" b="1" dirty="0" err="1" smtClean="0">
                <a:latin typeface="Calibri"/>
                <a:ea typeface="Calibri"/>
                <a:cs typeface="Times New Roman"/>
                <a:hlinkClick r:id="rId14"/>
              </a:rPr>
              <a:t>пастер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C1DBE2-60DE-4366-89F1-88C9DCC3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00B0F0"/>
                </a:solidFill>
              </a:rPr>
              <a:t>Использованные интернет-ресурсы: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F3976B-CB8E-43CD-BB8F-C1EE25D5355E}"/>
              </a:ext>
            </a:extLst>
          </p:cNvPr>
          <p:cNvSpPr txBox="1"/>
          <p:nvPr/>
        </p:nvSpPr>
        <p:spPr>
          <a:xfrm>
            <a:off x="500063" y="1484784"/>
            <a:ext cx="8072437" cy="59631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/>
              <a:t>Ядро клетки - </a:t>
            </a:r>
            <a:r>
              <a:rPr lang="ru-RU" sz="1400" u="sng" dirty="0">
                <a:hlinkClick r:id="rId2"/>
              </a:rPr>
              <a:t>https://cf.ppt-online.org/files1/slide/n/n03GhwVtzQAFgmNCfT6Ha1L5sR9iSkpO8XxcqyuYE/slide-19.jpg</a:t>
            </a:r>
            <a:endParaRPr lang="ru-RU" sz="1400" dirty="0"/>
          </a:p>
          <a:p>
            <a:r>
              <a:rPr lang="ru-RU" sz="1400" dirty="0"/>
              <a:t>Роберт ГУК - </a:t>
            </a:r>
            <a:r>
              <a:rPr lang="ru-RU" sz="1400" u="sng" dirty="0">
                <a:hlinkClick r:id="rId3"/>
              </a:rPr>
              <a:t>http://900igr.net/up/datas/86247/008.jpg</a:t>
            </a:r>
            <a:endParaRPr lang="ru-RU" sz="1400" dirty="0"/>
          </a:p>
          <a:p>
            <a:r>
              <a:rPr lang="ru-RU" sz="1400" dirty="0"/>
              <a:t>О законе Менделя - </a:t>
            </a:r>
            <a:r>
              <a:rPr lang="ru-RU" sz="1400" u="sng" dirty="0">
                <a:hlinkClick r:id="rId4"/>
              </a:rPr>
              <a:t>https://pp.userapi.com/c845421/v845421075/1f4d2e/sCuP5Rgim5M.jpg</a:t>
            </a:r>
            <a:endParaRPr lang="ru-RU" sz="1400" dirty="0"/>
          </a:p>
          <a:p>
            <a:r>
              <a:rPr lang="ru-RU" sz="1400" dirty="0"/>
              <a:t>Антони </a:t>
            </a:r>
            <a:r>
              <a:rPr lang="ru-RU" sz="1400" dirty="0" err="1"/>
              <a:t>ван</a:t>
            </a:r>
            <a:r>
              <a:rPr lang="ru-RU" sz="1400" dirty="0"/>
              <a:t> Левенгук (с помощью увеличительных стекол рассматривал микроорганизмы). - </a:t>
            </a:r>
            <a:r>
              <a:rPr lang="ru-RU" sz="1400" u="sng" dirty="0">
                <a:hlinkClick r:id="rId5"/>
              </a:rPr>
              <a:t>https://pp.userapi.com/c845421/v845421075/1f4dbf/s8oowN9R61w.jpg</a:t>
            </a:r>
            <a:endParaRPr lang="ru-RU" sz="1400" dirty="0"/>
          </a:p>
          <a:p>
            <a:r>
              <a:rPr lang="ru-RU" sz="1400" dirty="0"/>
              <a:t>Луи Пастер - </a:t>
            </a:r>
            <a:r>
              <a:rPr lang="ru-RU" sz="1400" u="sng" dirty="0">
                <a:hlinkClick r:id="rId6"/>
              </a:rPr>
              <a:t>https://pp.userapi.com/c845421/v845421075/1f4dec/YwjE1HMHfb8.jpg</a:t>
            </a:r>
            <a:endParaRPr lang="ru-RU" sz="1400" dirty="0"/>
          </a:p>
          <a:p>
            <a:r>
              <a:rPr lang="ru-RU" sz="1400" dirty="0"/>
              <a:t>Тимирязев К. А. - </a:t>
            </a:r>
            <a:r>
              <a:rPr lang="ru-RU" sz="1400" u="sng" dirty="0">
                <a:hlinkClick r:id="rId7"/>
              </a:rPr>
              <a:t>https://ds02.infourok.ru/uploads/ex/0c3c/000674db-6cfe85d9/img2.jpg</a:t>
            </a:r>
            <a:endParaRPr lang="ru-RU" sz="1400" dirty="0"/>
          </a:p>
          <a:p>
            <a:r>
              <a:rPr lang="ru-RU" sz="1400" dirty="0"/>
              <a:t>Павлов И. П. - </a:t>
            </a:r>
            <a:r>
              <a:rPr lang="ru-RU" sz="1400" u="sng" dirty="0">
                <a:hlinkClick r:id="rId8"/>
              </a:rPr>
              <a:t>http://900igr.net/datas/istorija/Velikie-ljudi-20-veka/0012-012-Ivan-Petrovich-Pavlov.jpg</a:t>
            </a:r>
            <a:endParaRPr lang="ru-RU" sz="1400" dirty="0"/>
          </a:p>
          <a:p>
            <a:r>
              <a:rPr lang="ru-RU" sz="1400" dirty="0"/>
              <a:t>Вавилов Н. - </a:t>
            </a:r>
            <a:r>
              <a:rPr lang="ru-RU" sz="1400" u="sng" dirty="0">
                <a:hlinkClick r:id="rId9"/>
              </a:rPr>
              <a:t>https://ds04.infourok.ru/uploads/ex/0ef4/0001bca3-b966ef89/640/img9.jpg</a:t>
            </a:r>
            <a:endParaRPr lang="ru-RU" sz="1400" dirty="0"/>
          </a:p>
          <a:p>
            <a:r>
              <a:rPr lang="ru-RU" sz="1400" dirty="0"/>
              <a:t>Владимир Вернадский - </a:t>
            </a:r>
            <a:r>
              <a:rPr lang="ru-RU" sz="1400" u="sng" dirty="0">
                <a:hlinkClick r:id="rId10"/>
              </a:rPr>
              <a:t>https://allyslide.com/thumbs/6df331b434ea4ae04a50bca39114ea44/img0.jpg</a:t>
            </a:r>
            <a:endParaRPr lang="ru-RU" sz="1400" dirty="0"/>
          </a:p>
          <a:p>
            <a:r>
              <a:rPr lang="ru-RU" sz="1400" dirty="0" err="1"/>
              <a:t>Шлейден</a:t>
            </a:r>
            <a:r>
              <a:rPr lang="ru-RU" sz="1400" dirty="0"/>
              <a:t> и Шванн - </a:t>
            </a:r>
            <a:r>
              <a:rPr lang="ru-RU" sz="1400" u="sng" dirty="0">
                <a:hlinkClick r:id="rId11"/>
              </a:rPr>
              <a:t>https://ds02.infourok.ru/uploads/ex/0383/00040eaa-76570b4a/7/img6.jpg</a:t>
            </a:r>
            <a:endParaRPr lang="ru-RU" sz="1400" dirty="0"/>
          </a:p>
          <a:p>
            <a:r>
              <a:rPr lang="ru-RU" sz="1400" dirty="0"/>
              <a:t>Уотсон и Крик - </a:t>
            </a:r>
            <a:r>
              <a:rPr lang="ru-RU" sz="1400" u="sng" dirty="0">
                <a:hlinkClick r:id="rId12"/>
              </a:rPr>
              <a:t>http://900igr.net/up/datas/80281/006.jpg</a:t>
            </a:r>
            <a:endParaRPr lang="ru-RU" sz="1400" dirty="0"/>
          </a:p>
          <a:p>
            <a:r>
              <a:rPr lang="ru-RU" sz="1400" dirty="0"/>
              <a:t>Илья Мечников и Пауль Эрлих - </a:t>
            </a:r>
            <a:r>
              <a:rPr lang="ru-RU" sz="1400" u="sng" dirty="0">
                <a:hlinkClick r:id="rId13"/>
              </a:rPr>
              <a:t>https://ds04.infourok.ru/uploads/ex/042f/0011a3e6-13c7c321/640/img2.jpg</a:t>
            </a:r>
            <a:endParaRPr lang="ru-RU" sz="1400" dirty="0"/>
          </a:p>
          <a:p>
            <a:r>
              <a:rPr lang="ru-RU" sz="1400" dirty="0" err="1"/>
              <a:t>Грегор</a:t>
            </a:r>
            <a:r>
              <a:rPr lang="ru-RU" sz="1400" dirty="0"/>
              <a:t> Мендель и Томас Морган. - </a:t>
            </a:r>
            <a:r>
              <a:rPr lang="ru-RU" sz="1400" u="sng" dirty="0">
                <a:hlinkClick r:id="rId14"/>
              </a:rPr>
              <a:t>https://ds03.infourok.ru/uploads/ex/0cc4/0004c7b3-d3463b97/640/img2.jpg</a:t>
            </a:r>
            <a:endParaRPr lang="ru-RU" sz="1400" dirty="0"/>
          </a:p>
          <a:p>
            <a:r>
              <a:rPr lang="ru-RU" sz="1400" dirty="0"/>
              <a:t>Менделеев – </a:t>
            </a:r>
            <a:r>
              <a:rPr lang="ru-RU" sz="1400" u="sng" dirty="0">
                <a:hlinkClick r:id="rId15"/>
              </a:rPr>
              <a:t>https://avatars.mds.yandex.net/get-zen_doc/1333513/pub_5b7111c1c32d9400a8849e64_5b7111d5b1ecb300a83ceee6/scale_1200</a:t>
            </a:r>
            <a:endParaRPr lang="ru-RU" sz="1400" dirty="0"/>
          </a:p>
          <a:p>
            <a:r>
              <a:rPr lang="ru-RU" sz="1400" dirty="0"/>
              <a:t>Мечников - </a:t>
            </a:r>
            <a:r>
              <a:rPr lang="ru-RU" sz="1400" u="sng" dirty="0">
                <a:hlinkClick r:id="rId16"/>
              </a:rPr>
              <a:t>https://cdn.fishki.net/upload/post/201603/21/1892094/70.gif</a:t>
            </a:r>
            <a:endParaRPr lang="ru-RU" sz="1400" dirty="0"/>
          </a:p>
          <a:p>
            <a:r>
              <a:rPr lang="ru-RU" sz="1400" dirty="0"/>
              <a:t>Две колбы в одной бактерия оспы, в другой вода. - </a:t>
            </a:r>
            <a:r>
              <a:rPr lang="ru-RU" sz="1400" u="sng" dirty="0">
                <a:hlinkClick r:id="rId17"/>
              </a:rPr>
              <a:t>https://certifiedkit.com/wp-content/uploads/2016/03/ice-water-with-germs.jpg</a:t>
            </a:r>
            <a:endParaRPr lang="ru-RU" sz="1400" dirty="0"/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3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0384214-B4F5-4C0E-BC9F-2F2F37A48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06394"/>
              </p:ext>
            </p:extLst>
          </p:nvPr>
        </p:nvGraphicFramePr>
        <p:xfrm>
          <a:off x="714375" y="1397000"/>
          <a:ext cx="8178106" cy="412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5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6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339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тема</a:t>
                      </a:r>
                    </a:p>
                  </a:txBody>
                  <a:tcPr marL="91439" marR="91439" marT="45727" marB="45727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вопросы</a:t>
                      </a:r>
                    </a:p>
                  </a:txBody>
                  <a:tcPr marL="91439" marR="91439" marT="45727" marB="45727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046">
                <a:tc>
                  <a:txBody>
                    <a:bodyPr/>
                    <a:lstStyle/>
                    <a:p>
                      <a:r>
                        <a:rPr lang="ru-RU" sz="3200" baseline="0" dirty="0"/>
                        <a:t> 1. Учёные мира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2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3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4" action="ppaction://hlinksldjump"/>
                        </a:rPr>
                        <a:t>30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5" action="ppaction://hlinksldjump"/>
                        </a:rPr>
                        <a:t>50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6" action="ppaction://hlinksldjump"/>
                        </a:rPr>
                        <a:t>70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1546">
                <a:tc>
                  <a:txBody>
                    <a:bodyPr/>
                    <a:lstStyle/>
                    <a:p>
                      <a:r>
                        <a:rPr lang="ru-RU" sz="3200" baseline="0" dirty="0"/>
                        <a:t>2. Русские учёные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7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8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9" action="ppaction://hlinksldjump"/>
                        </a:rPr>
                        <a:t>30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10" action="ppaction://hlinksldjump"/>
                        </a:rPr>
                        <a:t>50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11" action="ppaction://hlinksldjump"/>
                        </a:rPr>
                        <a:t>70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703">
                <a:tc>
                  <a:txBody>
                    <a:bodyPr/>
                    <a:lstStyle/>
                    <a:p>
                      <a:r>
                        <a:rPr lang="ru-RU" sz="3200" baseline="0" dirty="0"/>
                        <a:t>3. Два имени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12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13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14" action="ppaction://hlinksldjump"/>
                        </a:rPr>
                        <a:t>30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15" action="ppaction://hlinksldjump"/>
                        </a:rPr>
                        <a:t>50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16" action="ppaction://hlinksldjump"/>
                        </a:rPr>
                        <a:t>70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1546">
                <a:tc>
                  <a:txBody>
                    <a:bodyPr/>
                    <a:lstStyle/>
                    <a:p>
                      <a:r>
                        <a:rPr lang="ru-RU" sz="3200" baseline="0" dirty="0"/>
                        <a:t> 4. С учёными обо всем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17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18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19" action="ppaction://hlinksldjump"/>
                        </a:rPr>
                        <a:t>30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20" action="ppaction://hlinksldjump"/>
                        </a:rPr>
                        <a:t>50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hlinkClick r:id="rId21" action="ppaction://hlinksldjump"/>
                        </a:rPr>
                        <a:t>70</a:t>
                      </a:r>
                      <a:endParaRPr lang="ru-RU" sz="32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Управляющая кнопка: далее 3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xmlns="" id="{290C6D97-3D7B-4BE0-B128-16259EA21FC6}"/>
              </a:ext>
            </a:extLst>
          </p:cNvPr>
          <p:cNvSpPr/>
          <p:nvPr/>
        </p:nvSpPr>
        <p:spPr>
          <a:xfrm>
            <a:off x="642938" y="6092825"/>
            <a:ext cx="400050" cy="3825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80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38A67-AFD2-4A9B-956C-14036D3D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FF0000"/>
                </a:solidFill>
              </a:rPr>
              <a:t>1. Учёные мира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1785938"/>
            <a:ext cx="7786687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 dirty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10 баллов.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     </a:t>
            </a: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Роберт Браун назвал свое выдающееся открытие «орешек». Назовите его </a:t>
            </a: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открытие.</a:t>
            </a:r>
            <a:endParaRPr lang="ru-RU" altLang="ru-RU" sz="28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Ответ: </a:t>
            </a:r>
            <a:endParaRPr lang="ru-RU" altLang="ru-RU" sz="2800" b="1" i="1" dirty="0">
              <a:solidFill>
                <a:srgbClr val="00B0F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itchFamily="34" charset="0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57CD7CCE-0778-46BE-93B1-A8FA9B8F7DE9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6" descr="https://cf.ppt-online.org/files1/slide/n/n03GhwVtzQAFgmNCfT6Ha1L5sR9iSkpO8XxcqyuYE/slide-19.jpg">
            <a:extLst>
              <a:ext uri="{FF2B5EF4-FFF2-40B4-BE49-F238E27FC236}">
                <a16:creationId xmlns:a16="http://schemas.microsoft.com/office/drawing/2014/main" xmlns="" id="{C7CE15E4-2FEA-47BA-AF93-FA727BD60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9" y="332656"/>
            <a:ext cx="7483186" cy="5604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ADC56-D58B-4FEF-8242-270E816F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FF0000"/>
                </a:solidFill>
              </a:rPr>
              <a:t>1. Учёные мира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14375" y="2143125"/>
            <a:ext cx="8072438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 dirty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 баллов.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    </a:t>
            </a: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Клеточное строение растений впервые описал в своём сочинении «Микрография» ЭТОТ УЧЁНЫЙ.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Ответ:</a:t>
            </a:r>
            <a:endParaRPr lang="ru-RU" altLang="ru-RU" sz="2800" b="1" dirty="0">
              <a:solidFill>
                <a:srgbClr val="00B0F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itchFamily="34" charset="0"/>
              <a:cs typeface="Arial" charset="0"/>
            </a:endParaRPr>
          </a:p>
        </p:txBody>
      </p:sp>
      <p:sp>
        <p:nvSpPr>
          <p:cNvPr id="6" name="Управляющая кнопка: назад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F5804559-A810-476F-BA4B-8C672A41477B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957BA7-091C-43A8-A83F-F1445E750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20" y="139939"/>
            <a:ext cx="7729748" cy="5797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BE22CA-6489-40FD-98EA-2155C8AB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FF0000"/>
                </a:solidFill>
              </a:rPr>
              <a:t>1. Учёные мира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63" y="2143125"/>
            <a:ext cx="721518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 dirty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30 баллов.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У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студентов-генетиков Ленинградского Университета была особая песня: "Три к одному — такой закон! Как много дум наводит он". О каком законе идет речь?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Ответ:</a:t>
            </a:r>
            <a:endParaRPr lang="ru-RU" altLang="ru-RU" sz="2800" b="1" dirty="0">
              <a:solidFill>
                <a:srgbClr val="00B0F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itchFamily="34" charset="0"/>
              <a:cs typeface="Arial" charset="0"/>
            </a:endParaRPr>
          </a:p>
        </p:txBody>
      </p:sp>
      <p:sp>
        <p:nvSpPr>
          <p:cNvPr id="7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8C75BD84-130F-43F8-8682-DC2BA92DAEA0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72EC51-2357-4CE2-8FDC-9AE228AE8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8" y="453059"/>
            <a:ext cx="7276873" cy="5424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D9969B-6473-4F05-92F9-4237EE18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FF0000"/>
                </a:solidFill>
              </a:rPr>
              <a:t>1. Учёные мира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2000250"/>
            <a:ext cx="82153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 dirty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50 баллов.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Члены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Лондонского королевского общества, сам Исаак Ньютон и Роберт Бойль внимательно выслушали этого странного голландца, торговца шерстью, который описывал «удивительных зверюшек», одни из которых были малоподвижны, другие похожи на шарик, третьи – на штопор… Как же звали этого голландца?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Ответ:</a:t>
            </a:r>
            <a:endParaRPr lang="ru-RU" altLang="ru-RU" sz="2800" b="1" dirty="0">
              <a:solidFill>
                <a:srgbClr val="00B0F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itchFamily="34" charset="0"/>
              <a:cs typeface="Arial" charset="0"/>
            </a:endParaRPr>
          </a:p>
        </p:txBody>
      </p:sp>
      <p:sp>
        <p:nvSpPr>
          <p:cNvPr id="6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3F663630-74D7-4973-A9E7-0016E6DFD412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8B8533-7498-4020-95A9-D5C35B8D1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56" y="459504"/>
            <a:ext cx="7358386" cy="5512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FDB851-EC59-4D50-ACA2-522ECA3A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FF0000"/>
                </a:solidFill>
              </a:rPr>
              <a:t>1. Учёные мира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1724025"/>
            <a:ext cx="8856663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 dirty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70 баллов.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В ответ на гипотезу о самозарождении жизни ОН поместил в колбу со сладкой водой дрожжи, прокипятил и запаял. Хотя условия были подходящими, жизнь в колбе так и не возникла. Опровергнуть гипотезу о самозарождении ОН считал своим долгом, поскольку придерживался консервативных воззрений, что с такой фамилией, в целом, неудивительно. Назовите ЕГО.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Ответ: </a:t>
            </a:r>
            <a:endParaRPr lang="ru-RU" altLang="ru-RU" sz="2800" b="1" dirty="0">
              <a:solidFill>
                <a:srgbClr val="00B0F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itchFamily="34" charset="0"/>
              <a:cs typeface="Arial" charset="0"/>
            </a:endParaRPr>
          </a:p>
        </p:txBody>
      </p:sp>
      <p:sp>
        <p:nvSpPr>
          <p:cNvPr id="6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B1DE36FC-1C63-482C-995C-4B1CEB4F15F7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11FAC8-C05E-4ABC-93A5-9E4CDBD70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2" y="91600"/>
            <a:ext cx="7789418" cy="5845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B7031-7697-42B0-B13A-5D359C46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2. Русские учёные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DD6CBE-4A96-4342-83CA-9380224F171D}"/>
              </a:ext>
            </a:extLst>
          </p:cNvPr>
          <p:cNvSpPr txBox="1"/>
          <p:nvPr/>
        </p:nvSpPr>
        <p:spPr>
          <a:xfrm>
            <a:off x="928688" y="1416253"/>
            <a:ext cx="7572375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10 баллов.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Вопрос:  Этот учёный изучал вопросы питания растений, фотосинтез, засухоустойчивость, был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естествоиспытателем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пропагандистом идей Дарвина. Учёный происходил из дворянского рода, окончил Петербургский университет. Также честь этого учёного названо станция метро и академия.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b="1" dirty="0">
              <a:solidFill>
                <a:srgbClr val="00B0F0"/>
              </a:solidFill>
              <a:latin typeface="+mn-lt"/>
              <a:cs typeface="Arial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1A363502-8395-4036-B9C4-49688CA17240}"/>
              </a:ext>
            </a:extLst>
          </p:cNvPr>
          <p:cNvSpPr/>
          <p:nvPr/>
        </p:nvSpPr>
        <p:spPr>
          <a:xfrm>
            <a:off x="539750" y="6092825"/>
            <a:ext cx="38893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9" name="Picture 12" descr="http://www.gifszone.com/content/gif/babies/babies_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937250"/>
            <a:ext cx="72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ds02.infourok.ru/uploads/ex/0c3c/000674db-6cfe85d9/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471"/>
            <a:ext cx="7915915" cy="5936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1099</TotalTime>
  <Words>959</Words>
  <Application>Microsoft Office PowerPoint</Application>
  <PresentationFormat>Экран (4:3)</PresentationFormat>
  <Paragraphs>200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Галерея</vt:lpstr>
      <vt:lpstr>Презентация PowerPoint</vt:lpstr>
      <vt:lpstr> </vt:lpstr>
      <vt:lpstr>Презентация PowerPoint</vt:lpstr>
      <vt:lpstr> 1. Учёные мира </vt:lpstr>
      <vt:lpstr> 1. Учёные мира </vt:lpstr>
      <vt:lpstr> 1. Учёные мира </vt:lpstr>
      <vt:lpstr> 1. Учёные мира </vt:lpstr>
      <vt:lpstr> 1. Учёные мира </vt:lpstr>
      <vt:lpstr>2. Русские учёные </vt:lpstr>
      <vt:lpstr>2. Русские учёные </vt:lpstr>
      <vt:lpstr>2. Русские учёные </vt:lpstr>
      <vt:lpstr>2. Русские учёные </vt:lpstr>
      <vt:lpstr>2. Русские учёные </vt:lpstr>
      <vt:lpstr> 3. Два имени </vt:lpstr>
      <vt:lpstr>3. Два имени </vt:lpstr>
      <vt:lpstr>3. Два имени </vt:lpstr>
      <vt:lpstr>3. Два имени </vt:lpstr>
      <vt:lpstr>3. Два имени </vt:lpstr>
      <vt:lpstr> 4. С учёными обо всем </vt:lpstr>
      <vt:lpstr>4. С учёными обо всем</vt:lpstr>
      <vt:lpstr>4. С учёными обо всем</vt:lpstr>
      <vt:lpstr>4. С учёными обо всем</vt:lpstr>
      <vt:lpstr>4. С учёными обо всем</vt:lpstr>
      <vt:lpstr>Подведение итогов викторины </vt:lpstr>
      <vt:lpstr>Использованные интернет-ресурсы:</vt:lpstr>
      <vt:lpstr>Использованные интернет-ресурсы: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Правовой калейдоскоп</dc:title>
  <dc:creator>Римма</dc:creator>
  <cp:lastModifiedBy>Windows User</cp:lastModifiedBy>
  <cp:revision>157</cp:revision>
  <dcterms:created xsi:type="dcterms:W3CDTF">2010-10-11T15:20:22Z</dcterms:created>
  <dcterms:modified xsi:type="dcterms:W3CDTF">2019-06-03T13:18:11Z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000800ba2c0000000000010250300207f7000400038000</vt:lpwstr>
  </property>
</Properties>
</file>