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9" r:id="rId2"/>
    <p:sldId id="256" r:id="rId3"/>
    <p:sldId id="287" r:id="rId4"/>
    <p:sldId id="283" r:id="rId5"/>
    <p:sldId id="282" r:id="rId6"/>
    <p:sldId id="270" r:id="rId7"/>
    <p:sldId id="274" r:id="rId8"/>
    <p:sldId id="301" r:id="rId9"/>
    <p:sldId id="299" r:id="rId10"/>
    <p:sldId id="300" r:id="rId11"/>
    <p:sldId id="29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407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1" autoAdjust="0"/>
    <p:restoredTop sz="94624" autoAdjust="0"/>
  </p:normalViewPr>
  <p:slideViewPr>
    <p:cSldViewPr>
      <p:cViewPr>
        <p:scale>
          <a:sx n="60" d="100"/>
          <a:sy n="60" d="100"/>
        </p:scale>
        <p:origin x="-76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368C98-9BD4-4A5D-B28A-E8D002B30102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6C2CA0-C9AD-4E5C-BB33-3C305D3F7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46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78535-9B13-4959-ADE2-7A0FC292D9A0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6B0CF78-054A-4D2C-92AC-5D5EFA2EB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1A7F6-FB04-42B1-B3CE-5D7BE5C6FC3E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6A60-38FF-4D1C-8948-788E48464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B7D1E-24FD-4352-8831-26EEC466DE5D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CC6F2-405A-4AC7-A94E-64B12AD77E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6C5DF-E4AF-4533-975D-0F1318ACBCCB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60CF1-94C9-4380-82FA-AEB311DFB2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A9B16-88FD-45C8-9AB0-B43F8E48BB26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A4430-3B01-4631-ACAB-EB70B7D16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97499-2411-4312-A7B2-A4206883A2BE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6477E-E9EC-4A33-871C-93C0DE03C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69035D-8505-41A2-873F-AE8127C1EBBA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4252B6-537F-4A81-8354-BC1CE8C41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E7406-5388-4D4D-ABD8-328B37B4C0D0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5B986-6031-4F5E-A463-77ADB272D3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B2846-E16C-4F6A-9DFE-3253BB328C6B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1EC73-6A46-4D7F-BF45-61203C4FDD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E27C-BE23-4F30-B915-878491701585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301CA-D38C-4E94-82ED-A2B14B18E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6D8E-5FC7-4194-9019-39FC7B114392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B67AE-BE71-4ADD-B4F2-7432C0045B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48ECD0FB-078D-4823-920A-E1F8DD916093}" type="datetimeFigureOut">
              <a:rPr lang="ru-RU"/>
              <a:pPr>
                <a:defRPr/>
              </a:pPr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0C71AB5-0C02-4169-9D17-5BBAF79C5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6" r:id="rId2"/>
    <p:sldLayoutId id="2147483777" r:id="rId3"/>
    <p:sldLayoutId id="2147483778" r:id="rId4"/>
    <p:sldLayoutId id="2147483785" r:id="rId5"/>
    <p:sldLayoutId id="2147483786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2714625"/>
            <a:ext cx="1928812" cy="3295650"/>
          </a:xfrm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2071688"/>
            <a:ext cx="2224088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13" y="2500313"/>
            <a:ext cx="21431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785938" y="642938"/>
            <a:ext cx="5786437" cy="500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What are they doing now?</a:t>
            </a:r>
            <a:endParaRPr lang="ru-RU" sz="40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857875"/>
            <a:ext cx="2928938" cy="42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for ten minutes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0375" y="4500563"/>
            <a:ext cx="2500313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since 3 o`clock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72125" y="5786438"/>
            <a:ext cx="3071813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all morning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" y="1214438"/>
            <a:ext cx="7929563" cy="785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  How long have they been doing this? </a:t>
            </a:r>
            <a:endParaRPr lang="ru-RU" sz="40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04056"/>
          </a:xfrm>
        </p:spPr>
        <p:txBody>
          <a:bodyPr/>
          <a:lstStyle/>
          <a:p>
            <a:pPr algn="ctr"/>
            <a:r>
              <a:rPr lang="en-US" sz="2000" u="sng" dirty="0" smtClean="0">
                <a:solidFill>
                  <a:srgbClr val="FF0000"/>
                </a:solidFill>
              </a:rPr>
              <a:t>Present Perfect Continuous or </a:t>
            </a:r>
            <a:r>
              <a:rPr lang="ru-RU" sz="2000" u="sng" dirty="0" smtClean="0">
                <a:solidFill>
                  <a:srgbClr val="FF0000"/>
                </a:solidFill>
              </a:rPr>
              <a:t>  </a:t>
            </a:r>
            <a:r>
              <a:rPr lang="en-US" sz="2000" u="sng" dirty="0" smtClean="0">
                <a:solidFill>
                  <a:srgbClr val="FF0000"/>
                </a:solidFill>
              </a:rPr>
              <a:t>Present Perfect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4172272" cy="5506627"/>
          </a:xfrm>
        </p:spPr>
        <p:txBody>
          <a:bodyPr/>
          <a:lstStyle/>
          <a:p>
            <a:pPr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I _____here for 10 years.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a) have been living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have lived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2. He ______at that company since last year.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a) has been working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has worked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3. Her hands are dirty. She ______ in the garden.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a) has worked 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b) has been working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4. How long ___children _____ English?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a) have __learned    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b) have____ been learning       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5. They ______about house.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a) have just cleaned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have been cleaning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7984" y="1268760"/>
            <a:ext cx="4258816" cy="5506627"/>
          </a:xfrm>
        </p:spPr>
        <p:txBody>
          <a:bodyPr/>
          <a:lstStyle/>
          <a:p>
            <a:pPr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He ______ training.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a) has finished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has  been finishing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7.  I ______ my new job yet.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a) haven’t   started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haven’t been starting    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8. . I _____ this book since the beginning of the summer.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          a) have  been reading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have read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9. How long he ____ TV?- Since eight o’clock.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a) has watched      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b) has been watching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10. My brother _____ football since he broke his arm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          a) hasn’t been playing     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b) hasn’t played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 smtClean="0"/>
              <a:t> </a:t>
            </a:r>
            <a:endParaRPr lang="ru-RU" sz="16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0" y="714375"/>
            <a:ext cx="8643938" cy="22145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Thank you very much!!!</a:t>
            </a:r>
            <a:endParaRPr lang="ru-RU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2071688"/>
            <a:ext cx="7358062" cy="4500562"/>
          </a:xfrm>
        </p:spPr>
        <p:txBody>
          <a:bodyPr/>
          <a:lstStyle/>
          <a:p>
            <a:pPr marL="63500" eaLnBrk="1" hangingPunct="1"/>
            <a:endParaRPr lang="en-US" smtClean="0"/>
          </a:p>
          <a:p>
            <a:pPr marL="63500" eaLnBrk="1" hangingPunct="1"/>
            <a:endParaRPr lang="ru-RU" smtClean="0"/>
          </a:p>
        </p:txBody>
      </p:sp>
      <p:pic>
        <p:nvPicPr>
          <p:cNvPr id="21508" name="Picture 8" descr="girl_boo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4214813"/>
            <a:ext cx="1752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Motion origin="layout" path="M -0.17639 0.42639 C -0.17431 0.49699 -0.16945 0.59583 -0.15139 0.59444 C -0.12535 0.59444 -0.12344 0.26342 -0.09236 0.26227 C -0.06441 0.26227 -0.07934 0.55162 -0.05243 0.55046 C -0.02431 0.55046 -0.03941 0.34097 -0.00938 0.34097 C 0.01753 0.34097 0.0026 0.4824 0.02656 0.4824 C 0.04965 0.4824 0.03767 0.3743 0.05868 0.3743 C 0.07066 0.3743 0.07152 0.4037 0.07257 0.42639 " pathEditMode="relative" rAng="0" ptsTypes="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42938" y="1143000"/>
            <a:ext cx="8643938" cy="221456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The Present Perfect Continuous Tense</a:t>
            </a:r>
            <a:endParaRPr lang="ru-RU" sz="6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2071688"/>
            <a:ext cx="7358063" cy="4500562"/>
          </a:xfrm>
        </p:spPr>
        <p:txBody>
          <a:bodyPr/>
          <a:lstStyle/>
          <a:p>
            <a:pPr marL="63500" eaLnBrk="1" hangingPunct="1"/>
            <a:endParaRPr lang="en-US" smtClean="0"/>
          </a:p>
          <a:p>
            <a:pPr marL="63500" eaLnBrk="1" hangingPunct="1"/>
            <a:endParaRPr lang="ru-RU" smtClean="0"/>
          </a:p>
        </p:txBody>
      </p:sp>
      <p:pic>
        <p:nvPicPr>
          <p:cNvPr id="6148" name="Picture 8" descr="girl_boo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1338" y="4214813"/>
            <a:ext cx="1752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Motion origin="layout" path="M -0.2566 0.42639 C -0.25452 0.49699 -0.24966 0.59583 -0.2316 0.59444 C -0.20556 0.59444 -0.20365 0.26343 -0.17257 0.26227 C -0.14462 0.26227 -0.15955 0.55162 -0.13264 0.55046 C -0.10452 0.55046 -0.11962 0.34097 -0.08959 0.34097 C -0.06268 0.34097 -0.07761 0.48241 -0.05365 0.48241 C -0.03056 0.48241 -0.04254 0.3743 -0.02153 0.3743 C -0.00955 0.3743 -0.00868 0.4037 -0.00764 0.42639 " pathEditMode="relative" rAng="0" ptsTypes="fff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928688"/>
            <a:ext cx="9144000" cy="15716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been/has been +Ving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1" name="Picture 8" descr="girl_book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4214813"/>
            <a:ext cx="1752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28625" y="4000500"/>
            <a:ext cx="6429375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Key words: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since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for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all… (morning, evening, day)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How long…?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2875" y="857250"/>
            <a:ext cx="68151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There is a lion lying at a small airport in South America.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0338" y="1214438"/>
            <a:ext cx="5697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Planes can`t leave because the lion is in the way!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2875" y="1571625"/>
            <a:ext cx="5786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The lion has been lying there since 9 a.m.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2875" y="1928813"/>
            <a:ext cx="5072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But no one wants to move them!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6050" y="2286000"/>
            <a:ext cx="5783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The passengers have been waiting for five hours!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2875" y="2643188"/>
            <a:ext cx="6643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The manager of the airport thinks this lion is enjoying</a:t>
            </a:r>
          </a:p>
          <a:p>
            <a:r>
              <a:rPr lang="en-US" sz="2000">
                <a:latin typeface="Franklin Gothic Medium" pitchFamily="34" charset="0"/>
              </a:rPr>
              <a:t> </a:t>
            </a:r>
            <a:r>
              <a:rPr lang="en-US" sz="2000">
                <a:latin typeface="Georgia" pitchFamily="18" charset="0"/>
              </a:rPr>
              <a:t>the sun and will move when the sun goes down.</a:t>
            </a:r>
            <a:endParaRPr lang="ru-RU" sz="2000">
              <a:latin typeface="Georgia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4313" y="3286125"/>
            <a:ext cx="4500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Georgia" pitchFamily="18" charset="0"/>
              </a:rPr>
              <a:t>Until then, everyone must wait!</a:t>
            </a:r>
            <a:endParaRPr lang="ru-RU" sz="2000">
              <a:latin typeface="Georgia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1143000"/>
            <a:ext cx="245903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2071688" y="4143375"/>
            <a:ext cx="5929312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  <a:latin typeface="+mn-lt"/>
              </a:rPr>
              <a:t>(+)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The lion 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has been lying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there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since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9 a.m.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  <a:latin typeface="+mn-lt"/>
              </a:rPr>
              <a:t>(-)   The lion 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hasn`t been lying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there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since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9 a.m.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785938" y="5214938"/>
            <a:ext cx="6215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C00000"/>
                </a:solidFill>
                <a:latin typeface="Georgia" pitchFamily="18" charset="0"/>
              </a:rPr>
              <a:t>(+)   The passengers </a:t>
            </a:r>
            <a:r>
              <a:rPr lang="en-US" b="1">
                <a:solidFill>
                  <a:srgbClr val="C00000"/>
                </a:solidFill>
                <a:latin typeface="Georgia" pitchFamily="18" charset="0"/>
              </a:rPr>
              <a:t>have been waiting </a:t>
            </a:r>
            <a:r>
              <a:rPr lang="en-US">
                <a:solidFill>
                  <a:srgbClr val="0070C0"/>
                </a:solidFill>
                <a:latin typeface="Georgia" pitchFamily="18" charset="0"/>
              </a:rPr>
              <a:t>for</a:t>
            </a:r>
            <a:r>
              <a:rPr lang="en-US">
                <a:solidFill>
                  <a:srgbClr val="C00000"/>
                </a:solidFill>
                <a:latin typeface="Georgia" pitchFamily="18" charset="0"/>
              </a:rPr>
              <a:t> five hours.</a:t>
            </a:r>
          </a:p>
          <a:p>
            <a:pPr algn="ctr"/>
            <a:r>
              <a:rPr lang="en-US">
                <a:solidFill>
                  <a:srgbClr val="C00000"/>
                </a:solidFill>
                <a:latin typeface="Georgia" pitchFamily="18" charset="0"/>
              </a:rPr>
              <a:t>(?)   </a:t>
            </a:r>
            <a:r>
              <a:rPr lang="en-US" b="1">
                <a:solidFill>
                  <a:srgbClr val="C00000"/>
                </a:solidFill>
                <a:latin typeface="Georgia" pitchFamily="18" charset="0"/>
              </a:rPr>
              <a:t>Have</a:t>
            </a:r>
            <a:r>
              <a:rPr lang="en-US">
                <a:solidFill>
                  <a:srgbClr val="C00000"/>
                </a:solidFill>
                <a:latin typeface="Georgia" pitchFamily="18" charset="0"/>
              </a:rPr>
              <a:t> the passengers </a:t>
            </a:r>
            <a:r>
              <a:rPr lang="en-US" b="1">
                <a:solidFill>
                  <a:srgbClr val="C00000"/>
                </a:solidFill>
                <a:latin typeface="Georgia" pitchFamily="18" charset="0"/>
              </a:rPr>
              <a:t>been waiting </a:t>
            </a:r>
            <a:r>
              <a:rPr lang="en-US">
                <a:solidFill>
                  <a:srgbClr val="0070C0"/>
                </a:solidFill>
                <a:latin typeface="Georgia" pitchFamily="18" charset="0"/>
              </a:rPr>
              <a:t>for</a:t>
            </a:r>
            <a:r>
              <a:rPr lang="en-US">
                <a:solidFill>
                  <a:srgbClr val="C00000"/>
                </a:solidFill>
                <a:latin typeface="Georgia" pitchFamily="18" charset="0"/>
              </a:rPr>
              <a:t> five hours?</a:t>
            </a:r>
          </a:p>
          <a:p>
            <a:pPr algn="ctr"/>
            <a:r>
              <a:rPr lang="en-US">
                <a:solidFill>
                  <a:srgbClr val="C00000"/>
                </a:solidFill>
                <a:latin typeface="Georgia" pitchFamily="18" charset="0"/>
              </a:rPr>
              <a:t>(?)   </a:t>
            </a:r>
            <a:r>
              <a:rPr lang="en-US">
                <a:solidFill>
                  <a:srgbClr val="0070C0"/>
                </a:solidFill>
                <a:latin typeface="Georgia" pitchFamily="18" charset="0"/>
              </a:rPr>
              <a:t>How long </a:t>
            </a:r>
            <a:r>
              <a:rPr lang="en-US" b="1">
                <a:solidFill>
                  <a:srgbClr val="C00000"/>
                </a:solidFill>
                <a:latin typeface="Georgia" pitchFamily="18" charset="0"/>
              </a:rPr>
              <a:t>have</a:t>
            </a:r>
            <a:r>
              <a:rPr lang="en-US">
                <a:solidFill>
                  <a:srgbClr val="C00000"/>
                </a:solidFill>
                <a:latin typeface="Georgia" pitchFamily="18" charset="0"/>
              </a:rPr>
              <a:t> the passengers </a:t>
            </a:r>
            <a:r>
              <a:rPr lang="en-US" b="1">
                <a:solidFill>
                  <a:srgbClr val="C00000"/>
                </a:solidFill>
                <a:latin typeface="Georgia" pitchFamily="18" charset="0"/>
              </a:rPr>
              <a:t>been waiting</a:t>
            </a:r>
            <a:r>
              <a:rPr lang="en-US">
                <a:solidFill>
                  <a:srgbClr val="C00000"/>
                </a:solidFill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5153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5153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5153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51537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975"/>
          </a:xfrm>
          <a:solidFill>
            <a:srgbClr val="009999"/>
          </a:solidFill>
        </p:spPr>
        <p:txBody>
          <a:bodyPr/>
          <a:lstStyle/>
          <a:p>
            <a:pPr eaLnBrk="1" hangingPunct="1"/>
            <a:endParaRPr lang="ru-RU" smtClean="0">
              <a:solidFill>
                <a:srgbClr val="FFFF00"/>
              </a:solidFill>
            </a:endParaRPr>
          </a:p>
        </p:txBody>
      </p:sp>
      <p:pic>
        <p:nvPicPr>
          <p:cNvPr id="9219" name="Picture 2" descr="D:\Documents and Settings\Roma\Рабочий стол\Картинки\Тигры\00D0D70BD019_55F98776_505CC3C6_0004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9999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five hours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3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38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last month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0438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8875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</a:rPr>
              <a:t>… </a:t>
            </a:r>
            <a:r>
              <a:rPr lang="en-US" sz="2000" b="1" dirty="0">
                <a:solidFill>
                  <a:srgbClr val="FFFF00"/>
                </a:solidFill>
              </a:rPr>
              <a:t>Friday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57875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57750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58000" y="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…20 minutes 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72313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72438" y="1500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58000" y="2286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his childhood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43875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072313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72000" y="2286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ten months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786313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86438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58000" y="4572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my birthday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72313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143875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2000" y="4572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Christmas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86313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86438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286000" y="4572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…a long time 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00313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FFFF00"/>
                </a:solidFill>
              </a:rPr>
              <a:t>since</a:t>
            </a:r>
            <a:endParaRPr lang="ru-RU" sz="1600">
              <a:solidFill>
                <a:srgbClr val="FFFF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00438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0" y="4572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two years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14438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14313" y="6072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286000" y="2286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September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500438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428875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0" y="2286000"/>
            <a:ext cx="2286000" cy="2286000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</a:rPr>
              <a:t>… 5 o`clock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4313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for</a:t>
            </a:r>
            <a:endParaRPr lang="ru-RU" sz="1600" dirty="0">
              <a:solidFill>
                <a:srgbClr val="FFFF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214438" y="3786188"/>
            <a:ext cx="714375" cy="428625"/>
          </a:xfrm>
          <a:prstGeom prst="rect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</a:rPr>
              <a:t>since</a:t>
            </a:r>
            <a:endParaRPr lang="ru-RU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4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6" fill="hold">
                      <p:stCondLst>
                        <p:cond delay="0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6" grpId="1" animBg="1"/>
      <p:bldP spid="37" grpId="0" animBg="1"/>
      <p:bldP spid="37" grpId="1" animBg="1"/>
      <p:bldP spid="38" grpId="0" animBg="1"/>
      <p:bldP spid="39" grpId="0" animBg="1"/>
      <p:bldP spid="39" grpId="1" animBg="1"/>
      <p:bldP spid="40" grpId="0" animBg="1"/>
      <p:bldP spid="4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043863" cy="8572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for/since/all</a:t>
            </a:r>
            <a:endParaRPr lang="ru-RU" sz="4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600200"/>
            <a:ext cx="8358188" cy="4829175"/>
          </a:xfrm>
        </p:spPr>
        <p:txBody>
          <a:bodyPr>
            <a:normAutofit fontScale="925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I have been working on the computer  </a:t>
            </a:r>
            <a:r>
              <a:rPr lang="en-US" sz="2600" b="1" i="1" dirty="0" smtClean="0"/>
              <a:t>for/since/all </a:t>
            </a:r>
            <a:r>
              <a:rPr lang="en-US" sz="2600" dirty="0" smtClean="0"/>
              <a:t> six o`clock.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Alice has been reading his book  </a:t>
            </a:r>
            <a:r>
              <a:rPr lang="en-US" sz="2600" b="1" i="1" dirty="0" smtClean="0"/>
              <a:t>for/since/all</a:t>
            </a:r>
            <a:r>
              <a:rPr lang="en-US" sz="2600" dirty="0" smtClean="0"/>
              <a:t> afternoon.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Jess has been learning English  </a:t>
            </a:r>
            <a:r>
              <a:rPr lang="en-US" sz="2600" b="1" i="1" dirty="0" smtClean="0"/>
              <a:t>for/since/all</a:t>
            </a:r>
            <a:r>
              <a:rPr lang="en-US" sz="2600" dirty="0" smtClean="0"/>
              <a:t>  five years.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Where is the bus?</a:t>
            </a:r>
            <a:r>
              <a:rPr lang="ru-RU" sz="2600" dirty="0" smtClean="0"/>
              <a:t> </a:t>
            </a:r>
            <a:r>
              <a:rPr lang="en-US" sz="2600" dirty="0" smtClean="0"/>
              <a:t>We`ve been waiting here </a:t>
            </a:r>
            <a:r>
              <a:rPr lang="en-US" sz="2600" b="1" i="1" dirty="0" smtClean="0"/>
              <a:t>for/since/all  </a:t>
            </a:r>
            <a:r>
              <a:rPr lang="en-US" sz="2600" dirty="0" smtClean="0"/>
              <a:t>twenty minutes.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The weather is awful! It`s been raining  </a:t>
            </a:r>
            <a:r>
              <a:rPr lang="en-US" sz="2600" b="1" i="1" dirty="0" smtClean="0"/>
              <a:t>for/since/all</a:t>
            </a:r>
            <a:r>
              <a:rPr lang="en-US" sz="2600" dirty="0" smtClean="0"/>
              <a:t> day.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My mother has been cooking  </a:t>
            </a:r>
            <a:r>
              <a:rPr lang="en-US" sz="2600" b="1" i="1" dirty="0" smtClean="0"/>
              <a:t>for/since/all</a:t>
            </a:r>
            <a:r>
              <a:rPr lang="en-US" sz="2600" dirty="0" smtClean="0"/>
              <a:t>  ten o`clock.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600" dirty="0" smtClean="0"/>
              <a:t>The boys have been playing football </a:t>
            </a:r>
            <a:r>
              <a:rPr lang="en-US" sz="2600" b="1" i="1" dirty="0" smtClean="0"/>
              <a:t>for/since/all</a:t>
            </a:r>
            <a:r>
              <a:rPr lang="en-US" sz="2600" dirty="0" smtClean="0"/>
              <a:t> an hour.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85750"/>
            <a:ext cx="4716463" cy="7143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Make up  the sentences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1267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1000125"/>
            <a:ext cx="1214438" cy="1357313"/>
          </a:xfrm>
        </p:spPr>
      </p:pic>
      <p:pic>
        <p:nvPicPr>
          <p:cNvPr id="11268" name="Рисунок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50" y="1000125"/>
            <a:ext cx="12144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Рисунок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13" y="4000500"/>
            <a:ext cx="15716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Рисунок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" y="4071938"/>
            <a:ext cx="128587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Рисунок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6563" y="4000500"/>
            <a:ext cx="1357312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57188" y="2357438"/>
            <a:ext cx="2071687" cy="500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u="sng" dirty="0">
                <a:solidFill>
                  <a:schemeClr val="tx1"/>
                </a:solidFill>
              </a:rPr>
              <a:t>eat an apple/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 a minute 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71813" y="2357438"/>
            <a:ext cx="2643187" cy="500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2. play the piano/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 2 o`clock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29375" y="2357438"/>
            <a:ext cx="2143125" cy="42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3. jump/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five minutes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75" y="5429250"/>
            <a:ext cx="2214563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4.  ride  bikes/ morning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25" y="5429250"/>
            <a:ext cx="2643188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5. play the guitar/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5 o`clock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57938" y="5429250"/>
            <a:ext cx="2428875" cy="500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>
                <a:solidFill>
                  <a:schemeClr val="tx1"/>
                </a:solidFill>
              </a:rPr>
              <a:t>6. have  lunch/ 30 minutes</a:t>
            </a:r>
            <a:endParaRPr lang="ru-RU" u="sng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3000375"/>
            <a:ext cx="2643188" cy="6429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She </a:t>
            </a:r>
            <a:r>
              <a:rPr lang="en-US" dirty="0">
                <a:solidFill>
                  <a:srgbClr val="C00000"/>
                </a:solidFill>
              </a:rPr>
              <a:t>has been eating </a:t>
            </a:r>
            <a:r>
              <a:rPr lang="en-US" dirty="0">
                <a:solidFill>
                  <a:schemeClr val="tx1"/>
                </a:solidFill>
              </a:rPr>
              <a:t>an apple </a:t>
            </a:r>
            <a:r>
              <a:rPr lang="en-US" dirty="0">
                <a:solidFill>
                  <a:srgbClr val="0070C0"/>
                </a:solidFill>
              </a:rPr>
              <a:t>for</a:t>
            </a:r>
            <a:r>
              <a:rPr lang="en-US" dirty="0">
                <a:solidFill>
                  <a:schemeClr val="tx1"/>
                </a:solidFill>
              </a:rPr>
              <a:t> a minute.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28938" y="3000375"/>
            <a:ext cx="2714625" cy="6429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He </a:t>
            </a:r>
            <a:r>
              <a:rPr lang="en-US" dirty="0">
                <a:solidFill>
                  <a:srgbClr val="C00000"/>
                </a:solidFill>
              </a:rPr>
              <a:t>has been playing </a:t>
            </a:r>
            <a:r>
              <a:rPr lang="en-US" dirty="0">
                <a:solidFill>
                  <a:schemeClr val="tx1"/>
                </a:solidFill>
              </a:rPr>
              <a:t>the piano </a:t>
            </a:r>
            <a:r>
              <a:rPr lang="en-US" dirty="0">
                <a:solidFill>
                  <a:srgbClr val="0070C0"/>
                </a:solidFill>
              </a:rPr>
              <a:t>since</a:t>
            </a:r>
            <a:r>
              <a:rPr lang="en-US" dirty="0">
                <a:solidFill>
                  <a:schemeClr val="tx1"/>
                </a:solidFill>
              </a:rPr>
              <a:t> 2 o`clock.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29313" y="2928938"/>
            <a:ext cx="2928937" cy="6429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They </a:t>
            </a:r>
            <a:r>
              <a:rPr lang="en-US" dirty="0">
                <a:solidFill>
                  <a:srgbClr val="C00000"/>
                </a:solidFill>
              </a:rPr>
              <a:t>have been jumping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for</a:t>
            </a:r>
            <a:r>
              <a:rPr lang="en-US" dirty="0">
                <a:solidFill>
                  <a:schemeClr val="tx1"/>
                </a:solidFill>
              </a:rPr>
              <a:t> 5 minutes.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6072188"/>
            <a:ext cx="2571750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They </a:t>
            </a:r>
            <a:r>
              <a:rPr lang="en-US" dirty="0">
                <a:solidFill>
                  <a:srgbClr val="C00000"/>
                </a:solidFill>
              </a:rPr>
              <a:t>have been riding </a:t>
            </a:r>
            <a:r>
              <a:rPr lang="en-US" dirty="0">
                <a:solidFill>
                  <a:schemeClr val="tx1"/>
                </a:solidFill>
              </a:rPr>
              <a:t>their bikes </a:t>
            </a:r>
            <a:r>
              <a:rPr lang="en-US" dirty="0">
                <a:solidFill>
                  <a:srgbClr val="0070C0"/>
                </a:solidFill>
              </a:rPr>
              <a:t>all</a:t>
            </a:r>
            <a:r>
              <a:rPr lang="en-US" dirty="0">
                <a:solidFill>
                  <a:schemeClr val="tx1"/>
                </a:solidFill>
              </a:rPr>
              <a:t> morning.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00375" y="6072188"/>
            <a:ext cx="3000375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He </a:t>
            </a:r>
            <a:r>
              <a:rPr lang="en-US" dirty="0">
                <a:solidFill>
                  <a:srgbClr val="C00000"/>
                </a:solidFill>
              </a:rPr>
              <a:t>has been playing </a:t>
            </a:r>
            <a:r>
              <a:rPr lang="en-US" dirty="0">
                <a:solidFill>
                  <a:schemeClr val="tx1"/>
                </a:solidFill>
              </a:rPr>
              <a:t>the guitar </a:t>
            </a:r>
            <a:r>
              <a:rPr lang="en-US" dirty="0">
                <a:solidFill>
                  <a:srgbClr val="0070C0"/>
                </a:solidFill>
              </a:rPr>
              <a:t>since</a:t>
            </a:r>
            <a:r>
              <a:rPr lang="en-US" dirty="0">
                <a:solidFill>
                  <a:schemeClr val="tx1"/>
                </a:solidFill>
              </a:rPr>
              <a:t> 5 o`clock.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72188" y="6072188"/>
            <a:ext cx="2857500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He </a:t>
            </a:r>
            <a:r>
              <a:rPr lang="en-US" dirty="0">
                <a:solidFill>
                  <a:srgbClr val="C00000"/>
                </a:solidFill>
              </a:rPr>
              <a:t>has been having </a:t>
            </a:r>
            <a:r>
              <a:rPr lang="en-US" dirty="0">
                <a:solidFill>
                  <a:schemeClr val="tx1"/>
                </a:solidFill>
              </a:rPr>
              <a:t>lunch </a:t>
            </a:r>
            <a:r>
              <a:rPr lang="en-US" dirty="0">
                <a:solidFill>
                  <a:srgbClr val="0070C0"/>
                </a:solidFill>
              </a:rPr>
              <a:t>for</a:t>
            </a:r>
            <a:r>
              <a:rPr lang="en-US" dirty="0">
                <a:solidFill>
                  <a:schemeClr val="tx1"/>
                </a:solidFill>
              </a:rPr>
              <a:t> 30 minutes.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284" name="Рисунок 2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25" y="1000125"/>
            <a:ext cx="15001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6624736" cy="864096"/>
          </a:xfrm>
        </p:spPr>
        <p:txBody>
          <a:bodyPr/>
          <a:lstStyle/>
          <a:p>
            <a:pPr algn="ctr"/>
            <a:r>
              <a:rPr lang="en-US" dirty="0" smtClean="0"/>
              <a:t>Complaining game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054"/>
          </a:xfrm>
        </p:spPr>
        <p:txBody>
          <a:bodyPr/>
          <a:lstStyle/>
          <a:p>
            <a:r>
              <a:rPr lang="en-US" dirty="0"/>
              <a:t>Pupil 1 : Oh…. I have been doing my homework for an hour!</a:t>
            </a:r>
            <a:endParaRPr lang="ru-RU" dirty="0"/>
          </a:p>
          <a:p>
            <a:r>
              <a:rPr lang="en-US" dirty="0"/>
              <a:t>Pupil 2 : That’s nothing! I have been doing my homework for two hours!</a:t>
            </a:r>
            <a:endParaRPr lang="ru-RU"/>
          </a:p>
          <a:p>
            <a:pPr marL="109537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33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/>
          <a:lstStyle/>
          <a:p>
            <a:r>
              <a:rPr lang="en-US" dirty="0" smtClean="0"/>
              <a:t>      Find and correct mistakes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054"/>
          </a:xfrm>
        </p:spPr>
        <p:txBody>
          <a:bodyPr/>
          <a:lstStyle/>
          <a:p>
            <a:pPr marL="452437" indent="-342900">
              <a:buAutoNum type="arabicPeriod"/>
            </a:pPr>
            <a:r>
              <a:rPr lang="en-US" sz="2400" dirty="0" smtClean="0"/>
              <a:t>I have be living here for five years.  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Has you waiting for me since 3 o’clock?- Yes, I’ve. 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Children have been watch TV since three hours! How long they have been doing it?   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Has Sally been working as a nurse for five years ? – Yes, Sally has. 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They’ve been knowing each other for many years. 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How long have your sister been training?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I haven’t been hearing from him since several months.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 Andrew and Dan has been work together for last year. </a:t>
            </a:r>
          </a:p>
          <a:p>
            <a:pPr marL="452437" indent="-342900">
              <a:buAutoNum type="arabicPeriod"/>
            </a:pPr>
            <a:r>
              <a:rPr lang="en-US" sz="2400" dirty="0" smtClean="0"/>
              <a:t>You have been cooking for two hours</a:t>
            </a:r>
            <a:r>
              <a:rPr lang="ru-RU" sz="2400" dirty="0" smtClean="0"/>
              <a:t>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1851</TotalTime>
  <Words>776</Words>
  <Application>Microsoft Office PowerPoint</Application>
  <PresentationFormat>Экран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Презентация PowerPoint</vt:lpstr>
      <vt:lpstr>The Present Perfect Continuous Tense</vt:lpstr>
      <vt:lpstr>have been/has been +Ving</vt:lpstr>
      <vt:lpstr>Презентация PowerPoint</vt:lpstr>
      <vt:lpstr>Презентация PowerPoint</vt:lpstr>
      <vt:lpstr> for/since/all</vt:lpstr>
      <vt:lpstr> Make up  the sentences</vt:lpstr>
      <vt:lpstr>Complaining game</vt:lpstr>
      <vt:lpstr>      Find and correct mistakes</vt:lpstr>
      <vt:lpstr>Present Perfect Continuous or   Present Perfect </vt:lpstr>
      <vt:lpstr>Thank you very much!!!</vt:lpstr>
    </vt:vector>
  </TitlesOfParts>
  <Company>alb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179</cp:revision>
  <dcterms:created xsi:type="dcterms:W3CDTF">2011-01-20T05:11:00Z</dcterms:created>
  <dcterms:modified xsi:type="dcterms:W3CDTF">2018-10-16T13:31:36Z</dcterms:modified>
</cp:coreProperties>
</file>