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58" r:id="rId4"/>
    <p:sldId id="259" r:id="rId5"/>
    <p:sldId id="294" r:id="rId6"/>
    <p:sldId id="300" r:id="rId7"/>
    <p:sldId id="299" r:id="rId8"/>
    <p:sldId id="295" r:id="rId9"/>
    <p:sldId id="296" r:id="rId10"/>
    <p:sldId id="297" r:id="rId11"/>
    <p:sldId id="301" r:id="rId12"/>
    <p:sldId id="292" r:id="rId13"/>
  </p:sldIdLst>
  <p:sldSz cx="12192000" cy="6858000"/>
  <p:notesSz cx="6858000" cy="9144000"/>
  <p:defaultTextStyle>
    <a:defPPr>
      <a:defRPr lang="sma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4" d="100"/>
          <a:sy n="54" d="100"/>
        </p:scale>
        <p:origin x="-629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&#1051;&#1077;&#1076;&#1085;&#1105;&#1074;\&#1080;&#1085;&#1090;&#1077;&#1075;&#1088;&#1072;&#1083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576198500086549"/>
          <c:y val="0.16253797630904726"/>
          <c:w val="0.57428502734868092"/>
          <c:h val="0.68576205884003227"/>
        </c:manualLayout>
      </c:layout>
      <c:scatterChart>
        <c:scatterStyle val="smoothMarker"/>
        <c:varyColors val="0"/>
        <c:ser>
          <c:idx val="0"/>
          <c:order val="0"/>
          <c:tx>
            <c:v>функция</c:v>
          </c:tx>
          <c:xVal>
            <c:numRef>
              <c:f>'Инд-Расчёт '!$B$16:$B$24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'Инд-Расчёт '!$C$16:$C$24</c:f>
              <c:numCache>
                <c:formatCode>0.000</c:formatCode>
                <c:ptCount val="9"/>
                <c:pt idx="0">
                  <c:v>1</c:v>
                </c:pt>
                <c:pt idx="1">
                  <c:v>0.97014250014533177</c:v>
                </c:pt>
                <c:pt idx="2">
                  <c:v>0.70710678118654746</c:v>
                </c:pt>
                <c:pt idx="3">
                  <c:v>0.40613846605344778</c:v>
                </c:pt>
                <c:pt idx="4">
                  <c:v>0.24253562503633302</c:v>
                </c:pt>
                <c:pt idx="5">
                  <c:v>0.15799050110667293</c:v>
                </c:pt>
                <c:pt idx="6">
                  <c:v>0.11043152607484652</c:v>
                </c:pt>
                <c:pt idx="7">
                  <c:v>8.1362009454906736E-2</c:v>
                </c:pt>
                <c:pt idx="8">
                  <c:v>6.2378286155180554E-2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098560"/>
        <c:axId val="116100480"/>
      </c:scatterChart>
      <c:valAx>
        <c:axId val="116098560"/>
        <c:scaling>
          <c:orientation val="minMax"/>
          <c:max val="5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х, мм</a:t>
                </a:r>
              </a:p>
            </c:rich>
          </c:tx>
          <c:layout>
            <c:manualLayout>
              <c:xMode val="edge"/>
              <c:yMode val="edge"/>
              <c:x val="0.72768948728737193"/>
              <c:y val="0.824535009133359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16100480"/>
        <c:crosses val="autoZero"/>
        <c:crossBetween val="midCat"/>
        <c:majorUnit val="0.5"/>
        <c:minorUnit val="0.25"/>
      </c:valAx>
      <c:valAx>
        <c:axId val="11610048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f(x), </a:t>
                </a:r>
                <a:r>
                  <a:rPr lang="ru-RU"/>
                  <a:t>мм</a:t>
                </a:r>
              </a:p>
            </c:rich>
          </c:tx>
          <c:layout>
            <c:manualLayout>
              <c:xMode val="edge"/>
              <c:yMode val="edge"/>
              <c:x val="2.0020035663480998E-2"/>
              <c:y val="4.8480994507515571E-2"/>
            </c:manualLayout>
          </c:layout>
          <c:overlay val="0"/>
        </c:title>
        <c:numFmt formatCode="0.000" sourceLinked="1"/>
        <c:majorTickMark val="out"/>
        <c:minorTickMark val="none"/>
        <c:tickLblPos val="nextTo"/>
        <c:crossAx val="11609856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141678187173166"/>
          <c:y val="0.43927456811366539"/>
          <c:w val="0.17636613171445176"/>
          <c:h val="0.1532723611448806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solidFill>
            <a:schemeClr val="tx1"/>
          </a:solidFill>
        </a:defRPr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576205646049987"/>
          <c:y val="0.12770023321556181"/>
          <c:w val="0.58191865989833358"/>
          <c:h val="0.69526336177584624"/>
        </c:manualLayout>
      </c:layout>
      <c:scatterChart>
        <c:scatterStyle val="smoothMarker"/>
        <c:varyColors val="0"/>
        <c:ser>
          <c:idx val="0"/>
          <c:order val="0"/>
          <c:tx>
            <c:v>функция</c:v>
          </c:tx>
          <c:xVal>
            <c:numRef>
              <c:f>'Инд-Расчёт '!$B$16:$B$24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'Инд-Расчёт '!$C$16:$C$24</c:f>
              <c:numCache>
                <c:formatCode>0.000</c:formatCode>
                <c:ptCount val="9"/>
                <c:pt idx="0">
                  <c:v>1</c:v>
                </c:pt>
                <c:pt idx="1">
                  <c:v>0.97014250014533154</c:v>
                </c:pt>
                <c:pt idx="2">
                  <c:v>0.70710678118654746</c:v>
                </c:pt>
                <c:pt idx="3">
                  <c:v>0.40613846605344794</c:v>
                </c:pt>
                <c:pt idx="4">
                  <c:v>0.24253562503633311</c:v>
                </c:pt>
                <c:pt idx="5">
                  <c:v>0.15799050110667301</c:v>
                </c:pt>
                <c:pt idx="6">
                  <c:v>0.11043152607484651</c:v>
                </c:pt>
                <c:pt idx="7">
                  <c:v>8.1362009454906709E-2</c:v>
                </c:pt>
                <c:pt idx="8">
                  <c:v>6.2378286155180582E-2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607232"/>
        <c:axId val="114609152"/>
      </c:scatterChart>
      <c:valAx>
        <c:axId val="114607232"/>
        <c:scaling>
          <c:orientation val="minMax"/>
          <c:max val="5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ru-RU" sz="1200"/>
                  <a:t>х,</a:t>
                </a:r>
                <a:r>
                  <a:rPr lang="ru-RU" sz="1200" baseline="0"/>
                  <a:t> мм</a:t>
                </a:r>
                <a:endParaRPr lang="ru-RU" sz="1200"/>
              </a:p>
            </c:rich>
          </c:tx>
          <c:layout>
            <c:manualLayout>
              <c:xMode val="edge"/>
              <c:yMode val="edge"/>
              <c:x val="0.72768947623135372"/>
              <c:y val="0.824535107335926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4609152"/>
        <c:crosses val="autoZero"/>
        <c:crossBetween val="midCat"/>
        <c:majorUnit val="0.5"/>
        <c:minorUnit val="0.25"/>
      </c:valAx>
      <c:valAx>
        <c:axId val="1146091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US" sz="1200"/>
                  <a:t>f(x), </a:t>
                </a:r>
                <a:r>
                  <a:rPr lang="ru-RU" sz="1200"/>
                  <a:t>мм</a:t>
                </a:r>
              </a:p>
            </c:rich>
          </c:tx>
          <c:layout>
            <c:manualLayout>
              <c:xMode val="edge"/>
              <c:yMode val="edge"/>
              <c:x val="2.0019994135995447E-2"/>
              <c:y val="4.8480884996774012E-2"/>
            </c:manualLayout>
          </c:layout>
          <c:overlay val="0"/>
        </c:title>
        <c:numFmt formatCode="0.0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46072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1416778824584959"/>
          <c:y val="0.43927461334636336"/>
          <c:w val="0.17636608344549179"/>
          <c:h val="0.1532723206735196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0.33033</cdr:x>
      <cdr:y>0.35294</cdr:y>
    </cdr:from>
    <cdr:to>
      <cdr:x>0.42643</cdr:x>
      <cdr:y>0.40896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95500" y="1200151"/>
          <a:ext cx="6096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0.12405</cdr:x>
      <cdr:y>0.29216</cdr:y>
    </cdr:from>
    <cdr:to>
      <cdr:x>0.1813</cdr:x>
      <cdr:y>0.84798</cdr:y>
    </cdr:to>
    <cdr:cxnSp macro="">
      <cdr:nvCxnSpPr>
        <cdr:cNvPr id="25" name="Прямая соединительная линия 24"/>
        <cdr:cNvCxnSpPr/>
      </cdr:nvCxnSpPr>
      <cdr:spPr>
        <a:xfrm xmlns:a="http://schemas.openxmlformats.org/drawingml/2006/main" flipH="1">
          <a:off x="619125" y="1171575"/>
          <a:ext cx="285750" cy="22288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0.1813</cdr:x>
      <cdr:y>0.44656</cdr:y>
    </cdr:from>
    <cdr:to>
      <cdr:x>0.23855</cdr:x>
      <cdr:y>0.84561</cdr:y>
    </cdr:to>
    <cdr:cxnSp macro="">
      <cdr:nvCxnSpPr>
        <cdr:cNvPr id="27" name="Прямая соединительная линия 26"/>
        <cdr:cNvCxnSpPr/>
      </cdr:nvCxnSpPr>
      <cdr:spPr>
        <a:xfrm xmlns:a="http://schemas.openxmlformats.org/drawingml/2006/main" flipH="1">
          <a:off x="904875" y="1790700"/>
          <a:ext cx="285750" cy="16002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0.24046</cdr:x>
      <cdr:y>0.61758</cdr:y>
    </cdr:from>
    <cdr:to>
      <cdr:x>0.29771</cdr:x>
      <cdr:y>0.84561</cdr:y>
    </cdr:to>
    <cdr:cxnSp macro="">
      <cdr:nvCxnSpPr>
        <cdr:cNvPr id="29" name="Прямая соединительная линия 28"/>
        <cdr:cNvCxnSpPr/>
      </cdr:nvCxnSpPr>
      <cdr:spPr>
        <a:xfrm xmlns:a="http://schemas.openxmlformats.org/drawingml/2006/main" flipH="1">
          <a:off x="1200150" y="2476500"/>
          <a:ext cx="285751" cy="9144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0.2958</cdr:x>
      <cdr:y>0.70784</cdr:y>
    </cdr:from>
    <cdr:to>
      <cdr:x>0.35687</cdr:x>
      <cdr:y>0.84561</cdr:y>
    </cdr:to>
    <cdr:cxnSp macro="">
      <cdr:nvCxnSpPr>
        <cdr:cNvPr id="31" name="Прямая соединительная линия 30"/>
        <cdr:cNvCxnSpPr/>
      </cdr:nvCxnSpPr>
      <cdr:spPr>
        <a:xfrm xmlns:a="http://schemas.openxmlformats.org/drawingml/2006/main" flipH="1">
          <a:off x="1476375" y="2838450"/>
          <a:ext cx="304801" cy="5524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0.35305</cdr:x>
      <cdr:y>0.76247</cdr:y>
    </cdr:from>
    <cdr:to>
      <cdr:x>0.41031</cdr:x>
      <cdr:y>0.84798</cdr:y>
    </cdr:to>
    <cdr:cxnSp macro="">
      <cdr:nvCxnSpPr>
        <cdr:cNvPr id="33" name="Прямая соединительная линия 32"/>
        <cdr:cNvCxnSpPr/>
      </cdr:nvCxnSpPr>
      <cdr:spPr>
        <a:xfrm xmlns:a="http://schemas.openxmlformats.org/drawingml/2006/main" flipH="1">
          <a:off x="1762125" y="3057525"/>
          <a:ext cx="285750" cy="3429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0.41221</cdr:x>
      <cdr:y>0.79335</cdr:y>
    </cdr:from>
    <cdr:to>
      <cdr:x>0.46947</cdr:x>
      <cdr:y>0.85036</cdr:y>
    </cdr:to>
    <cdr:cxnSp macro="">
      <cdr:nvCxnSpPr>
        <cdr:cNvPr id="35" name="Прямая соединительная линия 34"/>
        <cdr:cNvCxnSpPr/>
      </cdr:nvCxnSpPr>
      <cdr:spPr>
        <a:xfrm xmlns:a="http://schemas.openxmlformats.org/drawingml/2006/main" flipH="1">
          <a:off x="2057400" y="3181350"/>
          <a:ext cx="285750" cy="2286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0.46756</cdr:x>
      <cdr:y>0.80523</cdr:y>
    </cdr:from>
    <cdr:to>
      <cdr:x>0.52863</cdr:x>
      <cdr:y>0.84561</cdr:y>
    </cdr:to>
    <cdr:cxnSp macro="">
      <cdr:nvCxnSpPr>
        <cdr:cNvPr id="43" name="Прямая соединительная линия 42"/>
        <cdr:cNvCxnSpPr/>
      </cdr:nvCxnSpPr>
      <cdr:spPr>
        <a:xfrm xmlns:a="http://schemas.openxmlformats.org/drawingml/2006/main" flipH="1">
          <a:off x="2333625" y="3228975"/>
          <a:ext cx="304800" cy="16192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0.52481</cdr:x>
      <cdr:y>0.80998</cdr:y>
    </cdr:from>
    <cdr:to>
      <cdr:x>0.58397</cdr:x>
      <cdr:y>0.84323</cdr:y>
    </cdr:to>
    <cdr:cxnSp macro="">
      <cdr:nvCxnSpPr>
        <cdr:cNvPr id="45" name="Прямая соединительная линия 44"/>
        <cdr:cNvCxnSpPr/>
      </cdr:nvCxnSpPr>
      <cdr:spPr>
        <a:xfrm xmlns:a="http://schemas.openxmlformats.org/drawingml/2006/main" flipH="1">
          <a:off x="2619375" y="3248025"/>
          <a:ext cx="295275" cy="1333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0.33033</cdr:x>
      <cdr:y>0.35294</cdr:y>
    </cdr:from>
    <cdr:to>
      <cdr:x>0.42643</cdr:x>
      <cdr:y>0.40896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95500" y="1200151"/>
          <a:ext cx="6096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4258868-CFA2-48F7-B983-81CFC96F6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9C64490-AA7B-4B9D-AE99-702105733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94BA9FF-6360-4805-BE8B-AABCEA9A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A2F0755-2F9B-490B-A2C0-BABC6019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8D92DC0-E9A0-41EF-87EF-0DD5BC998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52443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60137F-316A-409B-A3E5-EB1C0AE0E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8A21653-B9CA-42FB-9103-63DBF8A3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B1852B2-D33B-4A2B-B2BE-E16551CD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0D84CC-05AA-4531-B810-9A773C5D7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9645CE0-DDAF-4BF1-AA9B-272AB6B4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118995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F7F192F-84F4-469C-AE43-5BAC54960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B611322-AE3E-4665-ABB1-C8AD1ED28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8C3A672-5731-45DB-934C-D1C7A259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767D656-A266-4E2D-9666-81CB08E7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943EA40-C160-44D9-AD1A-3E725DB7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40925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8F87593-312C-4F96-8DE3-02D0B37B7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290C8CC-A0DB-4604-A8BC-FEF261104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0836482-56A5-4B1D-BC94-1FD571D6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D03AE41-795D-494E-966A-DF4D643F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E3F6025-C558-4750-B97A-D553DF92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74177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E96C5E-C880-4B26-BB5A-50C052E35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6A2E048-7CE3-480B-82DB-126FFFC93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AE87873-2AE8-4DC8-9A15-89F924C9A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097D56A-67C4-49F6-81D8-AA9F73F9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226A687-B54F-4417-868B-A4C7BE714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317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1C12914-70E8-4D5C-B995-71F17727F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4808E86-2909-47D9-BF72-68EA7026A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742BF4B-1D9D-4E7D-9434-6159E093B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AA161EB-A861-4651-ADC8-A3887048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A5B6AF0-04E5-4958-91E7-B7D7F732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6C3F400-6E85-42AD-9B84-BCABB6DA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29122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F42BA8-244C-4410-BD19-71965C149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0710EC8-F3E9-407F-B728-FC1E50D43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206D6CE-1D12-4EDF-8A89-0F2678746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CE131A4-A56A-4C98-BA0A-524D2E50E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3F86555-63A6-4813-ABBA-B05F644700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4A44A71-EABA-4099-AFFF-352F4619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011304EB-CBD8-4739-B6F9-10A87C186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5F195BA-1335-4287-9BE4-3A0311AD5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57540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51B53A-BCBB-4BCD-B962-48352350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BC7923F-4659-44EA-B02C-4B809C451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5A3CDB7-10F8-4187-8B8F-F4ABF6E1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179B6BD-9A30-4F7C-BB2F-D0AE1C7D6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22371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EAC222EA-548F-4192-B2A6-065EB4AED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AE18B9C-A1FF-4D33-9705-72A8C6A3E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C78DE42-8761-4C3E-8ED4-0D309DD6A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90449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891D82-0603-41D8-9AA1-CBF0272D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5DE3AB9-A2BD-4E17-B24D-2CF6D1C4D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5785280-31E7-474C-87A8-7E7422B60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778E75F-B804-461B-B11D-4AFEED213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A583AB6-160B-4845-945A-29E4A5C0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B1430F8-7D67-426D-A534-062D8BDA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268289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8F6BE0-1FC8-4E2E-BFC8-FF1F712A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707B00B-3959-4817-90B0-81BCB47A8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ma-NO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FA34029-53C3-4D4C-A6D8-3442F2B7C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A23A0A3-A6A5-44A4-A302-D321ACC8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6041317-113D-41F2-8932-18EB18C70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ma-NO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DB67CA6-5129-4C43-BDB3-A14A7F2F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73635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40BE69-F5DE-4DD0-A0E9-A3B4240B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sma-NO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74E42A9-16B3-44AA-8A0A-4B042272E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ma-NO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F65B67B-C0A3-448A-A410-1C06A8CC4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5693D-2009-4A41-BA1A-9D208948A0CE}" type="datetimeFigureOut">
              <a:rPr lang="sma-NO" smtClean="0"/>
              <a:t>27.05.2019</a:t>
            </a:fld>
            <a:endParaRPr lang="sma-NO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C304DD7-D758-4B1C-A330-807B13C1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ma-NO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B9C2B2A-2313-4CC9-BC5D-E53391BBB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9415D-7B8A-4558-A4D0-5D762B5A5BC3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303233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ma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2BCA64-57FF-43CF-A74D-E7C1840801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489" y="1852838"/>
            <a:ext cx="11732456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вычисление определенных интегралов: метод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трапеций 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среде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Excel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0756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6335" y="3207434"/>
            <a:ext cx="10515600" cy="3532236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Приближенное значение интеграла заданной  функции 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по  формуле трапеций = 1,60кв.мм.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погрешности приближённого вычисления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интеграла равно ε=0,008.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855853"/>
              </p:ext>
            </p:extLst>
          </p:nvPr>
        </p:nvGraphicFramePr>
        <p:xfrm>
          <a:off x="2069270" y="1187401"/>
          <a:ext cx="737711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Формула" r:id="rId3" imgW="3797300" imgH="254000" progId="Equation.3">
                  <p:embed/>
                </p:oleObj>
              </mc:Choice>
              <mc:Fallback>
                <p:oleObj name="Формула" r:id="rId3" imgW="37973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9270" y="1187401"/>
                        <a:ext cx="7377113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197422"/>
              </p:ext>
            </p:extLst>
          </p:nvPr>
        </p:nvGraphicFramePr>
        <p:xfrm>
          <a:off x="1886390" y="2029485"/>
          <a:ext cx="750093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5" imgW="4025900" imgH="533400" progId="Equation.3">
                  <p:embed/>
                </p:oleObj>
              </mc:Choice>
              <mc:Fallback>
                <p:oleObj name="Формула" r:id="rId5" imgW="40259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390" y="2029485"/>
                        <a:ext cx="7500938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030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приближенное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интеграла заданной функции по формуле </a:t>
            </a:r>
            <a:r>
              <a:rPr lang="ru-RU" sz="4800">
                <a:latin typeface="Times New Roman" panose="02020603050405020304" pitchFamily="18" charset="0"/>
                <a:cs typeface="Times New Roman" panose="02020603050405020304" pitchFamily="18" charset="0"/>
              </a:rPr>
              <a:t>трапеций </a:t>
            </a:r>
            <a:r>
              <a:rPr lang="ru-RU" sz="4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1,60кв.мм, значение погрешности приближенного вычисления интеграла равным ε=0,008.</a:t>
            </a: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53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компьютерной грамотности: учебное пособие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Кривенкова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С.В.,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Радионова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Л.К., Соболенко Н.А., Шванн Д.Э. М.: Издательство МЭИ, 2004.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Самарский А.А.,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 Численные методы. М.: Наука, 1989.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Зенков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А.В. ЧИСЛЕННЫЕ МЕТОДЫ /А.В.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Зенков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— Екатеринбург: Издательство Уральского университета, 2016. — 127с.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Вычислительные методы // Википедия. [2010—2019]. Дата обновления: 31.01.2019. URL: https://ru.wikipedia.org/?oldid=97827303 (дата обращения: 20.05.2019);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Численное решение уравнений // Википедия. [2010—2018]. Дата обновления: 01.01.2018. URL: https://ru.wikipedia.org/?oldid=89982922 (дата обращения: 20.05.2019);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6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455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endParaRPr lang="ru-RU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0913" y="995630"/>
            <a:ext cx="10852052" cy="5081613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ычисление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интегралов методом трапеций в среде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расчет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варианта индивидуального задания в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Оформить презентацию в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3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631D06-EFA9-481A-B839-146AFC0EF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задания:</a:t>
            </a:r>
            <a:endParaRPr lang="sma-N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F4BF96D-EA65-429E-934C-2E48DBA90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с теоретической частью задания;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расчет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варианта индивидуального задания в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sma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ma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Оформить презентацию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включающую: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постановку задачи;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алгоритм расчета;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таблицу с расчетом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график исходной функции;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расчета и его анализ.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B2D7436-57F5-49BC-ADF5-886428DB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1336430"/>
            <a:ext cx="6991643" cy="552156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отрезке [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приближенное значение интеграла заданной функции по формуле трапеций, приняв предельное значение погрешности приближенного вычисления интеграла равным ε=0,02.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ma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64848272"/>
              </p:ext>
            </p:extLst>
          </p:nvPr>
        </p:nvGraphicFramePr>
        <p:xfrm>
          <a:off x="7250724" y="1501726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69952" y="374523"/>
            <a:ext cx="71220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задачи: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47357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B2D7436-57F5-49BC-ADF5-886428DB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4" y="112542"/>
            <a:ext cx="12093526" cy="674545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расчетное задание: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</a:t>
            </a:r>
            <a:r>
              <a:rPr lang="ru-RU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1/(1+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отрезке [0; 4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Найти: приближенное значение интеграла заданной функции по формуле трапеций, приняв предельное значение погрешности приближенного вычисления интеграла равным ε=0,02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графически поставленную задачу.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ma-NO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7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800405"/>
              </p:ext>
            </p:extLst>
          </p:nvPr>
        </p:nvGraphicFramePr>
        <p:xfrm>
          <a:off x="534572" y="1941341"/>
          <a:ext cx="10916529" cy="33340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1047"/>
                <a:gridCol w="1799986"/>
                <a:gridCol w="4051562"/>
                <a:gridCol w="3263934"/>
              </a:tblGrid>
              <a:tr h="616251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 dirty="0">
                          <a:effectLst/>
                        </a:rPr>
                        <a:t>Таблица   Исходная информация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861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 dirty="0">
                          <a:effectLst/>
                        </a:rPr>
                        <a:t>Отрезок </a:t>
                      </a:r>
                      <a:r>
                        <a:rPr lang="en-US" sz="1200" dirty="0">
                          <a:effectLst/>
                        </a:rPr>
                        <a:t>[</a:t>
                      </a:r>
                      <a:r>
                        <a:rPr lang="en-US" sz="1200" dirty="0" err="1">
                          <a:effectLst/>
                        </a:rPr>
                        <a:t>a;b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Функция </a:t>
                      </a:r>
                      <a:r>
                        <a:rPr lang="en-US" sz="1200">
                          <a:effectLst/>
                        </a:rPr>
                        <a:t>f(x)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en-US" sz="1200">
                          <a:effectLst/>
                        </a:rPr>
                        <a:t>b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Аналитическая запись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Представление в</a:t>
                      </a:r>
                      <a:r>
                        <a:rPr lang="en-US" sz="1200">
                          <a:effectLst/>
                        </a:rPr>
                        <a:t> Excel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061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>
                          <a:effectLst/>
                        </a:rPr>
                        <a:t>1/(1+</a:t>
                      </a:r>
                      <a:r>
                        <a:rPr lang="en-US" sz="1200">
                          <a:effectLst/>
                        </a:rPr>
                        <a:t>x</a:t>
                      </a:r>
                      <a:r>
                        <a:rPr lang="ru-RU" sz="1200" baseline="30000">
                          <a:effectLst/>
                        </a:rPr>
                        <a:t>4</a:t>
                      </a:r>
                      <a:r>
                        <a:rPr lang="ru-RU" sz="1200">
                          <a:effectLst/>
                        </a:rPr>
                        <a:t>)</a:t>
                      </a:r>
                      <a:r>
                        <a:rPr lang="ru-RU" sz="1200" baseline="30000">
                          <a:effectLst/>
                        </a:rPr>
                        <a:t>1/2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</a:tabLst>
                      </a:pPr>
                      <a:r>
                        <a:rPr lang="ru-RU" sz="1200" dirty="0">
                          <a:effectLst/>
                        </a:rPr>
                        <a:t>=СТЕПЕНЬ((1+СТЕПЕНЬ(B16;4));-1/2)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90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4" y="365125"/>
            <a:ext cx="11910646" cy="132556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заданной функции и результаты вычислений в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71470408"/>
              </p:ext>
            </p:extLst>
          </p:nvPr>
        </p:nvGraphicFramePr>
        <p:xfrm>
          <a:off x="2672861" y="1944809"/>
          <a:ext cx="6411058" cy="4315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701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Расчёт интеграла по формуле трапеций</a:t>
            </a:r>
          </a:p>
        </p:txBody>
      </p:sp>
      <p:graphicFrame>
        <p:nvGraphicFramePr>
          <p:cNvPr id="4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347343"/>
              </p:ext>
            </p:extLst>
          </p:nvPr>
        </p:nvGraphicFramePr>
        <p:xfrm>
          <a:off x="1750959" y="1555345"/>
          <a:ext cx="814393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992"/>
                <a:gridCol w="1017992"/>
                <a:gridCol w="1017992"/>
                <a:gridCol w="1017992"/>
                <a:gridCol w="1017992"/>
                <a:gridCol w="1017992"/>
                <a:gridCol w="1017992"/>
                <a:gridCol w="1017992"/>
              </a:tblGrid>
              <a:tr h="68376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 err="1">
                          <a:latin typeface="Arial CYR"/>
                          <a:ea typeface="Times New Roman"/>
                          <a:cs typeface="Times New Roman"/>
                        </a:rPr>
                        <a:t>xi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1600" b="1" dirty="0" err="1">
                          <a:latin typeface="Arial CYR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600" b="1" dirty="0" err="1">
                          <a:latin typeface="Arial CYR"/>
                          <a:ea typeface="Times New Roman"/>
                          <a:cs typeface="Times New Roman"/>
                        </a:rPr>
                        <a:t>xi</a:t>
                      </a: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Коэффициенты формулы трапеций 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Вычисление Ci*f(xi)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1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N=2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N=4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b="1" dirty="0">
                          <a:latin typeface="Arial CYR"/>
                          <a:ea typeface="Times New Roman"/>
                          <a:cs typeface="Times New Roman"/>
                        </a:rPr>
                        <a:t>N=8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0,500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0,970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0,970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0,707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0,707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0,707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0,406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0,406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0,243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0,243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0,243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0,243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0,158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0,158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0,110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0,110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0,110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3,5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0,081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0,000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0,081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418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0,062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0,031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0,031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0,031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683764">
                <a:tc gridSpan="5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Сумма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>
                          <a:latin typeface="Arial CYR"/>
                          <a:ea typeface="Times New Roman"/>
                          <a:cs typeface="Times New Roman"/>
                        </a:rPr>
                        <a:t>0,774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1,591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1600" dirty="0">
                          <a:latin typeface="Arial CYR"/>
                          <a:ea typeface="Times New Roman"/>
                          <a:cs typeface="Times New Roman"/>
                        </a:rPr>
                        <a:t>3,207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70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9298" y="365125"/>
            <a:ext cx="8174502" cy="132556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расчёта</a:t>
            </a:r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084820"/>
              </p:ext>
            </p:extLst>
          </p:nvPr>
        </p:nvGraphicFramePr>
        <p:xfrm>
          <a:off x="1453338" y="1668986"/>
          <a:ext cx="8644000" cy="442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1107953">
                <a:tc gridSpan="4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                                             Значения интеграла 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0795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Количество узлов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b="1" dirty="0">
                          <a:latin typeface="Arial CYR"/>
                          <a:ea typeface="Times New Roman"/>
                          <a:cs typeface="Times New Roman"/>
                        </a:rPr>
                        <a:t>N=2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b="1" dirty="0">
                          <a:latin typeface="Arial CYR"/>
                          <a:ea typeface="Times New Roman"/>
                          <a:cs typeface="Times New Roman"/>
                        </a:rPr>
                        <a:t>N=4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b="1" dirty="0">
                          <a:latin typeface="Arial CYR"/>
                          <a:ea typeface="Times New Roman"/>
                          <a:cs typeface="Times New Roman"/>
                        </a:rPr>
                        <a:t>N=8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0529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S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1,55кв.мм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dirty="0">
                          <a:latin typeface="Arial CYR"/>
                          <a:ea typeface="Times New Roman"/>
                          <a:cs typeface="Times New Roman"/>
                        </a:rPr>
                        <a:t>1,59кв.мм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 dirty="0">
                          <a:latin typeface="Arial CYR"/>
                          <a:ea typeface="Times New Roman"/>
                          <a:cs typeface="Times New Roman"/>
                        </a:rPr>
                        <a:t>1,60кв.мм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0795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Погрешность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0,028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060700" algn="ctr"/>
                          <a:tab pos="449580" algn="l"/>
                        </a:tabLst>
                      </a:pPr>
                      <a:r>
                        <a:rPr lang="ru-RU" sz="2000">
                          <a:latin typeface="Arial CYR"/>
                          <a:ea typeface="Times New Roman"/>
                          <a:cs typeface="Times New Roman"/>
                        </a:rPr>
                        <a:t>0,008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429</Words>
  <Application>Microsoft Office PowerPoint</Application>
  <PresentationFormat>Произвольный</PresentationFormat>
  <Paragraphs>146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Формула</vt:lpstr>
      <vt:lpstr> «Приближенное вычисление определенных интегралов: метод трапеций в среде Microsoft Excel»</vt:lpstr>
      <vt:lpstr>Цель:</vt:lpstr>
      <vt:lpstr>                     Состав задания:</vt:lpstr>
      <vt:lpstr>Дано: f(x)=ех на отрезке [0; 2].  Найти: приближенное значение интеграла заданной функции по формуле трапеций, приняв предельное значение погрешности приближенного вычисления интеграла равным ε=0,02.  </vt:lpstr>
      <vt:lpstr>            Индивидуальное расчетное задание:     Дано: f(x)=  1/(1+x4)1/2 на отрезке [0; 4].  Найти: приближенное значение интеграла заданной функции по формуле трапеций, приняв предельное значение погрешности приближенного вычисления интеграла равным ε=0,02. Представить графически поставленную задачу. </vt:lpstr>
      <vt:lpstr>Презентация PowerPoint</vt:lpstr>
      <vt:lpstr>Анализ заданной функции и результаты вычислений в Ms Excel</vt:lpstr>
      <vt:lpstr>Расчёт интеграла по формуле трапеций</vt:lpstr>
      <vt:lpstr>Результаты расчёта</vt:lpstr>
      <vt:lpstr>Презентация PowerPoint</vt:lpstr>
      <vt:lpstr>Ответ :</vt:lpstr>
      <vt:lpstr>Интернет-ресурсы: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работа: Решение алгебраических и трансцентдентных уравнений в среде Microsoft Excel</dc:title>
  <dc:creator>Марина</dc:creator>
  <cp:lastModifiedBy>Марина</cp:lastModifiedBy>
  <cp:revision>59</cp:revision>
  <dcterms:created xsi:type="dcterms:W3CDTF">2019-03-04T08:12:42Z</dcterms:created>
  <dcterms:modified xsi:type="dcterms:W3CDTF">2019-05-27T15:21:01Z</dcterms:modified>
</cp:coreProperties>
</file>