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2" r:id="rId23"/>
    <p:sldId id="277" r:id="rId24"/>
    <p:sldId id="278" r:id="rId25"/>
    <p:sldId id="279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wlett-Packard Company" initials="HC" lastIdx="2" clrIdx="0">
    <p:extLst>
      <p:ext uri="{19B8F6BF-5375-455C-9EA6-DF929625EA0E}">
        <p15:presenceInfo xmlns:p15="http://schemas.microsoft.com/office/powerpoint/2012/main" userId="Hewlett-Packard Compan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979" autoAdjust="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4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CD0EE-4C64-4CD8-876A-FBFFEEB7AA34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97F52-7B1B-460F-8514-C89920401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712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5652D-655B-4667-AE48-40A324B9B306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3790-47A9-4B50-9483-7C9518568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714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5652D-655B-4667-AE48-40A324B9B306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3790-47A9-4B50-9483-7C9518568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05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5652D-655B-4667-AE48-40A324B9B306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3790-47A9-4B50-9483-7C9518568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902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5652D-655B-4667-AE48-40A324B9B306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3790-47A9-4B50-9483-7C9518568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85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5652D-655B-4667-AE48-40A324B9B306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3790-47A9-4B50-9483-7C9518568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161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5652D-655B-4667-AE48-40A324B9B306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3790-47A9-4B50-9483-7C9518568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535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5652D-655B-4667-AE48-40A324B9B306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3790-47A9-4B50-9483-7C9518568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675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5652D-655B-4667-AE48-40A324B9B306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3790-47A9-4B50-9483-7C9518568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501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5652D-655B-4667-AE48-40A324B9B306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3790-47A9-4B50-9483-7C9518568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884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5652D-655B-4667-AE48-40A324B9B306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3790-47A9-4B50-9483-7C9518568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874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5652D-655B-4667-AE48-40A324B9B306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3790-47A9-4B50-9483-7C9518568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105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00168" y="218365"/>
            <a:ext cx="11791667" cy="6373504"/>
          </a:xfrm>
          <a:prstGeom prst="rect">
            <a:avLst/>
          </a:prstGeom>
          <a:blipFill dpi="0" rotWithShape="1">
            <a:blip r:embed="rId14" cstate="email">
              <a:alphaModFix amt="7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 contourW="107950" prstMaterial="plastic">
            <a:bevelT w="95250" prst="slope"/>
            <a:bevelB w="95250" h="101600"/>
            <a:contourClr>
              <a:srgbClr val="2EDEF6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8276" y="1"/>
            <a:ext cx="2270753" cy="170306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26118">
            <a:off x="122851" y="5090616"/>
            <a:ext cx="2375517" cy="164801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5652D-655B-4667-AE48-40A324B9B306}" type="datetimeFigureOut">
              <a:rPr lang="ru-RU" smtClean="0"/>
              <a:t>20.04.2018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0532" y="4623272"/>
            <a:ext cx="3475275" cy="211535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03356">
            <a:off x="2390565" y="5046739"/>
            <a:ext cx="2495027" cy="166130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23870" flipH="1">
            <a:off x="9841200" y="5037191"/>
            <a:ext cx="2195573" cy="164801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E3790-47A9-4B50-9483-7C9518568ED2}" type="slidenum">
              <a:rPr lang="ru-RU" smtClean="0"/>
              <a:t>‹#›</a:t>
            </a:fld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4414" y="5096955"/>
            <a:ext cx="2609524" cy="161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74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3"/>
            <a:ext cx="12192000" cy="68563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5354" y="310690"/>
            <a:ext cx="11229481" cy="923330"/>
          </a:xfrm>
          <a:prstGeom prst="rect">
            <a:avLst/>
          </a:prstGeom>
          <a:solidFill>
            <a:schemeClr val="lt1">
              <a:alpha val="32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Костные и хрящевые рыбы</a:t>
            </a:r>
            <a:endParaRPr lang="ru-RU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42433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8954"/>
          </a:xfrm>
        </p:spPr>
      </p:pic>
      <p:sp>
        <p:nvSpPr>
          <p:cNvPr id="7" name="Прямоугольник 6"/>
          <p:cNvSpPr/>
          <p:nvPr/>
        </p:nvSpPr>
        <p:spPr>
          <a:xfrm>
            <a:off x="207781" y="2211799"/>
            <a:ext cx="3437603" cy="3416320"/>
          </a:xfrm>
          <a:prstGeom prst="rect">
            <a:avLst/>
          </a:prstGeom>
          <a:solidFill>
            <a:schemeClr val="lt1">
              <a:alpha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Кишечник хрящевых рыб состоит из трех отделов, это: толстый и тонкий кишечник, прямая кишка. Хорошо развиты печень, поджелудочная железа.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616" y="521110"/>
            <a:ext cx="8872384" cy="64499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0"/>
            <a:ext cx="5958348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Пищеварительная система</a:t>
            </a:r>
            <a:endParaRPr lang="ru-RU" sz="44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accent6">
                    <a:lumMod val="75000"/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1537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463"/>
            <a:ext cx="12192000" cy="68894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733" y="-31463"/>
            <a:ext cx="7970685" cy="67940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55418" y="1103604"/>
            <a:ext cx="6277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Половая система</a:t>
            </a:r>
            <a:endParaRPr lang="ru-RU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3359" y="3021982"/>
            <a:ext cx="3992240" cy="3046988"/>
          </a:xfrm>
          <a:prstGeom prst="rect">
            <a:avLst/>
          </a:prstGeom>
          <a:solidFill>
            <a:schemeClr val="lt1">
              <a:alpha val="49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Для хрящевых рыб характерно 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внутреннее оплодотворение с образованием яйца, которое может быть отложено во внешнюю среду либо остаться в нижней части яйцевода.</a:t>
            </a:r>
          </a:p>
        </p:txBody>
      </p:sp>
    </p:spTree>
    <p:extLst>
      <p:ext uri="{BB962C8B-B14F-4D97-AF65-F5344CB8AC3E}">
        <p14:creationId xmlns:p14="http://schemas.microsoft.com/office/powerpoint/2010/main" val="24571600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5796573" y="4706406"/>
            <a:ext cx="6096000" cy="1938992"/>
          </a:xfrm>
          <a:prstGeom prst="rect">
            <a:avLst/>
          </a:prstGeom>
          <a:solidFill>
            <a:schemeClr val="lt1">
              <a:alpha val="59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400" dirty="0" smtClean="0"/>
              <a:t>Скаты </a:t>
            </a:r>
            <a:r>
              <a:rPr lang="ru-RU" sz="2400" dirty="0"/>
              <a:t>– хрящевые рыбы </a:t>
            </a:r>
            <a:r>
              <a:rPr lang="ru-RU" sz="2400" dirty="0" smtClean="0"/>
              <a:t>с </a:t>
            </a:r>
            <a:r>
              <a:rPr lang="ru-RU" sz="2400" dirty="0"/>
              <a:t>характерной «расплющенной» формой тела и большими грудными плавниками, сросшимися с головой. У многих из них редуцирована </a:t>
            </a:r>
            <a:r>
              <a:rPr lang="ru-RU" sz="2400" dirty="0" smtClean="0"/>
              <a:t>чешуя.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817475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3"/>
          <a:stretch/>
        </p:blipFill>
        <p:spPr>
          <a:xfrm>
            <a:off x="0" y="1825"/>
            <a:ext cx="12192000" cy="68561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683276" y="6154682"/>
            <a:ext cx="6351419" cy="461665"/>
          </a:xfrm>
          <a:prstGeom prst="rect">
            <a:avLst/>
          </a:prstGeom>
          <a:solidFill>
            <a:schemeClr val="lt1">
              <a:alpha val="56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Один из крупных представителей –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манта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2909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1" cy="6858001"/>
          </a:xfrm>
        </p:spPr>
      </p:pic>
      <p:sp>
        <p:nvSpPr>
          <p:cNvPr id="15" name="Прямоугольник 14"/>
          <p:cNvSpPr/>
          <p:nvPr/>
        </p:nvSpPr>
        <p:spPr>
          <a:xfrm>
            <a:off x="7693892" y="157284"/>
            <a:ext cx="4322618" cy="1938992"/>
          </a:xfrm>
          <a:prstGeom prst="rect">
            <a:avLst/>
          </a:prstGeom>
          <a:solidFill>
            <a:schemeClr val="lt1">
              <a:alpha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Акулы - Одни 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из древнейших представителей на Земле, предки которых появились 420-450 миллионов лет назад. </a:t>
            </a:r>
          </a:p>
        </p:txBody>
      </p:sp>
    </p:spTree>
    <p:extLst>
      <p:ext uri="{BB962C8B-B14F-4D97-AF65-F5344CB8AC3E}">
        <p14:creationId xmlns:p14="http://schemas.microsoft.com/office/powerpoint/2010/main" val="8687023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</p:spPr>
      </p:pic>
      <p:sp>
        <p:nvSpPr>
          <p:cNvPr id="5" name="Прямоугольник 4"/>
          <p:cNvSpPr/>
          <p:nvPr/>
        </p:nvSpPr>
        <p:spPr>
          <a:xfrm>
            <a:off x="79261" y="109371"/>
            <a:ext cx="5117805" cy="1938992"/>
          </a:xfrm>
          <a:prstGeom prst="rect">
            <a:avLst/>
          </a:prstGeom>
          <a:solidFill>
            <a:schemeClr val="lt1">
              <a:alpha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Цельноголовые 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представлены всего одни отрядом - Химеры, включающим около 50 преимущественно глубоководных видов рыб. </a:t>
            </a:r>
          </a:p>
        </p:txBody>
      </p:sp>
    </p:spTree>
    <p:extLst>
      <p:ext uri="{BB962C8B-B14F-4D97-AF65-F5344CB8AC3E}">
        <p14:creationId xmlns:p14="http://schemas.microsoft.com/office/powerpoint/2010/main" val="5444010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40748"/>
            <a:ext cx="12192000" cy="6898748"/>
          </a:xfrm>
        </p:spPr>
      </p:pic>
      <p:sp>
        <p:nvSpPr>
          <p:cNvPr id="9" name="Прямоугольник 8"/>
          <p:cNvSpPr/>
          <p:nvPr/>
        </p:nvSpPr>
        <p:spPr>
          <a:xfrm>
            <a:off x="3478937" y="171525"/>
            <a:ext cx="5234125" cy="830997"/>
          </a:xfrm>
          <a:prstGeom prst="rect">
            <a:avLst/>
          </a:prstGeom>
          <a:solidFill>
            <a:schemeClr val="lt1">
              <a:alpha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8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Костные рыбы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64902" y="6202166"/>
            <a:ext cx="10262193" cy="523220"/>
          </a:xfrm>
          <a:prstGeom prst="rect">
            <a:avLst/>
          </a:prstGeom>
          <a:solidFill>
            <a:schemeClr val="lt1">
              <a:alpha val="47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>
                <a:ln w="0"/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Это самые разнообразные обитатели всех видов водоемов. </a:t>
            </a:r>
          </a:p>
        </p:txBody>
      </p:sp>
    </p:spTree>
    <p:extLst>
      <p:ext uri="{BB962C8B-B14F-4D97-AF65-F5344CB8AC3E}">
        <p14:creationId xmlns:p14="http://schemas.microsoft.com/office/powerpoint/2010/main" val="9836913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076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01600" y="72739"/>
            <a:ext cx="4986670" cy="584775"/>
          </a:xfrm>
          <a:prstGeom prst="rect">
            <a:avLst/>
          </a:prstGeom>
          <a:solidFill>
            <a:schemeClr val="accent5">
              <a:alpha val="18000"/>
            </a:schemeClr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7030A0"/>
                </a:solidFill>
              </a:rPr>
              <a:t>Внутреннее строение</a:t>
            </a:r>
            <a:endParaRPr lang="ru-RU" sz="3200" b="1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2512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428" y="365127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Чешуя костных рыб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1"/>
          <a:stretch/>
        </p:blipFill>
        <p:spPr>
          <a:xfrm>
            <a:off x="0" y="1690690"/>
            <a:ext cx="12170926" cy="5167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85990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042" y="3332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Плавательный пузырь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88" y="1807648"/>
            <a:ext cx="11873023" cy="4975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46044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18837" y="195391"/>
            <a:ext cx="7411379" cy="2677656"/>
          </a:xfrm>
          <a:prstGeom prst="rect">
            <a:avLst/>
          </a:prstGeom>
          <a:solidFill>
            <a:schemeClr val="accent4">
              <a:alpha val="51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Согласно последним научным данным предки современных рыб – бесчелюстные животные, напоминающие их внешним видом, - обитали уже в раннем кембрии, около 530 миллионов лет тому назад. </a:t>
            </a:r>
            <a:endParaRPr lang="ru-RU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80794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144" y="131211"/>
            <a:ext cx="10515600" cy="1325563"/>
          </a:xfrm>
        </p:spPr>
        <p:txBody>
          <a:bodyPr/>
          <a:lstStyle/>
          <a:p>
            <a:r>
              <a:rPr lang="ru-RU" dirty="0" smtClean="0">
                <a:ln w="0"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Размножение и </a:t>
            </a:r>
            <a:r>
              <a:rPr lang="ru-RU" dirty="0" err="1" smtClean="0">
                <a:ln w="0"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развите</a:t>
            </a:r>
            <a:r>
              <a:rPr lang="ru-RU" dirty="0" smtClean="0">
                <a:ln w="0"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костных рыб</a:t>
            </a:r>
            <a:endParaRPr lang="ru-RU" dirty="0">
              <a:ln w="0"/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88" y="1153090"/>
            <a:ext cx="11568223" cy="5609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42050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09"/>
            <a:ext cx="12192000" cy="6844391"/>
          </a:xfrm>
        </p:spPr>
      </p:pic>
      <p:sp>
        <p:nvSpPr>
          <p:cNvPr id="3" name="Прямоугольник 2"/>
          <p:cNvSpPr/>
          <p:nvPr/>
        </p:nvSpPr>
        <p:spPr>
          <a:xfrm>
            <a:off x="138546" y="5835947"/>
            <a:ext cx="11914908" cy="954107"/>
          </a:xfrm>
          <a:prstGeom prst="rect">
            <a:avLst/>
          </a:prstGeom>
          <a:solidFill>
            <a:schemeClr val="lt1">
              <a:alpha val="42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7030A0"/>
                </a:solidFill>
              </a:rPr>
              <a:t>НЕРЕСТ - метание </a:t>
            </a:r>
            <a:r>
              <a:rPr lang="ru-RU" sz="28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7030A0"/>
                </a:solidFill>
              </a:rPr>
              <a:t>рыбами-самками икры и одновременное оплодотворение её самцами.</a:t>
            </a:r>
          </a:p>
        </p:txBody>
      </p:sp>
    </p:spTree>
    <p:extLst>
      <p:ext uri="{BB962C8B-B14F-4D97-AF65-F5344CB8AC3E}">
        <p14:creationId xmlns:p14="http://schemas.microsoft.com/office/powerpoint/2010/main" val="19333253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4815"/>
          </a:xfrm>
        </p:spPr>
      </p:pic>
    </p:spTree>
    <p:extLst>
      <p:ext uri="{BB962C8B-B14F-4D97-AF65-F5344CB8AC3E}">
        <p14:creationId xmlns:p14="http://schemas.microsoft.com/office/powerpoint/2010/main" val="4949168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066965" y="306458"/>
            <a:ext cx="6058069" cy="707886"/>
          </a:xfrm>
          <a:prstGeom prst="rect">
            <a:avLst/>
          </a:prstGeom>
          <a:solidFill>
            <a:schemeClr val="lt1">
              <a:alpha val="38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000" b="1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Лопастепёрые</a:t>
            </a:r>
            <a:r>
              <a:rPr lang="ru-RU" sz="40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рыбы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3920" y="5757739"/>
            <a:ext cx="12004158" cy="1015663"/>
          </a:xfrm>
          <a:prstGeom prst="rect">
            <a:avLst/>
          </a:prstGeom>
          <a:solidFill>
            <a:schemeClr val="lt1">
              <a:alpha val="42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7030A0"/>
                </a:solidFill>
              </a:rPr>
              <a:t>Немногочисленный класс рыб, в основе скелета которых лежит упругая хорда. Они сочетают в себе прогрессивные и архаические черты, все представители относятся к двум современным </a:t>
            </a:r>
            <a:r>
              <a:rPr lang="ru-RU" sz="2000" b="1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7030A0"/>
                </a:solidFill>
              </a:rPr>
              <a:t>надотрядам</a:t>
            </a:r>
            <a:r>
              <a:rPr lang="ru-RU" sz="20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7030A0"/>
                </a:solidFill>
              </a:rPr>
              <a:t> - Кистеперые и Двоякодышащие. </a:t>
            </a:r>
          </a:p>
        </p:txBody>
      </p:sp>
    </p:spTree>
    <p:extLst>
      <p:ext uri="{BB962C8B-B14F-4D97-AF65-F5344CB8AC3E}">
        <p14:creationId xmlns:p14="http://schemas.microsoft.com/office/powerpoint/2010/main" val="7218766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6"/>
          <a:stretch/>
        </p:blipFill>
        <p:spPr>
          <a:xfrm>
            <a:off x="-65568" y="0"/>
            <a:ext cx="12192001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80097" y="5731090"/>
            <a:ext cx="11631803" cy="1015663"/>
          </a:xfrm>
          <a:prstGeom prst="rect">
            <a:avLst/>
          </a:prstGeom>
          <a:solidFill>
            <a:schemeClr val="lt1">
              <a:alpha val="52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10160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</a:t>
            </a:r>
            <a:r>
              <a:rPr lang="ru-RU" sz="2000" b="1" dirty="0" smtClean="0">
                <a:ln w="10160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истеперые </a:t>
            </a:r>
            <a:r>
              <a:rPr lang="ru-RU" sz="2000" b="1" dirty="0">
                <a:ln w="10160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рыбы - обитатели пресных водоемов, в которых испытывался недостаток кислорода. В связи с этим у них развилась мускулатура у основания плавников и двойной способ дыхания (легкие и жабры).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11474" y="189636"/>
            <a:ext cx="63690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Надотряд</a:t>
            </a:r>
            <a:r>
              <a:rPr lang="ru-RU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Кистеперые</a:t>
            </a:r>
          </a:p>
        </p:txBody>
      </p:sp>
    </p:spTree>
    <p:extLst>
      <p:ext uri="{BB962C8B-B14F-4D97-AF65-F5344CB8AC3E}">
        <p14:creationId xmlns:p14="http://schemas.microsoft.com/office/powerpoint/2010/main" val="33478114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2865" y="1052621"/>
            <a:ext cx="9420447" cy="1977103"/>
          </a:xfrm>
        </p:spPr>
        <p:txBody>
          <a:bodyPr>
            <a:prstTxWarp prst="textWave1">
              <a:avLst/>
            </a:prstTxWarp>
          </a:bodyPr>
          <a:lstStyle/>
          <a:p>
            <a:pPr marL="0" indent="0">
              <a:buNone/>
            </a:pP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Спасибо за внимание</a:t>
            </a:r>
            <a:endParaRPr lang="ru-RU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818" y="3416038"/>
            <a:ext cx="3199071" cy="19651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2623" y="3489225"/>
            <a:ext cx="2610189" cy="18187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895" y="3575975"/>
            <a:ext cx="2568197" cy="163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2621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81187"/>
          </a:xfrm>
        </p:spPr>
      </p:pic>
      <p:sp>
        <p:nvSpPr>
          <p:cNvPr id="4" name="TextBox 3"/>
          <p:cNvSpPr txBox="1"/>
          <p:nvPr/>
        </p:nvSpPr>
        <p:spPr>
          <a:xfrm>
            <a:off x="457200" y="5603358"/>
            <a:ext cx="5560828" cy="646331"/>
          </a:xfrm>
          <a:prstGeom prst="rect">
            <a:avLst/>
          </a:prstGeom>
          <a:solidFill>
            <a:schemeClr val="lt1">
              <a:alpha val="47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Классификация рыб</a:t>
            </a:r>
            <a:endParaRPr lang="ru-RU" sz="3600" b="1" dirty="0">
              <a:ln w="12700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88983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439" y="384791"/>
            <a:ext cx="7869865" cy="932045"/>
          </a:xfr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Хрящевые рыбы</a:t>
            </a:r>
            <a:endParaRPr lang="ru-RU" sz="6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00323"/>
            <a:ext cx="10515600" cy="1512998"/>
          </a:xfrm>
        </p:spPr>
        <p:txBody>
          <a:bodyPr/>
          <a:lstStyle/>
          <a:p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Скелет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состоит из хрящей, которые со временем в результате отложения минералов могут стать достаточно твердыми.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2" t="44496" r="7713" b="24651"/>
          <a:stretch/>
        </p:blipFill>
        <p:spPr>
          <a:xfrm>
            <a:off x="1263156" y="2700670"/>
            <a:ext cx="9176590" cy="3009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56335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693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856" y="5716703"/>
            <a:ext cx="11865935" cy="1024340"/>
          </a:xfrm>
          <a:solidFill>
            <a:schemeClr val="lt1">
              <a:alpha val="41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Для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многих из них характерно живорождение, иногда даже с образованием желчной 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плаценты.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21993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81962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3367" y="-77280"/>
            <a:ext cx="12355367" cy="7053267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0" y="3759200"/>
            <a:ext cx="4470400" cy="2621935"/>
          </a:xfrm>
          <a:prstGeom prst="cloud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У хрящевых </a:t>
            </a:r>
            <a:r>
              <a:rPr lang="ru-RU" sz="2000" dirty="0">
                <a:solidFill>
                  <a:schemeClr val="bg1"/>
                </a:solidFill>
              </a:rPr>
              <a:t>рыб отсутствуют жаберные крышки, и жабры открываются наружу характерными </a:t>
            </a:r>
            <a:r>
              <a:rPr lang="ru-RU" sz="2000" dirty="0" smtClean="0">
                <a:solidFill>
                  <a:schemeClr val="bg1"/>
                </a:solidFill>
              </a:rPr>
              <a:t>щелями.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6736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7734" y="-155628"/>
            <a:ext cx="12602897" cy="7194407"/>
          </a:xfrm>
          <a:prstGeom prst="rect">
            <a:avLst/>
          </a:prstGeom>
        </p:spPr>
      </p:pic>
      <p:sp>
        <p:nvSpPr>
          <p:cNvPr id="5" name="Выноска-облако 4"/>
          <p:cNvSpPr/>
          <p:nvPr/>
        </p:nvSpPr>
        <p:spPr>
          <a:xfrm flipH="1">
            <a:off x="7285702" y="3441576"/>
            <a:ext cx="4906297" cy="2989006"/>
          </a:xfrm>
          <a:prstGeom prst="cloud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Все </a:t>
            </a:r>
            <a:r>
              <a:rPr lang="ru-RU" sz="2400" dirty="0">
                <a:solidFill>
                  <a:schemeClr val="bg1"/>
                </a:solidFill>
              </a:rPr>
              <a:t>они покрыты плакоидной чешуей, которая подобна зубам позвоночных</a:t>
            </a:r>
          </a:p>
        </p:txBody>
      </p:sp>
    </p:spTree>
    <p:extLst>
      <p:ext uri="{BB962C8B-B14F-4D97-AF65-F5344CB8AC3E}">
        <p14:creationId xmlns:p14="http://schemas.microsoft.com/office/powerpoint/2010/main" val="12740571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7988" y="2603696"/>
            <a:ext cx="3313470" cy="3046988"/>
          </a:xfrm>
          <a:prstGeom prst="rect">
            <a:avLst/>
          </a:prstGeom>
          <a:solidFill>
            <a:schemeClr val="lt1">
              <a:alpha val="51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Кровь 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красного цвета (объясняется наличием гемоглобина и эритроцитов), которая вырабатывается селезенкой.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7988" y="5981411"/>
            <a:ext cx="4906296" cy="830997"/>
          </a:xfrm>
          <a:prstGeom prst="rect">
            <a:avLst/>
          </a:prstGeom>
          <a:solidFill>
            <a:schemeClr val="lt1">
              <a:alpha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Сердце двухкамерное (одно предсердие и одни желудочек)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664" y="78658"/>
            <a:ext cx="9330814" cy="67793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330494"/>
            <a:ext cx="43606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Кровеносная система</a:t>
            </a:r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03990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орской 4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устая тень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морской 4</Template>
  <TotalTime>645</TotalTime>
  <Words>345</Words>
  <Application>Microsoft Office PowerPoint</Application>
  <PresentationFormat>Широкоэкранный</PresentationFormat>
  <Paragraphs>31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Georgia</vt:lpstr>
      <vt:lpstr>морской 4</vt:lpstr>
      <vt:lpstr>Презентация PowerPoint</vt:lpstr>
      <vt:lpstr>Презентация PowerPoint</vt:lpstr>
      <vt:lpstr>Презентация PowerPoint</vt:lpstr>
      <vt:lpstr>Хрящевые рыбы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Чешуя костных рыб</vt:lpstr>
      <vt:lpstr>Плавательный пузырь</vt:lpstr>
      <vt:lpstr>Размножение и развите костных рыб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Hewlett-Packard Company</dc:creator>
  <cp:lastModifiedBy>Hewlett-Packard Company</cp:lastModifiedBy>
  <cp:revision>38</cp:revision>
  <dcterms:created xsi:type="dcterms:W3CDTF">2018-04-12T13:48:24Z</dcterms:created>
  <dcterms:modified xsi:type="dcterms:W3CDTF">2018-04-20T08:08:16Z</dcterms:modified>
</cp:coreProperties>
</file>