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4"/>
  </p:notesMasterIdLst>
  <p:sldIdLst>
    <p:sldId id="256" r:id="rId2"/>
    <p:sldId id="289" r:id="rId3"/>
    <p:sldId id="268" r:id="rId4"/>
    <p:sldId id="273" r:id="rId5"/>
    <p:sldId id="269" r:id="rId6"/>
    <p:sldId id="271" r:id="rId7"/>
    <p:sldId id="272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93" r:id="rId20"/>
    <p:sldId id="291" r:id="rId21"/>
    <p:sldId id="286" r:id="rId22"/>
    <p:sldId id="29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77" d="100"/>
          <a:sy n="77" d="100"/>
        </p:scale>
        <p:origin x="120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D5F4C-78C5-4E63-84DF-48163C341F1F}" type="datetimeFigureOut">
              <a:rPr lang="ru-RU" smtClean="0"/>
              <a:t>пн 22.04.19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B5A19-93EE-4906-B48A-6FB95519A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97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5A19-93EE-4906-B48A-6FB95519A5B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51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5A19-93EE-4906-B48A-6FB95519A5B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861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59F6-1284-4097-A233-AD776A84AF47}" type="datetimeFigureOut">
              <a:rPr lang="ru-RU" smtClean="0"/>
              <a:pPr/>
              <a:t>пн 22.04.19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510C-1062-4E76-98A3-E5B49629E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228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59F6-1284-4097-A233-AD776A84AF47}" type="datetimeFigureOut">
              <a:rPr lang="ru-RU" smtClean="0"/>
              <a:pPr/>
              <a:t>пн 22.04.19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510C-1062-4E76-98A3-E5B49629E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75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59F6-1284-4097-A233-AD776A84AF47}" type="datetimeFigureOut">
              <a:rPr lang="ru-RU" smtClean="0"/>
              <a:pPr/>
              <a:t>пн 22.04.19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510C-1062-4E76-98A3-E5B49629E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70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59F6-1284-4097-A233-AD776A84AF47}" type="datetimeFigureOut">
              <a:rPr lang="ru-RU" smtClean="0"/>
              <a:pPr/>
              <a:t>пн 22.04.19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510C-1062-4E76-98A3-E5B49629E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33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59F6-1284-4097-A233-AD776A84AF47}" type="datetimeFigureOut">
              <a:rPr lang="ru-RU" smtClean="0"/>
              <a:pPr/>
              <a:t>пн 22.04.19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510C-1062-4E76-98A3-E5B49629E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92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59F6-1284-4097-A233-AD776A84AF47}" type="datetimeFigureOut">
              <a:rPr lang="ru-RU" smtClean="0"/>
              <a:pPr/>
              <a:t>пн 22.04.19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510C-1062-4E76-98A3-E5B49629E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30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59F6-1284-4097-A233-AD776A84AF47}" type="datetimeFigureOut">
              <a:rPr lang="ru-RU" smtClean="0"/>
              <a:pPr/>
              <a:t>пн 22.04.19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510C-1062-4E76-98A3-E5B49629E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28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59F6-1284-4097-A233-AD776A84AF47}" type="datetimeFigureOut">
              <a:rPr lang="ru-RU" smtClean="0"/>
              <a:pPr/>
              <a:t>пн 22.04.19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510C-1062-4E76-98A3-E5B49629E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16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59F6-1284-4097-A233-AD776A84AF47}" type="datetimeFigureOut">
              <a:rPr lang="ru-RU" smtClean="0"/>
              <a:pPr/>
              <a:t>пн 22.04.19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510C-1062-4E76-98A3-E5B49629E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92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59F6-1284-4097-A233-AD776A84AF47}" type="datetimeFigureOut">
              <a:rPr lang="ru-RU" smtClean="0"/>
              <a:pPr/>
              <a:t>пн 22.04.19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510C-1062-4E76-98A3-E5B49629E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34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59F6-1284-4097-A233-AD776A84AF47}" type="datetimeFigureOut">
              <a:rPr lang="ru-RU" smtClean="0"/>
              <a:pPr/>
              <a:t>пн 22.04.19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510C-1062-4E76-98A3-E5B49629E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52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759F6-1284-4097-A233-AD776A84AF47}" type="datetimeFigureOut">
              <a:rPr lang="ru-RU" smtClean="0"/>
              <a:pPr/>
              <a:t>пн 22.04.19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0510C-1062-4E76-98A3-E5B49629E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6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leninka.ru/article/v/finno-ugorskie-narody-v-sovremennom-" TargetMode="External"/><Relationship Id="rId2" Type="http://schemas.openxmlformats.org/officeDocument/2006/relationships/hyperlink" Target="http://nacionalsoglasie.kmormp.gov.spb.ru/narody-rossii/finno-ugorskie-narody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ssian7.ru/post/o-finno-ugrakh/" TargetMode="External"/><Relationship Id="rId4" Type="http://schemas.openxmlformats.org/officeDocument/2006/relationships/hyperlink" Target="https://vsegda-tvoj.livejournal.com/28106447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8028384" cy="2376264"/>
          </a:xfrm>
        </p:spPr>
        <p:txBody>
          <a:bodyPr>
            <a:normAutofit/>
          </a:bodyPr>
          <a:lstStyle/>
          <a:p>
            <a:r>
              <a:rPr lang="ru-RU" sz="4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MicraC" pitchFamily="2" charset="0"/>
              </a:rPr>
              <a:t>Финно-угорские народы</a:t>
            </a:r>
            <a:br>
              <a:rPr lang="ru-RU" sz="4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MicraC" pitchFamily="2" charset="0"/>
              </a:rPr>
            </a:br>
            <a:r>
              <a:rPr lang="ru-RU" sz="2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MicraC" pitchFamily="2" charset="0"/>
              </a:rPr>
              <a:t>(проект)</a:t>
            </a:r>
            <a:endParaRPr lang="ru-RU" sz="28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MicraC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2924944"/>
            <a:ext cx="6264696" cy="367240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Работу выполнила: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ученица  9 класса МАОУ «Женская гимназия»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Косолапова Дарья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Руководитель: </a:t>
            </a:r>
            <a:r>
              <a:rPr lang="ru-RU" sz="2400" dirty="0" smtClean="0">
                <a:solidFill>
                  <a:schemeClr val="tx1"/>
                </a:solidFill>
              </a:rPr>
              <a:t>Биденко Лариса </a:t>
            </a:r>
            <a:r>
              <a:rPr lang="ru-RU" sz="2400" dirty="0" smtClean="0">
                <a:solidFill>
                  <a:schemeClr val="tx1"/>
                </a:solidFill>
              </a:rPr>
              <a:t>Анатольевна</a:t>
            </a:r>
          </a:p>
          <a:p>
            <a:pPr algn="l"/>
            <a:endParaRPr lang="ru-RU" sz="2400" dirty="0">
              <a:solidFill>
                <a:schemeClr val="tx1"/>
              </a:solidFill>
            </a:endParaRP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endParaRPr lang="ru-RU" sz="2400" dirty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Сыктывкар, 2018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Поздеева ВТ\Desktop\-cl-jnfw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8" y="2306046"/>
            <a:ext cx="1631926" cy="257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здеева ВТ\Desktop\-pelredh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91" y="1157395"/>
            <a:ext cx="1626274" cy="136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здеева ВТ\Desktop\-pwqh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3" y="4372465"/>
            <a:ext cx="1650272" cy="148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здеева ВТ\Desktop\sxL6lR2Jx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90" y="212756"/>
            <a:ext cx="1626275" cy="117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Поздеева ВТ\Desktop\sxL6lR2Jx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5" y="5507595"/>
            <a:ext cx="1659610" cy="120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9"/>
            <a:ext cx="8424936" cy="555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Эстонцы </a:t>
            </a:r>
          </a:p>
          <a:p>
            <a:pPr marL="0" indent="0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(около </a:t>
            </a:r>
          </a:p>
          <a:p>
            <a:pPr marL="0" indent="0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млн. чел.)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User\Desktop\image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0689"/>
            <a:ext cx="6408712" cy="5904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9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97497"/>
            <a:ext cx="8848601" cy="5484267"/>
          </a:xfrm>
        </p:spPr>
        <p:txBody>
          <a:bodyPr/>
          <a:lstStyle/>
          <a:p>
            <a:pPr marL="0" indent="0">
              <a:buNone/>
            </a:pP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Мордва</a:t>
            </a:r>
          </a:p>
          <a:p>
            <a:pPr marL="0" indent="0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(843 тыс. чел.)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4.bp.blogspot.com/-PhqqIi6u1RM/U5NvgkGriDI/AAAAAAAA1Pk/6jicKmN9kw4/s1600/rKxLP87gQS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81" y="836712"/>
            <a:ext cx="6400329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9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412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Удмурты </a:t>
            </a:r>
          </a:p>
          <a:p>
            <a:pPr marL="0" indent="0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(637 тыс. чел.)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cdn-images-1.medium.com/max/1200/1*i-F3DU69S0-2tYAESbwgwg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908720"/>
            <a:ext cx="6336704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882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5340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Марийцы</a:t>
            </a:r>
          </a:p>
          <a:p>
            <a:pPr marL="0" indent="0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(605 тыс. чел.)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mincult12.ru/sites/default/files/images/photonews/report_foto_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89" y="836712"/>
            <a:ext cx="6120680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039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412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</a:p>
          <a:p>
            <a:pPr marL="0" indent="0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(228 тыс. чел.)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67" y="796402"/>
            <a:ext cx="6345325" cy="356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5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484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Коми-пермяки</a:t>
            </a:r>
          </a:p>
          <a:p>
            <a:pPr marL="0" indent="0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(125 тыс. чел.)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fugazeta.ru/wp-content/uploads/2017/12/wr-720.sh-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92697"/>
            <a:ext cx="6048672" cy="5112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81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052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Карелы</a:t>
            </a:r>
          </a:p>
          <a:p>
            <a:pPr marL="0" indent="0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(93 тыс. чел.)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tverweek.com/media/k2/items/cache/d34caa2ce7f04361bbd5a582194d6921_X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08721"/>
            <a:ext cx="6552728" cy="4752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2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127"/>
            <a:ext cx="8568952" cy="7596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Численность финно-угорских народов в России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49875"/>
              </p:ext>
            </p:extLst>
          </p:nvPr>
        </p:nvGraphicFramePr>
        <p:xfrm>
          <a:off x="251519" y="1916832"/>
          <a:ext cx="8712968" cy="2376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7">
                  <a:extLst>
                    <a:ext uri="{9D8B030D-6E8A-4147-A177-3AD203B41FA5}">
                      <a16:colId xmlns:a16="http://schemas.microsoft.com/office/drawing/2014/main" val="348542178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18680211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63547742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8303518"/>
                    </a:ext>
                  </a:extLst>
                </a:gridCol>
                <a:gridCol w="847050">
                  <a:extLst>
                    <a:ext uri="{9D8B030D-6E8A-4147-A177-3AD203B41FA5}">
                      <a16:colId xmlns:a16="http://schemas.microsoft.com/office/drawing/2014/main" val="3843144497"/>
                    </a:ext>
                  </a:extLst>
                </a:gridCol>
                <a:gridCol w="1039589">
                  <a:extLst>
                    <a:ext uri="{9D8B030D-6E8A-4147-A177-3AD203B41FA5}">
                      <a16:colId xmlns:a16="http://schemas.microsoft.com/office/drawing/2014/main" val="2220839944"/>
                    </a:ext>
                  </a:extLst>
                </a:gridCol>
                <a:gridCol w="1039589">
                  <a:extLst>
                    <a:ext uri="{9D8B030D-6E8A-4147-A177-3AD203B41FA5}">
                      <a16:colId xmlns:a16="http://schemas.microsoft.com/office/drawing/2014/main" val="2868848017"/>
                    </a:ext>
                  </a:extLst>
                </a:gridCol>
                <a:gridCol w="962203">
                  <a:extLst>
                    <a:ext uri="{9D8B030D-6E8A-4147-A177-3AD203B41FA5}">
                      <a16:colId xmlns:a16="http://schemas.microsoft.com/office/drawing/2014/main" val="2896031724"/>
                    </a:ext>
                  </a:extLst>
                </a:gridCol>
              </a:tblGrid>
              <a:tr h="6527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1926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1959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</a:rPr>
                        <a:t>1970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</a:rPr>
                        <a:t>1979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</a:rPr>
                        <a:t>1989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</a:rPr>
                        <a:t>2002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</a:rPr>
                        <a:t>2010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86156"/>
                  </a:ext>
                </a:extLst>
              </a:tr>
              <a:tr h="17234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Численность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млн. чел.) </a:t>
                      </a:r>
                      <a:endParaRPr lang="ru-RU" sz="24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2,9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4,3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3,1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3,0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3,1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2,6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2,3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72347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19" y="4293096"/>
            <a:ext cx="8712968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Численность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коми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России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примерно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228 тысяч человек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2010 г.), в Республике Коми -  202 тысячи  человек (23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от общей численности населения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республики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99392"/>
            <a:ext cx="7886700" cy="136815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Финно-угорский мир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434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1947г.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первая Всесоюзная конференция финно-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угроведов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Советском Союзе (г. Ленинград). 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1955г.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1958 г.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конференции  финно-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угроведов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1960г.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первый Международный конгресс финно-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угроведов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г. Будапеште.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1992г.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Международный конгресс финно-угорских народов в г. Сыктывкаре.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 целью решения актуальных задач, сохранения и развития культур и языков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финно-угорских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народов в России создан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«Финно-угорский культурный центр Российской Федерации»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действует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сайт «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Финноугория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издается журнал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Финноугория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Этнический комфорт»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3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Финно-угорские организации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807821"/>
              </p:ext>
            </p:extLst>
          </p:nvPr>
        </p:nvGraphicFramePr>
        <p:xfrm>
          <a:off x="251519" y="620689"/>
          <a:ext cx="8532000" cy="6191992"/>
        </p:xfrm>
        <a:graphic>
          <a:graphicData uri="http://schemas.openxmlformats.org/drawingml/2006/table">
            <a:tbl>
              <a:tblPr firstRow="1" firstCol="1" bandRow="1"/>
              <a:tblGrid>
                <a:gridCol w="5090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1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Финно-угорская организация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Страна, субъект РФ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Общество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М.А. </a:t>
                      </a:r>
                      <a:r>
                        <a:rPr lang="ru-RU" sz="1600" b="1" baseline="0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Кастрена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Финляндия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Марий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ушем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Марий Эл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Удмурт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кенеш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Удмуртия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Ассоциация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ФУ народов РФ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Россия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МАФУН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Россия, Финляндия, Венгрия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Дом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народного творчества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Россия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Финно-угорский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культурный центр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Россия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Nuori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Karjla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Республика Карелия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effectLst/>
                          <a:latin typeface="Palatino Linotype"/>
                          <a:ea typeface="Times New Roman"/>
                          <a:cs typeface="Times New Roman"/>
                        </a:rPr>
                        <a:t>Рвезы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Palatino Linotype"/>
                          <a:ea typeface="Times New Roman"/>
                          <a:cs typeface="Times New Roman"/>
                        </a:rPr>
                        <a:t> лык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Palatino Linotype"/>
                          <a:ea typeface="Times New Roman"/>
                          <a:cs typeface="Times New Roman"/>
                        </a:rPr>
                        <a:t>(«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Palatino Linotype"/>
                          <a:ea typeface="Times New Roman"/>
                          <a:cs typeface="Times New Roman"/>
                        </a:rPr>
                        <a:t>Молодость»)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Марий Эл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вий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Марий Эл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Камва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Пермский край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Livod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it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Латвия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Финское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литературное общество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Финляндия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3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Ингерманландский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союз финнов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Россия, Ленинградская область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72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Республиканский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центр национальных культур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Республика Карелия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3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Шунды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Удмуртия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3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Общество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«Финляндия – Россия»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Финляндия, Россия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3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Союз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карельского народа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Республика Карелия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3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Palatino Linotype"/>
                          <a:ea typeface="Times New Roman"/>
                          <a:cs typeface="Times New Roman"/>
                        </a:rPr>
                        <a:t>Fenno-ugoria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Palatino Linotype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Palatino Linotype"/>
                          <a:ea typeface="Times New Roman"/>
                          <a:cs typeface="Times New Roman"/>
                        </a:rPr>
                        <a:t>Asutus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Эстония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93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Palatino Linotype"/>
                          <a:ea typeface="Times New Roman"/>
                          <a:cs typeface="Times New Roman"/>
                        </a:rPr>
                        <a:t>Общество вепсской культуры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Карелия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77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историей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географией, культурой финно-угорских народов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ответы на вопросы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Кто такие финно-угорские народы?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Где проживают финно-угорские народы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Какие финно-угорские народы проживают на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территории России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Какие финно-угорские народы являются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крупнейшими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существуют финно-угорские организации?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финно-угорские народы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информации 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Проектный продукт: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8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50" y="6125436"/>
            <a:ext cx="3138650" cy="7264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2" name="Picture 4" descr="http://www.fucongress.org/upload/558c07261629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0115"/>
            <a:ext cx="1627099" cy="159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m0-tub-ru.yandex.net/i?id=33d29d7b54f49dac6a5614fabbf7cab7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4301"/>
            <a:ext cx="5832648" cy="188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здеева ВТ\Desktop\национальная студия_Лахти7сьезд\YrUqJPQNRu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45064"/>
            <a:ext cx="226825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G_04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50" y="4408569"/>
            <a:ext cx="3792486" cy="227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636" y="4211426"/>
            <a:ext cx="2466086" cy="2466086"/>
          </a:xfrm>
          <a:prstGeom prst="rect">
            <a:avLst/>
          </a:prstGeom>
        </p:spPr>
      </p:pic>
      <p:pic>
        <p:nvPicPr>
          <p:cNvPr id="1032" name="Picture 8" descr="http://www.izvestiaur.ru/upload/iblock/0ec/fun_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50" y="2081125"/>
            <a:ext cx="3400854" cy="226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e-finland.ru/media/images/stories/images/stories/img_6/big/LAHTI_SIBELIUSTAL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796" y="2116264"/>
            <a:ext cx="3289765" cy="219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79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"/>
            <a:ext cx="8335838" cy="119675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Источники информации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688631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Географический атлас  Республики Коми./П.А. Окатов,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А.П.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Обедков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 М.: Дрофа, 1997. - 32с.</a:t>
            </a:r>
          </a:p>
          <a:p>
            <a:pPr marL="514350" indent="-514350">
              <a:buAutoNum type="arabicPeriod" startAt="2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Историко-культурный атлас Республики Коми./И.В. Жеребцов, И.О.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Васкул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М.А.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Мацул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А.В.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Волокитин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 – М.: Дрофа, 1997. – 384с.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  Л.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Минц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Финно-угорские народы.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Режим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доступа: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nacionalsoglasie.kmormp.gov.spb.ru/narody-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    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rossii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finno-ugorskie-narody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4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Финно-угорские народы в современном мире.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В.В.Фаузер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доступа: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    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https://cyberleninka.ru/article/v/finno-ugorskie-narody-v-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    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sovremennom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mire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  Кто такие финно-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угры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доступа: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vsegda-tvoj.livejournal.com/28106447.html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6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Финно-угорские народы: история и культура.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Режим доступа: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://russian7.ru/post/o-finno-ugrakh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оформления презентации использованы работы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сыктывкарского художника-</a:t>
            </a:r>
            <a:r>
              <a:rPr lang="ru-RU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этнофутуриста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Павла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Микушева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6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85912"/>
            <a:ext cx="4184335" cy="206892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881089"/>
            <a:ext cx="5021694" cy="40173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81088"/>
            <a:ext cx="4338398" cy="47143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847" y="3555772"/>
            <a:ext cx="4581775" cy="309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4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3"/>
            <a:ext cx="7886700" cy="10081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Кто такие финно-угорские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народы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Финно-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этноязыковая общность народов, насчитывающая сегодня более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млн. человек (0,5 % от населения Земли)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Общее количество финно-угорских народов в современном мире 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Основываясь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степени близости языков, исследователи разделяют финно-угорские народы 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пять подгрупп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Прибалтийско-финская подгруппа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ее составляют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финны и эстонцы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Также в эту группу входят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(небольшая группа эстонцев, живущих в Псковской области), самый многочисленный из прибалтийско-финских народов России –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карелы, вепсы и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ижорцы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(малочисленные народы, сохранившие свои языки), а также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(менее ста человек, собственный язык утрачен) и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ливы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01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297563"/>
          </a:xfrm>
        </p:spPr>
        <p:txBody>
          <a:bodyPr>
            <a:noAutofit/>
          </a:bodyPr>
          <a:lstStyle/>
          <a:p>
            <a:pPr algn="just"/>
            <a:endParaRPr lang="ru-RU" sz="24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Саамская </a:t>
            </a:r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подгруппа (или лопарская)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Представителями этой подгруппы являются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саамы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живущие на севере Скандинавского полуострова и Кольского полуострова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Волжско-финская подгруппа.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эту подгруппу входят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марийцы и мордва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Марийцы подразделяются на три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субэтнические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группы: горные марийцы, луговые и восточные. В составе народа мордва выделяют две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субэтнические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 – эрзя и мокша.</a:t>
            </a:r>
          </a:p>
          <a:p>
            <a:pPr algn="just"/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Пермская </a:t>
            </a:r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подгруппа.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коми-пермяков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удмуртов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Угорская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подгруппа.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подгруппы являются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венгры, ханты и манси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675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126"/>
            <a:ext cx="8263830" cy="1325563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черты народов 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финно-угорской группы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8" cy="435334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уважением относятся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природе.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ирно приспосабливаются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соседям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ткрыты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этнокультурному взаимообмену.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Религии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большинство финно-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угров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христиане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Российские -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православные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венгры по большей части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католики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прибалтийские народы -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протестанты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/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65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6383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Где проживают финно-угорские народы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User\Desktop\финноугорские народы\mapb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422" y="1600200"/>
            <a:ext cx="7673155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588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578188"/>
              </p:ext>
            </p:extLst>
          </p:nvPr>
        </p:nvGraphicFramePr>
        <p:xfrm>
          <a:off x="107505" y="0"/>
          <a:ext cx="8856985" cy="6864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263">
                  <a:extLst>
                    <a:ext uri="{9D8B030D-6E8A-4147-A177-3AD203B41FA5}">
                      <a16:colId xmlns:a16="http://schemas.microsoft.com/office/drawing/2014/main" val="907876900"/>
                    </a:ext>
                  </a:extLst>
                </a:gridCol>
                <a:gridCol w="6480722">
                  <a:extLst>
                    <a:ext uri="{9D8B030D-6E8A-4147-A177-3AD203B41FA5}">
                      <a16:colId xmlns:a16="http://schemas.microsoft.com/office/drawing/2014/main" val="303214428"/>
                    </a:ext>
                  </a:extLst>
                </a:gridCol>
              </a:tblGrid>
              <a:tr h="341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проживания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900385"/>
                  </a:ext>
                </a:extLst>
              </a:tr>
              <a:tr h="278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финны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Финляндия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982895"/>
                  </a:ext>
                </a:extLst>
              </a:tr>
              <a:tr h="224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эстонцы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Эстония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309416"/>
                  </a:ext>
                </a:extLst>
              </a:tr>
              <a:tr h="24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Сету (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сето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Псковская область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032330"/>
                  </a:ext>
                </a:extLst>
              </a:tr>
              <a:tr h="1893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карелы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Карелия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016480"/>
                  </a:ext>
                </a:extLst>
              </a:tr>
              <a:tr h="207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ливы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Западная часть Латвии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201818"/>
                  </a:ext>
                </a:extLst>
              </a:tr>
              <a:tr h="441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ижорцы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(ингерманландцы)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Ленинградская область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3522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водь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Ленинградская область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715169"/>
                  </a:ext>
                </a:extLst>
              </a:tr>
              <a:tr h="306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вепсы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Вологодская область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696845"/>
                  </a:ext>
                </a:extLst>
              </a:tr>
              <a:tr h="252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саамы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Швеция, Норвегия, Финляндия и Мурманская область России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008495"/>
                  </a:ext>
                </a:extLst>
              </a:tr>
              <a:tr h="270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мордва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Мордовия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192889"/>
                  </a:ext>
                </a:extLst>
              </a:tr>
              <a:tr h="216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марийцы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Марий Эл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523601"/>
                  </a:ext>
                </a:extLst>
              </a:tr>
              <a:tr h="189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Коми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591553"/>
                  </a:ext>
                </a:extLst>
              </a:tr>
              <a:tr h="253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коми-пермяки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Пермский край, Свердловская и Кировская области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771808"/>
                  </a:ext>
                </a:extLst>
              </a:tr>
              <a:tr h="271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удмурты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Удмуртия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855203"/>
                  </a:ext>
                </a:extLst>
              </a:tr>
              <a:tr h="505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ханты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Ханты-Мансийский автономный округ, Ямало-Ненецкий автономный округ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295099"/>
                  </a:ext>
                </a:extLst>
              </a:tr>
              <a:tr h="293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манси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Ханты-Мансийский автономный округ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26878"/>
                  </a:ext>
                </a:extLst>
              </a:tr>
              <a:tr h="267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венгры 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Венгрия, Румыния, Сербия, Словакия, США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496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17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Крупнейшие по численности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финно-угорские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народы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700189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Венгры</a:t>
            </a:r>
          </a:p>
          <a:p>
            <a:pPr marL="0" indent="0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(15 млн. чел.)</a:t>
            </a:r>
          </a:p>
          <a:p>
            <a:endParaRPr lang="ru-RU" dirty="0"/>
          </a:p>
        </p:txBody>
      </p:sp>
      <p:pic>
        <p:nvPicPr>
          <p:cNvPr id="5" name="Рисунок 4" descr="C:\Users\User\Desktop\derevnja_xollokjo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90689"/>
            <a:ext cx="6120680" cy="5066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44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56895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Финны</a:t>
            </a:r>
          </a:p>
          <a:p>
            <a:pPr marL="0" indent="0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 млн. чел.) </a:t>
            </a:r>
          </a:p>
          <a:p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User\Desktop\finland116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6840759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93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</TotalTime>
  <Words>920</Words>
  <Application>Microsoft Office PowerPoint</Application>
  <PresentationFormat>Экран (4:3)</PresentationFormat>
  <Paragraphs>184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MicraC</vt:lpstr>
      <vt:lpstr>Palatino Linotype</vt:lpstr>
      <vt:lpstr>Times New Roman</vt:lpstr>
      <vt:lpstr>Тема Office</vt:lpstr>
      <vt:lpstr>Финно-угорские народы (проект)</vt:lpstr>
      <vt:lpstr>Презентация PowerPoint</vt:lpstr>
      <vt:lpstr>1. Кто такие финно-угорские народы?</vt:lpstr>
      <vt:lpstr>Презентация PowerPoint</vt:lpstr>
      <vt:lpstr>Характерные черты народов  финно-угорской группы</vt:lpstr>
      <vt:lpstr>2. Где проживают финно-угорские народы?</vt:lpstr>
      <vt:lpstr>Презентация PowerPoint</vt:lpstr>
      <vt:lpstr>3. Крупнейшие по численности  финно-угорские народы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Численность финно-угорских народов в России</vt:lpstr>
      <vt:lpstr>5. Финно-угорский мир</vt:lpstr>
      <vt:lpstr>Финно-угорские организации</vt:lpstr>
      <vt:lpstr>Презентация PowerPoint</vt:lpstr>
      <vt:lpstr>Источники информации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Финно-угорские народы.</dc:title>
  <dc:creator>sod</dc:creator>
  <cp:lastModifiedBy>Пользователь</cp:lastModifiedBy>
  <cp:revision>95</cp:revision>
  <dcterms:created xsi:type="dcterms:W3CDTF">2017-11-07T13:12:41Z</dcterms:created>
  <dcterms:modified xsi:type="dcterms:W3CDTF">2019-04-22T19:04:30Z</dcterms:modified>
</cp:coreProperties>
</file>