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2" r:id="rId2"/>
    <p:sldId id="261" r:id="rId3"/>
    <p:sldId id="257" r:id="rId4"/>
    <p:sldId id="258" r:id="rId5"/>
    <p:sldId id="260" r:id="rId6"/>
    <p:sldId id="277" r:id="rId7"/>
    <p:sldId id="265" r:id="rId8"/>
    <p:sldId id="268" r:id="rId9"/>
    <p:sldId id="278" r:id="rId10"/>
    <p:sldId id="271" r:id="rId11"/>
    <p:sldId id="269" r:id="rId12"/>
    <p:sldId id="272" r:id="rId13"/>
    <p:sldId id="270" r:id="rId14"/>
    <p:sldId id="263" r:id="rId15"/>
    <p:sldId id="275" r:id="rId16"/>
    <p:sldId id="274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63D"/>
    <a:srgbClr val="E36F77"/>
    <a:srgbClr val="33FF8F"/>
    <a:srgbClr val="F3F7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62" autoAdjust="0"/>
  </p:normalViewPr>
  <p:slideViewPr>
    <p:cSldViewPr>
      <p:cViewPr varScale="1">
        <p:scale>
          <a:sx n="70" d="100"/>
          <a:sy n="70" d="100"/>
        </p:scale>
        <p:origin x="-138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9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Группа 1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Полилиния 6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Полилиния 7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1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AD5FB201-B48A-4097-B4E0-61D5C766389C}" type="datetimeFigureOut">
              <a:rPr lang="ru-RU"/>
              <a:pPr>
                <a:defRPr/>
              </a:pPr>
              <a:t>07.04.2019</a:t>
            </a:fld>
            <a:endParaRPr lang="ru-RU"/>
          </a:p>
        </p:txBody>
      </p:sp>
      <p:sp>
        <p:nvSpPr>
          <p:cNvPr id="12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4666F99-21E2-4378-BD58-97F5D4B193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368D4-CD3B-4918-AE23-72E81637302F}" type="datetimeFigureOut">
              <a:rPr lang="ru-RU"/>
              <a:pPr>
                <a:defRPr/>
              </a:pPr>
              <a:t>07.04.2019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18A32-0A73-45F6-B35F-45326A38AD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C68B6D-6327-46E6-B3BF-F4F3AF707FD0}" type="datetimeFigureOut">
              <a:rPr lang="ru-RU"/>
              <a:pPr>
                <a:defRPr/>
              </a:pPr>
              <a:t>07.04.2019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471496-F7AB-43E3-8704-D4EE617C2B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A6B1DF-FF9F-4C3C-8D5B-37BA996D8872}" type="datetimeFigureOut">
              <a:rPr lang="ru-RU"/>
              <a:pPr>
                <a:defRPr/>
              </a:pPr>
              <a:t>07.04.2019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7A9930-38F0-4787-B505-CB73F6AE86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шивка 6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Нашивка 7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86D5A7A-5F68-4123-95B8-90CA34D742E1}" type="datetimeFigureOut">
              <a:rPr lang="ru-RU"/>
              <a:pPr>
                <a:defRPr/>
              </a:pPr>
              <a:t>07.04.2019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C771951-85C8-4513-8930-0DF9C22040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9F88A5C-A7D4-4266-A0FB-3D259B93716E}" type="datetimeFigureOut">
              <a:rPr lang="ru-RU"/>
              <a:pPr>
                <a:defRPr/>
              </a:pPr>
              <a:t>07.04.2019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6E2CF7C-1F7E-4E85-BED2-BD4578A5E8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4CD0B1B-0131-4D37-B739-04A4E83305A6}" type="datetimeFigureOut">
              <a:rPr lang="ru-RU"/>
              <a:pPr>
                <a:defRPr/>
              </a:pPr>
              <a:t>07.04.2019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A366BBF-77B6-45D2-A3C7-3AD96AA8CA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E4BC46C-3B6C-4AF6-A835-90EF4D914336}" type="datetimeFigureOut">
              <a:rPr lang="ru-RU"/>
              <a:pPr>
                <a:defRPr/>
              </a:pPr>
              <a:t>07.04.2019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F297A44-0CB7-4167-AA4A-AAB4B13E02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30E80-6081-4FF9-B586-AEFB53100BFE}" type="datetimeFigureOut">
              <a:rPr lang="ru-RU"/>
              <a:pPr>
                <a:defRPr/>
              </a:pPr>
              <a:t>07.04.2019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C67B0-8F3F-4FA6-AB5C-3C5C1EDCC1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1E3096F-41C9-430C-8816-D288ECC458FB}" type="datetimeFigureOut">
              <a:rPr lang="ru-RU"/>
              <a:pPr>
                <a:defRPr/>
              </a:pPr>
              <a:t>07.04.2019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B08F1F3-3B88-40AC-AF92-41061125EA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лилиния 7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Полилиния 8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Нашивка 11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Нашивка 12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274CD372-2F7C-419C-9430-628CEAA892C7}" type="datetimeFigureOut">
              <a:rPr lang="ru-RU"/>
              <a:pPr>
                <a:defRPr/>
              </a:pPr>
              <a:t>07.04.2019</a:t>
            </a:fld>
            <a:endParaRPr lang="ru-RU"/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31397CBC-C8F7-4B97-A5D9-4056E0ABD5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57F8B2E8-B43F-47A3-8D99-BDFD055C8B3E}" type="datetimeFigureOut">
              <a:rPr lang="ru-RU"/>
              <a:pPr>
                <a:defRPr/>
              </a:pPr>
              <a:t>07.04.2019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142C8A1B-6A69-477A-B816-81E1015030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4" r:id="rId2"/>
    <p:sldLayoutId id="2147483709" r:id="rId3"/>
    <p:sldLayoutId id="2147483710" r:id="rId4"/>
    <p:sldLayoutId id="2147483711" r:id="rId5"/>
    <p:sldLayoutId id="2147483712" r:id="rId6"/>
    <p:sldLayoutId id="2147483705" r:id="rId7"/>
    <p:sldLayoutId id="2147483713" r:id="rId8"/>
    <p:sldLayoutId id="2147483714" r:id="rId9"/>
    <p:sldLayoutId id="2147483706" r:id="rId10"/>
    <p:sldLayoutId id="214748370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_Microsoft_Excel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2" descr="http://rustudent.com/wp-content/themes/isotherm/thumb.php?h=300&amp;q=80&amp;src=http://rustudent.com/wp-content/uploads/2013/03/Psihologicheskaya-bezopasnost-lichnosti.jpg&amp;w=598&amp;zc=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700" y="-31750"/>
            <a:ext cx="9101138" cy="581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Уровень удовлетворённости образовательной </a:t>
            </a:r>
            <a:r>
              <a:rPr lang="ru-RU" sz="4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средой</a:t>
            </a:r>
            <a:endParaRPr lang="ru-RU" sz="4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/>
          <a:srcRect l="12271" t="25793" r="26152" b="15874"/>
          <a:stretch>
            <a:fillRect/>
          </a:stretch>
        </p:blipFill>
        <p:spPr bwMode="auto">
          <a:xfrm>
            <a:off x="25400" y="2060575"/>
            <a:ext cx="9005888" cy="479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3" name="Объект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5" r:id="rId3" imgW="8230313" imgH="4523624" progId="Excel.Chart.8">
                  <p:embed/>
                </p:oleObj>
              </mc:Choice>
              <mc:Fallback>
                <p:oleObj r:id="rId3" imgW="8230313" imgH="4523624" progId="Excel.Chart.8">
                  <p:embed/>
                  <p:pic>
                    <p:nvPicPr>
                      <p:cNvPr id="0" name="Объект 3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481138"/>
                        <a:ext cx="8229600" cy="4525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2296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Уровень удовлетворённости образовательной </a:t>
            </a:r>
            <a:r>
              <a:rPr lang="ru-RU" sz="4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средой</a:t>
            </a:r>
            <a:endParaRPr lang="ru-RU" sz="4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16" y="0"/>
            <a:ext cx="8686800" cy="135416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Индекс психологической </a:t>
            </a:r>
            <a:r>
              <a:rPr lang="ru-RU" sz="4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безопасности</a:t>
            </a:r>
            <a:endParaRPr lang="ru-RU" sz="4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/>
          <a:srcRect l="12048" t="21033" r="22472" b="11111"/>
          <a:stretch>
            <a:fillRect/>
          </a:stretch>
        </p:blipFill>
        <p:spPr bwMode="auto">
          <a:xfrm>
            <a:off x="-1588" y="1268413"/>
            <a:ext cx="8894763" cy="558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01" name="Объект 3"/>
          <p:cNvGraphicFramePr>
            <a:graphicFrameLocks noGrp="1"/>
          </p:cNvGraphicFramePr>
          <p:nvPr>
            <p:ph idx="1"/>
          </p:nvPr>
        </p:nvGraphicFramePr>
        <p:xfrm>
          <a:off x="457200" y="2420938"/>
          <a:ext cx="7570788" cy="3586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3" r:id="rId3" imgW="7571888" imgH="3584759" progId="Excel.Chart.8">
                  <p:embed/>
                </p:oleObj>
              </mc:Choice>
              <mc:Fallback>
                <p:oleObj r:id="rId3" imgW="7571888" imgH="3584759" progId="Excel.Chart.8">
                  <p:embed/>
                  <p:pic>
                    <p:nvPicPr>
                      <p:cNvPr id="0" name="Объект 3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420938"/>
                        <a:ext cx="7570788" cy="3586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642194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4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Индекс психологической </a:t>
            </a:r>
            <a:r>
              <a:rPr lang="ru-RU" sz="4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безопасности</a:t>
            </a:r>
            <a:endParaRPr lang="ru-RU" sz="4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323850" y="836613"/>
            <a:ext cx="4243388" cy="3538537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Отношение к образовательной среде</a:t>
            </a:r>
          </a:p>
        </p:txBody>
      </p:sp>
      <p:sp>
        <p:nvSpPr>
          <p:cNvPr id="6" name="Овал 5"/>
          <p:cNvSpPr/>
          <p:nvPr/>
        </p:nvSpPr>
        <p:spPr>
          <a:xfrm>
            <a:off x="4356100" y="919163"/>
            <a:ext cx="4176713" cy="3384550"/>
          </a:xfrm>
          <a:prstGeom prst="ellipse">
            <a:avLst/>
          </a:prstGeom>
          <a:solidFill>
            <a:srgbClr val="E36F77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Уровень удовлетворённости образовательной средой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" name="Овал 6"/>
          <p:cNvSpPr/>
          <p:nvPr/>
        </p:nvSpPr>
        <p:spPr>
          <a:xfrm>
            <a:off x="2195513" y="3124200"/>
            <a:ext cx="3889375" cy="3673475"/>
          </a:xfrm>
          <a:prstGeom prst="ellipse">
            <a:avLst/>
          </a:prstGeom>
          <a:solidFill>
            <a:srgbClr val="F3F73B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Индекс психологической безопасности, уровень защищённости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-8449" y="-7877"/>
            <a:ext cx="9152450" cy="132343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Психологическая безопасность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Содержимое 1"/>
          <p:cNvSpPr>
            <a:spLocks noGrp="1"/>
          </p:cNvSpPr>
          <p:nvPr>
            <p:ph idx="1"/>
          </p:nvPr>
        </p:nvSpPr>
        <p:spPr>
          <a:xfrm>
            <a:off x="92075" y="3284538"/>
            <a:ext cx="9170988" cy="4525962"/>
          </a:xfrm>
        </p:spPr>
        <p:txBody>
          <a:bodyPr/>
          <a:lstStyle/>
          <a:p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концепции обучения и воспитания;</a:t>
            </a:r>
          </a:p>
          <a:p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 нормы оценивания поведения и учебной успешности;</a:t>
            </a:r>
          </a:p>
          <a:p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 стиль общения;</a:t>
            </a:r>
          </a:p>
        </p:txBody>
      </p:sp>
      <p:pic>
        <p:nvPicPr>
          <p:cNvPr id="28674" name="Содержимое 4" descr="123.jpg"/>
          <p:cNvPicPr>
            <a:picLocks noChangeAspect="1"/>
          </p:cNvPicPr>
          <p:nvPr/>
        </p:nvPicPr>
        <p:blipFill>
          <a:blip r:embed="rId2"/>
          <a:srcRect l="14030" r="2" b="2"/>
          <a:stretch>
            <a:fillRect/>
          </a:stretch>
        </p:blipFill>
        <p:spPr bwMode="auto">
          <a:xfrm>
            <a:off x="4932363" y="0"/>
            <a:ext cx="4356100" cy="310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5" name="TextBox 4"/>
          <p:cNvSpPr txBox="1">
            <a:spLocks noChangeArrowheads="1"/>
          </p:cNvSpPr>
          <p:nvPr/>
        </p:nvSpPr>
        <p:spPr bwMode="auto">
          <a:xfrm>
            <a:off x="0" y="0"/>
            <a:ext cx="5651500" cy="3446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Times New Roman" pitchFamily="18" charset="0"/>
                <a:cs typeface="Times New Roman" pitchFamily="18" charset="0"/>
              </a:rPr>
              <a:t>Именно педагог задает большинство параметров и свойств школьной среды создавая и реализуя:</a:t>
            </a:r>
          </a:p>
          <a:p>
            <a:endParaRPr lang="ru-RU">
              <a:latin typeface="Lucida Sans Unicod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Содержимое 1"/>
          <p:cNvSpPr>
            <a:spLocks noGrp="1"/>
          </p:cNvSpPr>
          <p:nvPr>
            <p:ph idx="1"/>
          </p:nvPr>
        </p:nvSpPr>
        <p:spPr>
          <a:xfrm>
            <a:off x="179388" y="333375"/>
            <a:ext cx="8507412" cy="5673725"/>
          </a:xfrm>
        </p:spPr>
        <p:txBody>
          <a:bodyPr/>
          <a:lstStyle/>
          <a:p>
            <a:pPr>
              <a:buFont typeface="Wingdings 3" pitchFamily="18" charset="2"/>
              <a:buNone/>
            </a:pP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«Если педагог занимается личностно-ориентированным обучением, то его психогигиена (личностное развитие и профессиональные умения) перестают быть его личным делом и становятся необходимым условием работы»</a:t>
            </a:r>
          </a:p>
          <a:p>
            <a:pPr algn="r">
              <a:buFont typeface="Wingdings 3" pitchFamily="18" charset="2"/>
              <a:buNone/>
            </a:pP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И.А. Баева</a:t>
            </a:r>
          </a:p>
          <a:p>
            <a:pPr>
              <a:buFont typeface="Wingdings 3" pitchFamily="18" charset="2"/>
              <a:buNone/>
            </a:pP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sz="40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Объект 1"/>
          <p:cNvSpPr>
            <a:spLocks noGrp="1"/>
          </p:cNvSpPr>
          <p:nvPr>
            <p:ph idx="1"/>
          </p:nvPr>
        </p:nvSpPr>
        <p:spPr>
          <a:xfrm>
            <a:off x="107950" y="2708275"/>
            <a:ext cx="9036050" cy="4525963"/>
          </a:xfrm>
        </p:spPr>
        <p:txBody>
          <a:bodyPr/>
          <a:lstStyle/>
          <a:p>
            <a:pPr marL="109538" indent="0">
              <a:buFont typeface="Wingdings 3" pitchFamily="18" charset="2"/>
              <a:buNone/>
            </a:pPr>
            <a:r>
              <a:rPr lang="ru-RU" sz="4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«от диагностики к действиям</a:t>
            </a:r>
            <a:r>
              <a:rPr lang="ru-RU" sz="4800" b="1" smtClean="0">
                <a:solidFill>
                  <a:srgbClr val="FF0000"/>
                </a:solidFill>
              </a:rPr>
              <a:t>»</a:t>
            </a:r>
          </a:p>
          <a:p>
            <a:pPr marL="109538" indent="0">
              <a:buFont typeface="Wingdings 3" pitchFamily="18" charset="2"/>
              <a:buNone/>
            </a:pPr>
            <a:endParaRPr lang="ru-RU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2506290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5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Психологическая безопасность образовательной среды</a:t>
            </a:r>
            <a:endParaRPr lang="ru-RU" sz="5400" dirty="0"/>
          </a:p>
        </p:txBody>
      </p:sp>
      <p:pic>
        <p:nvPicPr>
          <p:cNvPr id="14339" name="Picture 2" descr="https://go4.imgsmail.ru/imgpreview?key=6fdb06f7b80627ce&amp;mb=imgdb_preview_174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912386">
            <a:off x="184150" y="3575050"/>
            <a:ext cx="3203575" cy="320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8" descr="https://im0-tub-ru.yandex.net/i?id=639c9766c0829ad2830be3b244a2c06f&amp;n=13&amp;exp=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7900">
            <a:off x="5800725" y="3451225"/>
            <a:ext cx="3286125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Выгнутая вниз стрелка 8"/>
          <p:cNvSpPr/>
          <p:nvPr/>
        </p:nvSpPr>
        <p:spPr>
          <a:xfrm rot="21120478">
            <a:off x="2613025" y="5399088"/>
            <a:ext cx="3271838" cy="105410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ъект 2"/>
          <p:cNvSpPr>
            <a:spLocks noGrp="1"/>
          </p:cNvSpPr>
          <p:nvPr>
            <p:ph idx="1"/>
          </p:nvPr>
        </p:nvSpPr>
        <p:spPr>
          <a:xfrm>
            <a:off x="323850" y="2060575"/>
            <a:ext cx="8229600" cy="4525963"/>
          </a:xfrm>
        </p:spPr>
        <p:txBody>
          <a:bodyPr/>
          <a:lstStyle/>
          <a:p>
            <a:r>
              <a:rPr lang="ru-RU" sz="4400" smtClean="0">
                <a:latin typeface="Times New Roman" pitchFamily="18" charset="0"/>
                <a:cs typeface="Times New Roman" pitchFamily="18" charset="0"/>
              </a:rPr>
              <a:t>Отрицания (быть такого не может);</a:t>
            </a:r>
          </a:p>
          <a:p>
            <a:r>
              <a:rPr lang="ru-RU" sz="4400" smtClean="0">
                <a:latin typeface="Times New Roman" pitchFamily="18" charset="0"/>
                <a:cs typeface="Times New Roman" pitchFamily="18" charset="0"/>
              </a:rPr>
              <a:t>Принятия;</a:t>
            </a:r>
          </a:p>
          <a:p>
            <a:r>
              <a:rPr lang="ru-RU" sz="4400" smtClean="0">
                <a:latin typeface="Times New Roman" pitchFamily="18" charset="0"/>
                <a:cs typeface="Times New Roman" pitchFamily="18" charset="0"/>
              </a:rPr>
              <a:t>Осознания и действий;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5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Стадии/этапы, которые испытывает  педагог</a:t>
            </a:r>
            <a:endParaRPr lang="ru-RU" sz="5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400" smtClean="0">
                <a:latin typeface="Times New Roman" pitchFamily="18" charset="0"/>
                <a:cs typeface="Times New Roman" pitchFamily="18" charset="0"/>
              </a:rPr>
              <a:t>Составить и провести более конкретную диагностику;</a:t>
            </a:r>
          </a:p>
          <a:p>
            <a:r>
              <a:rPr lang="ru-RU" sz="4400" smtClean="0">
                <a:latin typeface="Times New Roman" pitchFamily="18" charset="0"/>
                <a:cs typeface="Times New Roman" pitchFamily="18" charset="0"/>
              </a:rPr>
              <a:t>Обработать и проанализировать результаты;</a:t>
            </a:r>
          </a:p>
          <a:p>
            <a:r>
              <a:rPr lang="ru-RU" sz="4400" smtClean="0">
                <a:latin typeface="Times New Roman" pitchFamily="18" charset="0"/>
                <a:cs typeface="Times New Roman" pitchFamily="18" charset="0"/>
              </a:rPr>
              <a:t>Спланировать свою деятельность;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5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Алгоритм действий</a:t>
            </a:r>
            <a:endParaRPr lang="ru-RU" sz="5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850" y="1773238"/>
            <a:ext cx="8229600" cy="4525962"/>
          </a:xfrm>
        </p:spPr>
        <p:txBody>
          <a:bodyPr>
            <a:normAutofit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Отношение к образовательной среде на уроке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географии (когнитивный, эмоциональный, поведенческий);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Уровень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удовлетворённости образовательной средой;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Индекс психологической безопасности, уровень защищённости</a:t>
            </a:r>
          </a:p>
          <a:p>
            <a:pPr marL="109728" indent="0" fontAlgn="auto">
              <a:spcAft>
                <a:spcPts val="0"/>
              </a:spcAft>
              <a:buFont typeface="Wingdings 3"/>
              <a:buNone/>
              <a:defRPr/>
            </a:pPr>
            <a:endParaRPr lang="ru-RU" b="1" dirty="0" smtClean="0"/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5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Диагностика позволяет определить:</a:t>
            </a:r>
            <a:endParaRPr lang="ru-RU" sz="5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0" y="1557338"/>
            <a:ext cx="8712200" cy="2306637"/>
          </a:xfrm>
        </p:spPr>
        <p:txBody>
          <a:bodyPr>
            <a:normAutofit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Когнитивный: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1, 4а, 4б;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solidFill>
                  <a:srgbClr val="00863D"/>
                </a:solidFill>
                <a:latin typeface="Times New Roman" pitchFamily="18" charset="0"/>
                <a:cs typeface="Times New Roman" pitchFamily="18" charset="0"/>
              </a:rPr>
              <a:t>Эмоциональный: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2, 6,8;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Поведенческий</a:t>
            </a:r>
            <a:r>
              <a:rPr lang="ru-RU" sz="4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3, 5, 10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 fontAlgn="auto">
              <a:spcAft>
                <a:spcPts val="0"/>
              </a:spcAft>
              <a:buFont typeface="Wingdings 3"/>
              <a:buNone/>
              <a:defRPr/>
            </a:pP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Отношение к образовательной среде </a:t>
            </a:r>
            <a:r>
              <a:rPr lang="ru-RU" sz="4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включает компоненты:</a:t>
            </a:r>
            <a:endParaRPr lang="ru-RU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4005263"/>
            <a:ext cx="9144000" cy="2862262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Отношение определяется как: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600" b="1" u="sng" dirty="0">
                <a:latin typeface="Times New Roman" pitchFamily="18" charset="0"/>
                <a:cs typeface="Times New Roman" pitchFamily="18" charset="0"/>
              </a:rPr>
              <a:t>Позитивное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 (+++; или ++0; или ++-);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Нейтральное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(000; или +00; или -00; или +-0);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Негативное (--0 или --+)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Отношение к образовательной среде на уроке географии</a:t>
            </a:r>
            <a:endParaRPr lang="ru-RU" dirty="0">
              <a:solidFill>
                <a:schemeClr val="tx1"/>
              </a:solidFill>
              <a:effectLst/>
            </a:endParaRP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/>
          <a:srcRect l="9705" t="22816" r="14217" b="14087"/>
          <a:stretch>
            <a:fillRect/>
          </a:stretch>
        </p:blipFill>
        <p:spPr bwMode="auto">
          <a:xfrm>
            <a:off x="4763" y="1773238"/>
            <a:ext cx="9126537" cy="5075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81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6785969"/>
              </p:ext>
            </p:extLst>
          </p:nvPr>
        </p:nvGraphicFramePr>
        <p:xfrm>
          <a:off x="467544" y="1412776"/>
          <a:ext cx="8229600" cy="452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5" r:id="rId3" imgW="8230313" imgH="4523624" progId="Excel.Chart.8">
                  <p:embed/>
                </p:oleObj>
              </mc:Choice>
              <mc:Fallback>
                <p:oleObj r:id="rId3" imgW="8230313" imgH="4523624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412776"/>
                        <a:ext cx="8229600" cy="4525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Отношение к образовательной среде</a:t>
            </a:r>
            <a:endParaRPr lang="ru-RU" sz="48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sz="2500" smtClean="0"/>
              <a:t> </a:t>
            </a:r>
            <a:r>
              <a:rPr lang="ru-RU" sz="3300" smtClean="0">
                <a:latin typeface="Times New Roman" pitchFamily="18" charset="0"/>
                <a:cs typeface="Times New Roman" pitchFamily="18" charset="0"/>
              </a:rPr>
              <a:t>Из одиннадцати характеристик школьной среды нужно выбрать 5;</a:t>
            </a:r>
          </a:p>
          <a:p>
            <a:pPr>
              <a:lnSpc>
                <a:spcPct val="90000"/>
              </a:lnSpc>
            </a:pPr>
            <a:r>
              <a:rPr lang="ru-RU" sz="3300" smtClean="0">
                <a:latin typeface="Times New Roman" pitchFamily="18" charset="0"/>
                <a:cs typeface="Times New Roman" pitchFamily="18" charset="0"/>
              </a:rPr>
              <a:t>и оценить удовлетворенность ими по 5-балльной шкале;</a:t>
            </a:r>
          </a:p>
          <a:p>
            <a:pPr>
              <a:lnSpc>
                <a:spcPct val="90000"/>
              </a:lnSpc>
            </a:pPr>
            <a:r>
              <a:rPr lang="ru-RU" sz="3300" smtClean="0">
                <a:latin typeface="Times New Roman" pitchFamily="18" charset="0"/>
                <a:cs typeface="Times New Roman" pitchFamily="18" charset="0"/>
              </a:rPr>
              <a:t>Общий индекс для каждого испытуемого подсчитывался по формуле:</a:t>
            </a:r>
          </a:p>
          <a:p>
            <a:pPr>
              <a:lnSpc>
                <a:spcPct val="90000"/>
              </a:lnSpc>
              <a:buFont typeface="Wingdings 3" pitchFamily="18" charset="2"/>
              <a:buNone/>
            </a:pPr>
            <a:r>
              <a:rPr lang="ru-RU" sz="3300" b="1" smtClean="0">
                <a:latin typeface="Times New Roman" pitchFamily="18" charset="0"/>
                <a:cs typeface="Times New Roman" pitchFamily="18" charset="0"/>
              </a:rPr>
              <a:t>сумма баллов по пяти выбранным характеристикам</a:t>
            </a:r>
            <a:r>
              <a:rPr lang="ru-RU" sz="4800" b="1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300" b="1" smtClean="0">
                <a:latin typeface="Times New Roman" pitchFamily="18" charset="0"/>
                <a:cs typeface="Times New Roman" pitchFamily="18" charset="0"/>
              </a:rPr>
              <a:t>5;</a:t>
            </a:r>
            <a:r>
              <a:rPr lang="ru-RU" sz="3300" smtClean="0"/>
              <a:t/>
            </a:r>
            <a:br>
              <a:rPr lang="ru-RU" sz="3300" smtClean="0"/>
            </a:br>
            <a:endParaRPr lang="ru-RU" sz="33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0"/>
            <a:ext cx="8363272" cy="1417638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0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Уровень удовлетворённости образовательной средой</a:t>
            </a:r>
            <a:endParaRPr lang="ru-RU" sz="4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569</TotalTime>
  <Words>280</Words>
  <Application>Microsoft Office PowerPoint</Application>
  <PresentationFormat>Экран (4:3)</PresentationFormat>
  <Paragraphs>45</Paragraphs>
  <Slides>16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Открытая</vt:lpstr>
      <vt:lpstr>Диаграмма Microsoft Excel</vt:lpstr>
      <vt:lpstr>Презентация PowerPoint</vt:lpstr>
      <vt:lpstr>Психологическая безопасность образовательной среды</vt:lpstr>
      <vt:lpstr>Стадии/этапы, которые испытывает  педагог</vt:lpstr>
      <vt:lpstr>Алгоритм действий</vt:lpstr>
      <vt:lpstr>Диагностика позволяет определить:</vt:lpstr>
      <vt:lpstr>Отношение к образовательной среде включает компоненты:</vt:lpstr>
      <vt:lpstr>Отношение к образовательной среде на уроке географии</vt:lpstr>
      <vt:lpstr>Отношение к образовательной среде</vt:lpstr>
      <vt:lpstr>Уровень удовлетворённости образовательной средой</vt:lpstr>
      <vt:lpstr>Уровень удовлетворённости образовательной средой</vt:lpstr>
      <vt:lpstr>Уровень удовлетворённости образовательной средой</vt:lpstr>
      <vt:lpstr>Индекс психологической безопасности</vt:lpstr>
      <vt:lpstr>Индекс психологической безопасности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Психологическая безопасность образовательной среды</dc:title>
  <dc:creator>Катя</dc:creator>
  <cp:lastModifiedBy>Катя</cp:lastModifiedBy>
  <cp:revision>42</cp:revision>
  <dcterms:created xsi:type="dcterms:W3CDTF">2019-02-14T11:59:15Z</dcterms:created>
  <dcterms:modified xsi:type="dcterms:W3CDTF">2019-04-07T08:49:54Z</dcterms:modified>
</cp:coreProperties>
</file>