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908720"/>
            <a:ext cx="6552728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Урок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зачет по теме </a:t>
            </a:r>
            <a:endParaRPr lang="ru-RU" sz="36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Courier New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«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Глагол»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Класс: 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6   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dirty="0" smtClean="0">
              <a:latin typeface="Times New Roman" panose="02020603050405020304" pitchFamily="18" charset="0"/>
              <a:ea typeface="Courier New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dirty="0">
              <a:latin typeface="Times New Roman" panose="02020603050405020304" pitchFamily="18" charset="0"/>
              <a:ea typeface="Courier New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dirty="0" smtClean="0">
              <a:latin typeface="Times New Roman" panose="02020603050405020304" pitchFamily="18" charset="0"/>
              <a:ea typeface="Courier New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Учитель</a:t>
            </a:r>
            <a:r>
              <a:rPr lang="ru-RU" sz="2400" b="1" i="1" dirty="0"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:  Айвазова В.В</a:t>
            </a:r>
            <a:r>
              <a:rPr lang="ru-RU" sz="2400" b="1" i="1" dirty="0" smtClean="0"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2018г.</a:t>
            </a:r>
            <a:endParaRPr lang="ru-RU" sz="2400" b="1" i="1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683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692696"/>
            <a:ext cx="640871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выбор.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Используя данную лексику, напишите сочинение- миниатюру  о дожде: «Весенний дождь», «Летний дождь», «Осенний дождь».</a:t>
            </a:r>
          </a:p>
          <a:p>
            <a:pPr algn="just">
              <a:spcAft>
                <a:spcPts val="0"/>
              </a:spcAft>
            </a:pPr>
            <a:endParaRPr lang="ru-RU" sz="2400" i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Шумит</a:t>
            </a:r>
            <a:r>
              <a:rPr lang="ru-RU" sz="24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звенит, шуршит по листьям, капает, идет, моросит, накрапывает, льет как из ведра, барабанит, стекает, сеет как из сита, пляшет,…</a:t>
            </a:r>
          </a:p>
          <a:p>
            <a:pPr marL="228600">
              <a:spcAft>
                <a:spcPts val="0"/>
              </a:spcAft>
            </a:pPr>
            <a:endParaRPr lang="ru-RU" sz="20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Объясните, в чем разница между глаголами: вынесете – вынесите, выйдете – выйдите, помните – помните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Составьте «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Синквейн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 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теме урока.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850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772816"/>
            <a:ext cx="6120680" cy="196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115570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Домашнее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задание: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115570" algn="l"/>
              </a:tabLst>
            </a:pP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Подготовка  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 диктанту, упр.585 или упр.593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14852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764704"/>
            <a:ext cx="7272808" cy="302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Цель урока : 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обобщить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и систематизировать изученный материал по теме «Глагол»; </a:t>
            </a:r>
            <a:endParaRPr lang="ru-RU" sz="2400" dirty="0" smtClean="0">
              <a:latin typeface="Times New Roman"/>
              <a:ea typeface="Times New Roman"/>
              <a:cs typeface="Times New Roman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способствовать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развитию монологической  речи, </a:t>
            </a:r>
            <a:endParaRPr lang="ru-RU" sz="2400" dirty="0" smtClean="0">
              <a:latin typeface="Times New Roman"/>
              <a:ea typeface="Times New Roman"/>
              <a:cs typeface="Times New Roman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воспитывать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культуру поведения при фронтальной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и индивидуальной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работе.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9257797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681395"/>
              </p:ext>
            </p:extLst>
          </p:nvPr>
        </p:nvGraphicFramePr>
        <p:xfrm>
          <a:off x="1547664" y="692696"/>
          <a:ext cx="7200800" cy="3096344"/>
        </p:xfrm>
        <a:graphic>
          <a:graphicData uri="http://schemas.openxmlformats.org/drawingml/2006/table">
            <a:tbl>
              <a:tblPr firstRow="1" firstCol="1" bandRow="1"/>
              <a:tblGrid>
                <a:gridCol w="3744416"/>
                <a:gridCol w="3456384"/>
              </a:tblGrid>
              <a:tr h="361738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действие предмета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1 спряжение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41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сказуемым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разноспрягаемый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3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что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делать?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совершенного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желаемое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или возможное при определённых условиях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 безличные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126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лицам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числам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 сущ.,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, мест. в 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В.п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без предлога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777" marR="54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87624" y="2663891"/>
            <a:ext cx="93914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57350" y="4259689"/>
            <a:ext cx="52909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Самопроверка и самооценка по эталону </a:t>
            </a:r>
            <a:endParaRPr lang="ru-RU" alt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400" dirty="0" smtClean="0">
              <a:solidFill>
                <a:prstClr val="black"/>
              </a:solidFill>
              <a:latin typeface="Calibri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 smtClean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lang="ru-RU" altLang="ru-RU" sz="24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10б;  </a:t>
            </a:r>
            <a:r>
              <a:rPr lang="ru-RU" altLang="ru-RU" sz="24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ru-RU" altLang="ru-RU" sz="24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8-9б;  </a:t>
            </a:r>
            <a:r>
              <a:rPr lang="ru-RU" altLang="ru-RU" sz="24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u-RU" altLang="ru-RU" sz="2400" dirty="0">
                <a:solidFill>
                  <a:prstClr val="black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ru-RU" altLang="ru-RU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- 5-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7б.</a:t>
            </a:r>
            <a:endParaRPr lang="ru-RU" alt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429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881202"/>
              </p:ext>
            </p:extLst>
          </p:nvPr>
        </p:nvGraphicFramePr>
        <p:xfrm>
          <a:off x="2195736" y="2780928"/>
          <a:ext cx="5836409" cy="2930625"/>
        </p:xfrm>
        <a:graphic>
          <a:graphicData uri="http://schemas.openxmlformats.org/drawingml/2006/table">
            <a:tbl>
              <a:tblPr firstRow="1" firstCol="1" bandRow="1"/>
              <a:tblGrid>
                <a:gridCol w="1541034"/>
                <a:gridCol w="1422340"/>
                <a:gridCol w="1452673"/>
                <a:gridCol w="1420362"/>
              </a:tblGrid>
              <a:tr h="58612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612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612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612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612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794568"/>
            <a:ext cx="691276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Самопроверка и самооценка по эталону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нет ошибок;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- 1-2 ошибки;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до 6ошибок;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больше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7ошибок.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668339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601142"/>
              </p:ext>
            </p:extLst>
          </p:nvPr>
        </p:nvGraphicFramePr>
        <p:xfrm>
          <a:off x="1835696" y="1240184"/>
          <a:ext cx="6552729" cy="1097280"/>
        </p:xfrm>
        <a:graphic>
          <a:graphicData uri="http://schemas.openxmlformats.org/drawingml/2006/table">
            <a:tbl>
              <a:tblPr firstRow="1" firstCol="1" bandRow="1"/>
              <a:tblGrid>
                <a:gridCol w="2129068"/>
                <a:gridCol w="2129068"/>
                <a:gridCol w="2294593"/>
              </a:tblGrid>
              <a:tr h="748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Имена существительные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Имена прилагательные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Глагол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35696" y="1116993"/>
            <a:ext cx="6624736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Тиш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брош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с плеч.., пахуч..,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береч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ноч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отреж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..те,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отмоеш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рубеж.., жгуч..,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стереч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несеш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помоч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пасёш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..,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намаж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74317" y="210442"/>
            <a:ext cx="6547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3-й этап. Распределите слова по столбикам, где необходимо, вставьте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Ь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altLang="ru-RU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7480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665686"/>
              </p:ext>
            </p:extLst>
          </p:nvPr>
        </p:nvGraphicFramePr>
        <p:xfrm>
          <a:off x="1619673" y="692696"/>
          <a:ext cx="6603894" cy="3657600"/>
        </p:xfrm>
        <a:graphic>
          <a:graphicData uri="http://schemas.openxmlformats.org/drawingml/2006/table">
            <a:tbl>
              <a:tblPr firstRow="1" firstCol="1" bandRow="1"/>
              <a:tblGrid>
                <a:gridCol w="2201068"/>
                <a:gridCol w="2201068"/>
                <a:gridCol w="2201758"/>
              </a:tblGrid>
              <a:tr h="880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Имена существительные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Имена прилагательные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Глагол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4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Тишь,  брошь,  с плеч,  ночь, рубеж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пахуч, жгуч.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отрежьте, отмоешься,  стеречь, несешься, помочь, пасёшь, беречь, намажь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47664" y="2800689"/>
            <a:ext cx="6408712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Самопроверка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самооценка по эталону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нет ошибок,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- 1-2 ошибки,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до 6ошибок,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больше 7ошибок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155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404664"/>
            <a:ext cx="72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4-й этап. Запись под диктовку. </a:t>
            </a:r>
            <a:endParaRPr lang="ru-RU" sz="2400" b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2400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24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Задания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Выписать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переходные глаголы. </a:t>
            </a:r>
            <a:endParaRPr lang="ru-RU" sz="2400" dirty="0" smtClean="0">
              <a:latin typeface="Times New Roman"/>
              <a:ea typeface="Calibri"/>
              <a:cs typeface="Times New Roman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Выполнить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морфемный и морфологический разбор слова БУШУЕТ . </a:t>
            </a:r>
            <a:endParaRPr lang="ru-RU" sz="2400" dirty="0" smtClean="0">
              <a:latin typeface="Times New Roman"/>
              <a:ea typeface="Calibri"/>
              <a:cs typeface="Times New Roman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Глагол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УЧАСТВОВАТЬ записать во всех наклонениях.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5799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980728"/>
            <a:ext cx="68407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Бушует в поле непогода. По небу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стелются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низкие  тяжелые облака. Яростные порывы ветра гонят по дорогам снег. Но это не пугает партизан. Ненависть к фашистам </a:t>
            </a:r>
            <a:r>
              <a:rPr lang="ru-RU" sz="2800">
                <a:latin typeface="Times New Roman"/>
                <a:ea typeface="Calibri"/>
                <a:cs typeface="Times New Roman"/>
              </a:rPr>
              <a:t>собрала </a:t>
            </a:r>
            <a:r>
              <a:rPr lang="ru-RU" sz="2800" smtClean="0">
                <a:latin typeface="Times New Roman"/>
                <a:ea typeface="Calibri"/>
                <a:cs typeface="Times New Roman"/>
              </a:rPr>
              <a:t>их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в глухом лесу.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ru-RU" sz="20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ru-RU" sz="2000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 Самопроверка и самооценка по эталону </a:t>
            </a:r>
            <a:endParaRPr lang="ru-RU" sz="24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«5» - нет ошибок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,</a:t>
            </a: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«4» - 1-2ошибки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,</a:t>
            </a: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«3» - 3- 6ошибок, </a:t>
            </a:r>
            <a:endParaRPr lang="ru-RU" sz="2400" dirty="0" smtClean="0">
              <a:latin typeface="Times New Roman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2» - больше 7ошибок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8617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548680"/>
            <a:ext cx="71287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Самопроверка и самооценка по эталону </a:t>
            </a:r>
            <a:endParaRPr lang="ru-RU" sz="2400" dirty="0">
              <a:latin typeface="Times New Roman"/>
              <a:ea typeface="Calibri"/>
              <a:cs typeface="Times New Roman"/>
            </a:endParaRPr>
          </a:p>
          <a:p>
            <a:pPr lvl="0"/>
            <a:r>
              <a:rPr lang="ru-RU" sz="2400" dirty="0" smtClean="0">
                <a:latin typeface="Times New Roman"/>
                <a:ea typeface="Calibri"/>
                <a:cs typeface="Times New Roman"/>
              </a:rPr>
              <a:t>1. Гонят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пугает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2.        </a:t>
            </a:r>
            <a:r>
              <a:rPr lang="en-US" sz="2400" dirty="0" smtClean="0">
                <a:latin typeface="Times New Roman"/>
                <a:ea typeface="Calibri"/>
                <a:cs typeface="Times New Roman"/>
              </a:rPr>
              <a:t>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БУШУЕТ  - глагол, обозначает действие. Непогода (что делает?) бушует.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228600"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      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II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Н.ф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–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бушевать;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пост. – несов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. вид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неперех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.,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невозвр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.,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спр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.;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непост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– изъяв.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накл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.,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ед.ч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., 3-е л.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228600"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      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III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Непогода (что делает?) </a:t>
            </a:r>
            <a:r>
              <a:rPr lang="ru-RU" sz="2400" u="dbl" dirty="0" smtClean="0">
                <a:latin typeface="Times New Roman"/>
                <a:ea typeface="Calibri"/>
                <a:cs typeface="Times New Roman"/>
              </a:rPr>
              <a:t>бушует</a:t>
            </a:r>
          </a:p>
          <a:p>
            <a:pPr marL="228600">
              <a:spcAft>
                <a:spcPts val="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3.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Изъявительное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наклонение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– участвует, 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228600">
              <a:spcAft>
                <a:spcPts val="0"/>
              </a:spcAft>
            </a:pPr>
            <a:r>
              <a:rPr lang="ru-RU" sz="2400" i="1" dirty="0">
                <a:latin typeface="Times New Roman"/>
                <a:ea typeface="Calibri"/>
                <a:cs typeface="Times New Roman"/>
              </a:rPr>
              <a:t>Повелительное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наклонение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–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участвуй         </a:t>
            </a:r>
            <a:endParaRPr lang="ru-RU" sz="2400" dirty="0" smtClean="0">
              <a:latin typeface="Times New Roman"/>
              <a:ea typeface="Calibri"/>
              <a:cs typeface="Times New Roman"/>
            </a:endParaRPr>
          </a:p>
          <a:p>
            <a:pPr marL="228600"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Условное 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наклонение 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- участвовал бы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«5» - нет ошибок, </a:t>
            </a:r>
            <a:endParaRPr lang="ru-RU" sz="2000" dirty="0" smtClean="0">
              <a:latin typeface="Times New Roman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4» - 1-2 ошибки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,</a:t>
            </a:r>
          </a:p>
          <a:p>
            <a:pPr algn="ctr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«3» - до 5 ошибок, </a:t>
            </a:r>
            <a:endParaRPr lang="ru-RU" sz="2000" dirty="0" smtClean="0">
              <a:latin typeface="Times New Roman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2» - больше 6 ошибок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228600" algn="ctr"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2648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525</Words>
  <Application>Microsoft Office PowerPoint</Application>
  <PresentationFormat>Экран (4:3)</PresentationFormat>
  <Paragraphs>125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XTreme.ws</cp:lastModifiedBy>
  <cp:revision>8</cp:revision>
  <dcterms:created xsi:type="dcterms:W3CDTF">2019-03-10T04:53:41Z</dcterms:created>
  <dcterms:modified xsi:type="dcterms:W3CDTF">2019-03-14T11:17:44Z</dcterms:modified>
</cp:coreProperties>
</file>