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9" r:id="rId9"/>
    <p:sldId id="283" r:id="rId10"/>
    <p:sldId id="267" r:id="rId11"/>
    <p:sldId id="269" r:id="rId12"/>
    <p:sldId id="270" r:id="rId13"/>
    <p:sldId id="271" r:id="rId14"/>
    <p:sldId id="268" r:id="rId15"/>
    <p:sldId id="272" r:id="rId16"/>
    <p:sldId id="273" r:id="rId17"/>
    <p:sldId id="279" r:id="rId18"/>
    <p:sldId id="280" r:id="rId19"/>
    <p:sldId id="281" r:id="rId20"/>
    <p:sldId id="282" r:id="rId21"/>
    <p:sldId id="274" r:id="rId22"/>
    <p:sldId id="275" r:id="rId23"/>
    <p:sldId id="276" r:id="rId24"/>
    <p:sldId id="284" r:id="rId25"/>
    <p:sldId id="285" r:id="rId26"/>
    <p:sldId id="260" r:id="rId27"/>
    <p:sldId id="286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0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4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84D2E-6347-41A6-8CCD-F82FA2122E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41BE5-FAC6-4874-A94F-85458DE830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D4A36-4260-4B98-8984-5156AE0984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5CCE-79AC-4C90-AC85-24B17B1399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A276A-45AA-4CD6-8714-08C9BC9F7B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8F08E-DC05-417F-8AD0-CF8AF1B7B1F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BDA4A-E9A1-4889-A6C0-0710C3E10E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51931-85D3-42AD-BF3C-2727B087017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F1195-CB64-4A29-9C94-6AD18B8288E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13F9-43D4-4F3F-B0BD-ED398C166B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CC6C7-AC02-43E1-BB3C-CA33CDAA622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7DB0F23-62DC-4D18-9B27-ABAA9B5A623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&#1043;&#1072;&#1079;&#1084;&#1072;&#1085;&#1086;&#1074;%20&#1054;&#1083;&#1077;&#1075;%20-%20&#1050;&#1072;&#1078;&#1076;&#1099;&#1081;%20&#1074;&#1099;&#1073;&#1080;&#1088;&#1072;&#1077;&#1090;%20&#1076;&#1083;&#1103;%20&#1089;&#1077;&#1073;&#1103;.mp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i1.wp.com/s09.radikal.ru/i182/1108/51/505bf552693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5245">
            <a:off x="4048293" y="3813603"/>
            <a:ext cx="3261933" cy="225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s://im2-tub-ru.yandex.net/i?id=cbcaa1cb1e7fe748d34137aede00af3c&amp;n=33&amp;h=215&amp;w=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5597">
            <a:off x="6508169" y="612642"/>
            <a:ext cx="2047875" cy="20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1916832"/>
            <a:ext cx="91440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Примеры комбинаторных задач</a:t>
            </a:r>
            <a:endParaRPr lang="es-E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98170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9 класс</a:t>
            </a:r>
          </a:p>
          <a:p>
            <a:pPr algn="r"/>
            <a:endParaRPr lang="ru-RU" dirty="0"/>
          </a:p>
        </p:txBody>
      </p:sp>
      <p:sp>
        <p:nvSpPr>
          <p:cNvPr id="6" name="Багетная рамка 5"/>
          <p:cNvSpPr/>
          <p:nvPr/>
        </p:nvSpPr>
        <p:spPr>
          <a:xfrm>
            <a:off x="7643802" y="6643686"/>
            <a:ext cx="1500198" cy="2143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7170" name="Picture 2" descr="https://im1-tub-ru.yandex.net/i?id=2b2c000f1614472b518bdac81709a651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7036">
            <a:off x="760866" y="492968"/>
            <a:ext cx="2918343" cy="166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Комбинаторика.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4438" y="1557338"/>
            <a:ext cx="665956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Комбинаторика – это раздел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математики, в котором изучаются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вопросы</a:t>
            </a:r>
            <a:r>
              <a:rPr lang="ru-RU" sz="2800" b="1" i="1" dirty="0">
                <a:solidFill>
                  <a:srgbClr val="009900"/>
                </a:solidFill>
                <a:latin typeface="+mn-lt"/>
                <a:cs typeface="+mn-cs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+mn-lt"/>
                <a:cs typeface="+mn-cs"/>
              </a:rPr>
              <a:t>выбора</a:t>
            </a:r>
            <a:r>
              <a:rPr lang="ru-RU" sz="2800" b="1" i="1" dirty="0">
                <a:solidFill>
                  <a:srgbClr val="009900"/>
                </a:solidFill>
                <a:latin typeface="+mn-lt"/>
                <a:cs typeface="+mn-cs"/>
              </a:rPr>
              <a:t>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или</a:t>
            </a:r>
            <a:r>
              <a:rPr lang="ru-RU" sz="2800" b="1" i="1" dirty="0">
                <a:solidFill>
                  <a:srgbClr val="009900"/>
                </a:solidFill>
                <a:latin typeface="+mn-lt"/>
                <a:cs typeface="+mn-cs"/>
              </a:rPr>
              <a:t>  </a:t>
            </a:r>
            <a:r>
              <a:rPr lang="ru-RU" sz="2800" i="1" dirty="0">
                <a:solidFill>
                  <a:srgbClr val="FF0000"/>
                </a:solidFill>
                <a:latin typeface="+mn-lt"/>
                <a:cs typeface="+mn-cs"/>
              </a:rPr>
              <a:t>расположения</a:t>
            </a:r>
            <a:endParaRPr lang="en-US" sz="2800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9900"/>
                </a:solidFill>
                <a:latin typeface="+mn-lt"/>
                <a:cs typeface="+mn-cs"/>
              </a:rPr>
              <a:t>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элементов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множества в 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FF0000"/>
                </a:solidFill>
                <a:latin typeface="+mn-lt"/>
                <a:cs typeface="+mn-cs"/>
              </a:rPr>
              <a:t>соответствии</a:t>
            </a:r>
            <a:r>
              <a:rPr lang="en-US" sz="2800" i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800" i="1" dirty="0">
                <a:solidFill>
                  <a:srgbClr val="FF0000"/>
                </a:solidFill>
                <a:latin typeface="+mn-lt"/>
                <a:cs typeface="+mn-cs"/>
              </a:rPr>
              <a:t>с заданными правилами.</a:t>
            </a:r>
            <a:r>
              <a:rPr lang="ru-RU" sz="2800" i="1" dirty="0">
                <a:solidFill>
                  <a:srgbClr val="009900"/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2987824" y="4581525"/>
            <a:ext cx="5935514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Georgia" pitchFamily="18" charset="0"/>
              </a:rPr>
              <a:t>Комбинаторика рассматривает </a:t>
            </a:r>
            <a:r>
              <a:rPr lang="ru-RU" sz="2800" i="1" dirty="0">
                <a:solidFill>
                  <a:srgbClr val="FF0000"/>
                </a:solidFill>
                <a:latin typeface="Georgia" pitchFamily="18" charset="0"/>
              </a:rPr>
              <a:t>конечные</a:t>
            </a:r>
            <a:r>
              <a:rPr lang="ru-RU" sz="2800" i="1" dirty="0">
                <a:latin typeface="Georgia" pitchFamily="18" charset="0"/>
              </a:rPr>
              <a:t> множества.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213" y="188913"/>
            <a:ext cx="7775575" cy="7080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1. Метод перебора вариантов.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288" y="1628775"/>
            <a:ext cx="194155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man Old Style" pitchFamily="18" charset="0"/>
                <a:cs typeface="+mn-cs"/>
              </a:rPr>
              <a:t>Пример </a:t>
            </a:r>
            <a:r>
              <a:rPr lang="ru-RU" sz="2800" dirty="0" smtClean="0">
                <a:latin typeface="Bookman Old Style" pitchFamily="18" charset="0"/>
                <a:cs typeface="+mn-cs"/>
              </a:rPr>
              <a:t>1</a:t>
            </a:r>
            <a:endParaRPr lang="ru-RU" sz="2800" dirty="0">
              <a:latin typeface="Bookman Old Style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708920"/>
            <a:ext cx="624722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atin typeface="Bookman Old Style" pitchFamily="18" charset="0"/>
              </a:rPr>
              <a:t>Из группы теннисистов, в которую входят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atin typeface="Bookman Old Style" pitchFamily="18" charset="0"/>
              </a:rPr>
              <a:t>Иванов, Петров, Миронов, Васин, тренер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atin typeface="Bookman Old Style" pitchFamily="18" charset="0"/>
              </a:rPr>
              <a:t>для участия в соревнованиях выбирает пару.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smtClean="0">
                <a:latin typeface="Bookman Old Style" pitchFamily="18" charset="0"/>
              </a:rPr>
              <a:t>Сколькими способами можно выбрать пару?</a:t>
            </a:r>
            <a:endParaRPr lang="ru-RU" sz="2000" i="1" dirty="0">
              <a:latin typeface="Bookman Old Style" pitchFamily="18" charset="0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84438" y="5949950"/>
            <a:ext cx="184731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188913"/>
            <a:ext cx="6769100" cy="83026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Методы перебора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дерево возможных вариантов).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1628775"/>
            <a:ext cx="1655762" cy="4619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Пример </a:t>
            </a:r>
            <a:r>
              <a:rPr lang="ru-RU" sz="2400" dirty="0" smtClean="0">
                <a:latin typeface="+mn-lt"/>
                <a:cs typeface="+mn-cs"/>
              </a:rPr>
              <a:t>2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052736"/>
            <a:ext cx="6697663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Из цифр 2, 4, 7 составить трёхзначное число, в котором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ни одна цифра не может повторяться более двух раз.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а)Сколько таких чисел начинается с 2?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б) Сколько всего таких чисел можно составить?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538" y="2924175"/>
            <a:ext cx="385762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1619250" y="3429000"/>
            <a:ext cx="2808288" cy="57626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7900" y="3429000"/>
            <a:ext cx="2736850" cy="504825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391025" y="3681413"/>
            <a:ext cx="504825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56100" y="3933825"/>
            <a:ext cx="588963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1913" y="4005263"/>
            <a:ext cx="585787" cy="5222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5825" y="3933825"/>
            <a:ext cx="566738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27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1079500" y="4545013"/>
            <a:ext cx="288925" cy="2159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1871662" y="4545013"/>
            <a:ext cx="288925" cy="2159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3635375" y="4437063"/>
            <a:ext cx="720725" cy="36036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932363" y="4437063"/>
            <a:ext cx="647700" cy="36036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6588125" y="4437063"/>
            <a:ext cx="647700" cy="36036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812088" y="4437063"/>
            <a:ext cx="792162" cy="36036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5650" y="4797425"/>
            <a:ext cx="788988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224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3713" y="4797425"/>
            <a:ext cx="766762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227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76600" y="4797425"/>
            <a:ext cx="788988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242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19700" y="4797425"/>
            <a:ext cx="769938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247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6325" y="4797425"/>
            <a:ext cx="766763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72450" y="4797425"/>
            <a:ext cx="747713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277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64388" y="4797425"/>
            <a:ext cx="769937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274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11638" y="4797425"/>
            <a:ext cx="792162" cy="5222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244</a:t>
            </a:r>
          </a:p>
        </p:txBody>
      </p:sp>
      <p:cxnSp>
        <p:nvCxnSpPr>
          <p:cNvPr id="56" name="Прямая соединительная линия 55"/>
          <p:cNvCxnSpPr>
            <a:endCxn id="54" idx="0"/>
          </p:cNvCxnSpPr>
          <p:nvPr/>
        </p:nvCxnSpPr>
        <p:spPr>
          <a:xfrm rot="5400000">
            <a:off x="4445795" y="4599781"/>
            <a:ext cx="360362" cy="34925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362032" y="4599781"/>
            <a:ext cx="360362" cy="34925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9388" y="5445125"/>
            <a:ext cx="4238625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rgbClr val="FF0000"/>
                </a:solidFill>
                <a:latin typeface="+mn-lt"/>
                <a:cs typeface="+mn-cs"/>
              </a:rPr>
              <a:t>а)Ответ: 8 чисел.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00563" y="5445125"/>
            <a:ext cx="4511675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rgbClr val="FF0000"/>
                </a:solidFill>
                <a:latin typeface="+mn-lt"/>
                <a:cs typeface="+mn-cs"/>
              </a:rPr>
              <a:t>б)Ответ: 24 числа.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59338" y="3644900"/>
            <a:ext cx="788987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224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24525" y="3644900"/>
            <a:ext cx="766763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227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588125" y="3644900"/>
            <a:ext cx="788988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242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51725" y="3644900"/>
            <a:ext cx="766763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272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716463" y="4292600"/>
            <a:ext cx="792162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244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716463" y="4868863"/>
            <a:ext cx="746125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277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55576" y="2924944"/>
            <a:ext cx="6556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>
                <a:latin typeface="Georgia" pitchFamily="18" charset="0"/>
              </a:rPr>
              <a:t>построим дерево возможных вариантов, </a:t>
            </a:r>
          </a:p>
          <a:p>
            <a:r>
              <a:rPr lang="ru-RU" sz="2400" i="1" dirty="0">
                <a:latin typeface="Georgia" pitchFamily="18" charset="0"/>
              </a:rPr>
              <a:t>если первая цифра числа 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95736" y="2204864"/>
            <a:ext cx="5360987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  <a:cs typeface="+mn-cs"/>
              </a:rPr>
              <a:t>Дерево возможных вариантов!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"/>
                            </p:stCondLst>
                            <p:childTnLst>
                              <p:par>
                                <p:cTn id="2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3" grpId="0" animBg="1"/>
      <p:bldP spid="53" grpId="1" animBg="1"/>
      <p:bldP spid="54" grpId="0" animBg="1"/>
      <p:bldP spid="54" grpId="1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7" grpId="0" animBg="1"/>
      <p:bldP spid="43" grpId="0"/>
      <p:bldP spid="43" grpId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>
                <a:solidFill>
                  <a:schemeClr val="bg2">
                    <a:lumMod val="50000"/>
                  </a:schemeClr>
                </a:solidFill>
              </a:rPr>
              <a:t>На завтрак можно выбрать булочку, кекс, пряники или печенье, запить можно чаем, соком или кефиром. Сколько вариантов завтрака есть?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39975" y="1412875"/>
          <a:ext cx="6661249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250"/>
                <a:gridCol w="1332250"/>
                <a:gridCol w="1332250"/>
                <a:gridCol w="1332250"/>
                <a:gridCol w="1332249"/>
              </a:tblGrid>
              <a:tr h="11521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2939" marR="92939" marT="46470" marB="4647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2939" marR="92939" marT="46470" marB="4647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15212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2939" marR="92939" marT="46470" marB="4647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 descr="булк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700213"/>
            <a:ext cx="12096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ек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700213"/>
            <a:ext cx="11477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ян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70021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ченье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700213"/>
            <a:ext cx="12033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ча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2924175"/>
            <a:ext cx="11525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4005263"/>
            <a:ext cx="1152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ефи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413" y="5084763"/>
            <a:ext cx="12239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булк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708275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ча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213100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ча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213100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ча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213100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чай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3213100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булк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4868863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булк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789363"/>
            <a:ext cx="6905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кек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708275"/>
            <a:ext cx="666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кек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868863"/>
            <a:ext cx="666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кек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789363"/>
            <a:ext cx="6667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прян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2708275"/>
            <a:ext cx="6492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печенье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2708275"/>
            <a:ext cx="720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прян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3789363"/>
            <a:ext cx="6492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пряни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4868863"/>
            <a:ext cx="647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печенье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3789363"/>
            <a:ext cx="72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печенье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868863"/>
            <a:ext cx="720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со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4292600"/>
            <a:ext cx="6842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со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4292600"/>
            <a:ext cx="6842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со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292600"/>
            <a:ext cx="6842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сок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650" y="4292600"/>
            <a:ext cx="68421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кефи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5373688"/>
            <a:ext cx="742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кефи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825" y="5373688"/>
            <a:ext cx="742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кефи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5373688"/>
            <a:ext cx="742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кефи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5373688"/>
            <a:ext cx="742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2339975" y="1412875"/>
            <a:ext cx="1295400" cy="1152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132138" y="1484313"/>
            <a:ext cx="579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х/б</a:t>
            </a:r>
          </a:p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изд.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411413" y="2276475"/>
            <a:ext cx="996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Georgia" pitchFamily="18" charset="0"/>
              </a:rPr>
              <a:t>напитки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51275" y="1412875"/>
            <a:ext cx="960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булочка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92725" y="1412875"/>
            <a:ext cx="60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кекс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16688" y="1412875"/>
            <a:ext cx="1025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пряники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740650" y="1412875"/>
            <a:ext cx="9509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0000"/>
                </a:solidFill>
                <a:latin typeface="Georgia" pitchFamily="18" charset="0"/>
              </a:rPr>
              <a:t>печенье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771775" y="2636838"/>
            <a:ext cx="530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Georgia" pitchFamily="18" charset="0"/>
              </a:rPr>
              <a:t>чай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771775" y="3716338"/>
            <a:ext cx="5016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Georgia" pitchFamily="18" charset="0"/>
              </a:rPr>
              <a:t>сок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555875" y="4797425"/>
            <a:ext cx="793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Georgia" pitchFamily="18" charset="0"/>
              </a:rPr>
              <a:t>кефир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-2284587">
            <a:off x="4500563" y="3357563"/>
            <a:ext cx="44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чай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rot="-2560895">
            <a:off x="5795963" y="3357563"/>
            <a:ext cx="44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чай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 rot="-2226211">
            <a:off x="7092950" y="3357563"/>
            <a:ext cx="4429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чай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 rot="-2105041">
            <a:off x="8428038" y="3316288"/>
            <a:ext cx="44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чай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 rot="-2451401">
            <a:off x="4356100" y="5516563"/>
            <a:ext cx="641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кефир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 rot="-2492245">
            <a:off x="4500563" y="4437063"/>
            <a:ext cx="422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сок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-2791141">
            <a:off x="5795963" y="4437063"/>
            <a:ext cx="4238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сок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-2474716">
            <a:off x="7092950" y="4437063"/>
            <a:ext cx="422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сок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 rot="-2353286">
            <a:off x="8388350" y="4437063"/>
            <a:ext cx="423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сок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 rot="-2690575">
            <a:off x="5651500" y="5516563"/>
            <a:ext cx="641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кефир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-2817504">
            <a:off x="7020719" y="5517357"/>
            <a:ext cx="641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кефир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 rot="-2594349">
            <a:off x="8324850" y="5554663"/>
            <a:ext cx="641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C00000"/>
                </a:solidFill>
                <a:latin typeface="Georgia" pitchFamily="18" charset="0"/>
              </a:rPr>
              <a:t>кефир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2362267">
            <a:off x="3619500" y="3878263"/>
            <a:ext cx="766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булочка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-2454994">
            <a:off x="3560763" y="2854325"/>
            <a:ext cx="766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булочка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-2401118">
            <a:off x="3563938" y="4938713"/>
            <a:ext cx="7667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булочка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rot="-2692067">
            <a:off x="5029200" y="3924300"/>
            <a:ext cx="4984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кекс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 rot="-2446933">
            <a:off x="5003800" y="2852738"/>
            <a:ext cx="498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кекс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-2694730">
            <a:off x="5003800" y="4941888"/>
            <a:ext cx="498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кекс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 rot="-2179243">
            <a:off x="6230938" y="4940300"/>
            <a:ext cx="817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пряники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 rot="-2179243">
            <a:off x="6159500" y="3860800"/>
            <a:ext cx="817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пряники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 rot="-2179243">
            <a:off x="6230938" y="2779713"/>
            <a:ext cx="817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пряники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 rot="-2131557">
            <a:off x="7534275" y="4991100"/>
            <a:ext cx="7572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печенье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 rot="-2131557">
            <a:off x="7534275" y="3911600"/>
            <a:ext cx="75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печенье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 rot="-2131557">
            <a:off x="7534275" y="2759075"/>
            <a:ext cx="7572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0000"/>
                </a:solidFill>
                <a:latin typeface="Georgia" pitchFamily="18" charset="0"/>
              </a:rPr>
              <a:t>печенье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2339975" y="3716338"/>
            <a:ext cx="65532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339975" y="4868863"/>
            <a:ext cx="655320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23850" y="6021388"/>
            <a:ext cx="3489325" cy="369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Выбор напитка- испытание А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140200" y="6021388"/>
            <a:ext cx="4349750" cy="369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Выбор </a:t>
            </a:r>
            <a:r>
              <a:rPr lang="ru-RU" dirty="0" err="1">
                <a:latin typeface="+mn-lt"/>
                <a:cs typeface="+mn-cs"/>
              </a:rPr>
              <a:t>хл</a:t>
            </a:r>
            <a:r>
              <a:rPr lang="ru-RU" dirty="0">
                <a:latin typeface="+mn-lt"/>
                <a:cs typeface="+mn-cs"/>
              </a:rPr>
              <a:t>./бул. изделия.- испытание В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9512" y="5949280"/>
            <a:ext cx="8785225" cy="646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Испытание А имеет 3 варианта (исхода), а испытание В-4, всего вариантов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независимых испытаний А и В </a:t>
            </a:r>
            <a:r>
              <a:rPr lang="ru-RU" b="1" dirty="0">
                <a:latin typeface="Batang" pitchFamily="18" charset="-127"/>
                <a:ea typeface="Batang" pitchFamily="18" charset="-127"/>
                <a:cs typeface="+mn-cs"/>
              </a:rPr>
              <a:t>3</a:t>
            </a:r>
            <a:r>
              <a:rPr lang="ru-RU" dirty="0">
                <a:latin typeface="Batang" pitchFamily="18" charset="-127"/>
                <a:ea typeface="Batang" pitchFamily="18" charset="-127"/>
                <a:cs typeface="+mn-cs"/>
              </a:rPr>
              <a:t>•</a:t>
            </a:r>
            <a:r>
              <a:rPr lang="ru-RU" b="1" dirty="0">
                <a:latin typeface="Batang" pitchFamily="18" charset="-127"/>
                <a:ea typeface="Batang" pitchFamily="18" charset="-127"/>
                <a:cs typeface="+mn-cs"/>
              </a:rPr>
              <a:t>4=12.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2339975" y="2060575"/>
            <a:ext cx="6335713" cy="310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Для того, чтобы найти число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всех возможных исходов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(вариантов) независимого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проведения двух испытаний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А и В, надо перемножить число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 всех исходов испытания А на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число всех исходов испытания В 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187450" y="333375"/>
            <a:ext cx="6769100" cy="64611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2.Правило умножения.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000"/>
                            </p:stCondLst>
                            <p:childTnLst>
                              <p:par>
                                <p:cTn id="4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84" grpId="0" animBg="1"/>
      <p:bldP spid="85" grpId="0" animBg="1"/>
      <p:bldP spid="86" grpId="0" animBg="1"/>
      <p:bldP spid="90" grpId="0" animBg="1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5"/>
            <a:ext cx="7956376" cy="2376264"/>
          </a:xfrm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Произведение подряд идущих первых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натуральных чисел обозначают </a:t>
            </a:r>
            <a:r>
              <a:rPr lang="en-US" i="1" dirty="0" smtClean="0">
                <a:solidFill>
                  <a:srgbClr val="FF0000"/>
                </a:solidFill>
              </a:rPr>
              <a:t>n!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и называют «</a:t>
            </a:r>
            <a:r>
              <a:rPr lang="ru-RU" sz="2000" i="1" dirty="0" err="1" smtClean="0">
                <a:solidFill>
                  <a:schemeClr val="accent6">
                    <a:lumMod val="75000"/>
                  </a:schemeClr>
                </a:solidFill>
              </a:rPr>
              <a:t>эн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факториал»: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i="1" dirty="0" smtClean="0">
                <a:solidFill>
                  <a:srgbClr val="FF0000"/>
                </a:solidFill>
                <a:ea typeface="Batang" pitchFamily="18" charset="-127"/>
              </a:rPr>
              <a:t>n!</a:t>
            </a:r>
            <a:r>
              <a:rPr lang="ru-RU" sz="3600" i="1" dirty="0" smtClean="0">
                <a:solidFill>
                  <a:srgbClr val="FF0000"/>
                </a:solidFill>
                <a:ea typeface="Batang" pitchFamily="18" charset="-127"/>
              </a:rPr>
              <a:t>=1•2•3•…•(</a:t>
            </a:r>
            <a:r>
              <a:rPr lang="en-US" sz="3600" i="1" dirty="0" smtClean="0">
                <a:solidFill>
                  <a:srgbClr val="FF0000"/>
                </a:solidFill>
                <a:ea typeface="Batang" pitchFamily="18" charset="-127"/>
              </a:rPr>
              <a:t>n-1)•n</a:t>
            </a:r>
            <a:r>
              <a:rPr lang="ru-RU" sz="3600" i="1" dirty="0" smtClean="0">
                <a:solidFill>
                  <a:srgbClr val="FF0000"/>
                </a:solidFill>
                <a:ea typeface="Batang" pitchFamily="18" charset="-127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0242" y="260648"/>
            <a:ext cx="380585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Факториал.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24944"/>
            <a:ext cx="4020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Удобная формула!!!</a:t>
            </a:r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789040"/>
            <a:ext cx="249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n!=(n-1)!•n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6016" y="3429000"/>
            <a:ext cx="695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2!=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92278" y="3429000"/>
            <a:ext cx="92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1•2=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55878" y="342900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6016" y="3933825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3!=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3716" y="3933825"/>
            <a:ext cx="12461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1•2•3=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16241" y="3933825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16016" y="4365625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4!=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63716" y="4292600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/>
              <a:t>1•2•3•4=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76603" y="4292600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6016" y="4797425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5!=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92278" y="4797425"/>
            <a:ext cx="1897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1•2•3•4•5=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16016" y="5157788"/>
            <a:ext cx="695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6!=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92503" y="4797425"/>
            <a:ext cx="785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120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63716" y="5157788"/>
            <a:ext cx="222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1•2•3•4•5•6=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08403" y="5157788"/>
            <a:ext cx="785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720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16016" y="5589588"/>
            <a:ext cx="695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7!=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63716" y="5589588"/>
            <a:ext cx="25479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1•2•3•4•5•6•7=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40203" y="5589588"/>
            <a:ext cx="9858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5040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655272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группах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340768"/>
            <a:ext cx="7092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ru-RU" i="1" dirty="0" smtClean="0">
                <a:hlinkClick r:id="rId2" action="ppaction://hlinksldjump"/>
              </a:rPr>
              <a:t>Из чисел 1, 5, 9 составить трёхзначное  число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hlinkClick r:id="rId2" action="ppaction://hlinksldjump"/>
              </a:rPr>
              <a:t>а)Сколько таких чисел без повторяющихся цифр?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hlinkClick r:id="rId2" action="ppaction://hlinksldjump"/>
              </a:rPr>
              <a:t>б) Сколько всего таких чисел можно составить?</a:t>
            </a:r>
            <a:endParaRPr lang="ru-RU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2</a:t>
            </a:r>
            <a:r>
              <a:rPr lang="ru-RU" i="1" dirty="0" smtClean="0">
                <a:hlinkClick r:id="rId3" action="ppaction://hlinksldjump"/>
              </a:rPr>
              <a:t>. «Этот вечер свободный можно так провести…» (А. Кушнер): пойти прогуляться к реке, на площадь или в парк и потом пойти в гости к  Вите или  к Вике. А можно остаться дома, сначала посмотреть телевизор или почитать книжку, потом поиграть с братом или разобраться наконец у себя на столе. Нарисовать дерево возможных вариантов.</a:t>
            </a:r>
            <a:endParaRPr lang="ru-RU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3. </a:t>
            </a:r>
            <a:r>
              <a:rPr lang="ru-RU" i="1" dirty="0" smtClean="0">
                <a:hlinkClick r:id="rId4" action="ppaction://hlinksldjump"/>
              </a:rPr>
              <a:t>В закрытом  ящике три неразличимых на ощупь шара: два белых и один чёрный. При вытаскивании чёрного шара, его возвращают обратно, а  вытащенный белый шар откладывают в сторону. Такую операцию  производят 3 раза подряд. а) Нарисовать дерево возможных вариантов.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>
                <a:hlinkClick r:id="rId4" action="ppaction://hlinksldjump"/>
              </a:rPr>
              <a:t>б)В скольких случаях будут вытаскиваться шары одного цвета? в) В скольких случаях среди вытащенных шаров белых будет больше?</a:t>
            </a:r>
            <a:endParaRPr lang="ru-RU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840760" cy="4525963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/>
              <a:t>4. </a:t>
            </a:r>
            <a:r>
              <a:rPr lang="ru-RU" sz="2000" i="1" dirty="0" smtClean="0">
                <a:hlinkClick r:id="rId2" action="ppaction://hlinksldjump"/>
              </a:rPr>
              <a:t>В комнате 3 лампочки. Сколько имеется различных вариантов освещения комнаты, включая случай, когда все лампочки не горят.</a:t>
            </a:r>
            <a:endParaRPr lang="ru-RU" sz="20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>
                <a:hlinkClick r:id="rId3" action="ppaction://hlinksldjump"/>
              </a:rPr>
              <a:t>5.В 9 классе в среду 7 уроков: алгебра, химия, литература, русский язык, английский язык, биология и физкультура. Сколько вариантов расписания можно составить?</a:t>
            </a:r>
            <a:endParaRPr lang="ru-RU" sz="2000" i="1" dirty="0" smtClean="0"/>
          </a:p>
          <a:p>
            <a:pPr>
              <a:buNone/>
            </a:pPr>
            <a:r>
              <a:rPr lang="ru-RU" sz="2000" dirty="0" smtClean="0"/>
              <a:t>6.</a:t>
            </a:r>
            <a:r>
              <a:rPr lang="ru-RU" sz="2000" i="1" dirty="0" smtClean="0"/>
              <a:t> </a:t>
            </a:r>
            <a:r>
              <a:rPr lang="ru-RU" sz="2000" i="1" dirty="0" smtClean="0">
                <a:hlinkClick r:id="rId4" action="ppaction://hlinksldjump"/>
              </a:rPr>
              <a:t>Сколькими способами  4 вора  могут по одному разбежаться на все 4 стороны.</a:t>
            </a:r>
            <a:endParaRPr lang="ru-RU" sz="20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/>
              <a:t>7. </a:t>
            </a:r>
            <a:r>
              <a:rPr lang="ru-RU" sz="2000" i="1" dirty="0" smtClean="0">
                <a:hlinkClick r:id="rId5" action="ppaction://hlinksldjump"/>
              </a:rPr>
              <a:t>В семье 6 человек, а за столом в кухне 6 стульев. Было решено каждый вечер перед ужином рассаживаться на эти  6 стульев по-новому. Сколько дней члены семьи смогут делать это без повторений?</a:t>
            </a:r>
            <a:r>
              <a:rPr lang="ru-RU" sz="2000" i="1" dirty="0" smtClean="0"/>
              <a:t> </a:t>
            </a:r>
          </a:p>
          <a:p>
            <a:pPr>
              <a:buNone/>
            </a:pPr>
            <a:endParaRPr lang="ru-RU" sz="2400" i="1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655272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 группах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5696" y="908720"/>
            <a:ext cx="6029325" cy="8318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  <a:cs typeface="+mn-cs"/>
              </a:rPr>
              <a:t>Из чисел 1, 5, 9 составить трёхзначное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  <a:cs typeface="+mn-cs"/>
              </a:rPr>
              <a:t> число без повторяющихся цифр.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250" y="3573463"/>
            <a:ext cx="339725" cy="5222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1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007269" y="4112419"/>
            <a:ext cx="647700" cy="576262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1910557" y="4145756"/>
            <a:ext cx="647700" cy="509587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213" y="4724400"/>
            <a:ext cx="73025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159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4075" y="4724400"/>
            <a:ext cx="73025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195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7538" y="3573463"/>
            <a:ext cx="374650" cy="5222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4388" y="3573463"/>
            <a:ext cx="388937" cy="5222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9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6552407" y="4112418"/>
            <a:ext cx="647700" cy="57626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3815557" y="4112418"/>
            <a:ext cx="647700" cy="576263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4718844" y="4145756"/>
            <a:ext cx="647700" cy="509588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7455694" y="4145756"/>
            <a:ext cx="647700" cy="509588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63938" y="4724400"/>
            <a:ext cx="731837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519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3800" y="4724400"/>
            <a:ext cx="731838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591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00788" y="4724400"/>
            <a:ext cx="73025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915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40650" y="4724400"/>
            <a:ext cx="730250" cy="5238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951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00113" y="5589588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2 комбинации</a:t>
            </a:r>
          </a:p>
        </p:txBody>
      </p:sp>
      <p:sp>
        <p:nvSpPr>
          <p:cNvPr id="32" name="Левая фигурная скобка 31"/>
          <p:cNvSpPr/>
          <p:nvPr/>
        </p:nvSpPr>
        <p:spPr>
          <a:xfrm rot="16200000">
            <a:off x="1619250" y="4652963"/>
            <a:ext cx="360363" cy="1512887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7164387" y="4652963"/>
            <a:ext cx="360363" cy="1512888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Левая фигурная скобка 33"/>
          <p:cNvSpPr/>
          <p:nvPr/>
        </p:nvSpPr>
        <p:spPr>
          <a:xfrm rot="16200000">
            <a:off x="4499768" y="4653757"/>
            <a:ext cx="360363" cy="1511300"/>
          </a:xfrm>
          <a:prstGeom prst="lef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779838" y="5589588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2 комбинации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516688" y="5589588"/>
            <a:ext cx="18716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2 комбинации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84438" y="5949950"/>
            <a:ext cx="4554537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FF0000"/>
                </a:solidFill>
                <a:latin typeface="Georgia" pitchFamily="18" charset="0"/>
              </a:rPr>
              <a:t>Всего </a:t>
            </a:r>
            <a:r>
              <a:rPr lang="ru-RU" sz="2800" b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2•3=6</a:t>
            </a:r>
            <a:r>
              <a:rPr lang="ru-RU" sz="2800">
                <a:solidFill>
                  <a:srgbClr val="FF0000"/>
                </a:solidFill>
                <a:latin typeface="Georgia" pitchFamily="18" charset="0"/>
              </a:rPr>
              <a:t> комбинаций.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692696"/>
            <a:ext cx="7129463" cy="175418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«Этот вечер свободный можно так провести…» (А. Кушнер):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пойти прогуляться к реке, на площадь или в парк и потом пойти в гости к  Вите или  к Вике. А можно остаться дома,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сначала посмотреть телевизор или почитать книжку, потом поиграть с братом или разобраться наконец у себя на столе. Нарисовать дерево возможных вариантов.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638" y="3500438"/>
            <a:ext cx="822325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Вечер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843213" y="3860800"/>
            <a:ext cx="1406525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003800" y="3860800"/>
            <a:ext cx="2016125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5513" y="4076700"/>
            <a:ext cx="1220787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Прогулка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9925" y="4076700"/>
            <a:ext cx="64135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Дом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900113" y="4437063"/>
            <a:ext cx="1295400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2" idx="2"/>
          </p:cNvCxnSpPr>
          <p:nvPr/>
        </p:nvCxnSpPr>
        <p:spPr>
          <a:xfrm rot="5400000">
            <a:off x="2649538" y="4497388"/>
            <a:ext cx="206375" cy="10477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475" y="4437063"/>
            <a:ext cx="792163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79838" y="4652963"/>
            <a:ext cx="746125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Парк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9613" y="4652963"/>
            <a:ext cx="1192212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Площадь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750" y="4652963"/>
            <a:ext cx="681038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Река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2195513" y="5013325"/>
            <a:ext cx="557212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8" idx="2"/>
            <a:endCxn id="39" idx="0"/>
          </p:cNvCxnSpPr>
          <p:nvPr/>
        </p:nvCxnSpPr>
        <p:spPr>
          <a:xfrm rot="16200000" flipH="1">
            <a:off x="931069" y="4972844"/>
            <a:ext cx="350838" cy="45085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79388" y="5373688"/>
            <a:ext cx="71278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Витя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550" y="5373688"/>
            <a:ext cx="72072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Вика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 flipV="1">
            <a:off x="323850" y="5013325"/>
            <a:ext cx="557213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 flipV="1">
            <a:off x="3708400" y="5013325"/>
            <a:ext cx="484188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211638" y="5013325"/>
            <a:ext cx="792162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771775" y="5013325"/>
            <a:ext cx="431800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63938" y="5373688"/>
            <a:ext cx="71278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Витя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35150" y="5373688"/>
            <a:ext cx="712788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Витя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72000" y="5373688"/>
            <a:ext cx="72072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Вика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00338" y="5373688"/>
            <a:ext cx="71913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Вика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10800000" flipV="1">
            <a:off x="6732588" y="4437063"/>
            <a:ext cx="287337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667625" y="4437063"/>
            <a:ext cx="504825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227763" y="4652963"/>
            <a:ext cx="47783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ТВ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40650" y="4652963"/>
            <a:ext cx="1050925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Книжка</a:t>
            </a:r>
          </a:p>
        </p:txBody>
      </p:sp>
      <p:cxnSp>
        <p:nvCxnSpPr>
          <p:cNvPr id="65" name="Прямая соединительная линия 64"/>
          <p:cNvCxnSpPr>
            <a:stCxn id="61" idx="2"/>
          </p:cNvCxnSpPr>
          <p:nvPr/>
        </p:nvCxnSpPr>
        <p:spPr>
          <a:xfrm rot="5400000">
            <a:off x="6100763" y="5006975"/>
            <a:ext cx="350838" cy="38258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61" idx="2"/>
          </p:cNvCxnSpPr>
          <p:nvPr/>
        </p:nvCxnSpPr>
        <p:spPr>
          <a:xfrm rot="16200000" flipH="1">
            <a:off x="6460331" y="5029994"/>
            <a:ext cx="350838" cy="33655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7756525" y="4997450"/>
            <a:ext cx="350838" cy="382588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8309769" y="5020469"/>
            <a:ext cx="350838" cy="33655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724525" y="5373688"/>
            <a:ext cx="692150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Брат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516688" y="5373688"/>
            <a:ext cx="700087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Стол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51725" y="5373688"/>
            <a:ext cx="693738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Брат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43888" y="5373688"/>
            <a:ext cx="70167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Стол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26" grpId="0" animBg="1"/>
      <p:bldP spid="27" grpId="0" animBg="1"/>
      <p:bldP spid="28" grpId="0" animBg="1"/>
      <p:bldP spid="38" grpId="0" animBg="1"/>
      <p:bldP spid="39" grpId="0" animBg="1"/>
      <p:bldP spid="52" grpId="0" animBg="1"/>
      <p:bldP spid="53" grpId="0" animBg="1"/>
      <p:bldP spid="54" grpId="0" animBg="1"/>
      <p:bldP spid="55" grpId="0" animBg="1"/>
      <p:bldP spid="61" grpId="0" animBg="1"/>
      <p:bldP spid="62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8175" y="1412875"/>
            <a:ext cx="7056438" cy="23082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В закрытом  ящике три неразличимых на ощупь шара: два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белых и один чёрный. При вытаскивании чёрного шара, его возвращают обратно, а вытащенный белый шар откладывают в сторону. Такую операцию производят 3 раза подряд. а) Нарисовать дерево возможных вариантов.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б)В скольких случаях будут вытаскиваться шары одного цвета? в) В скольких случаях среди вытащенных шаров белых будет больше?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638" y="3716338"/>
            <a:ext cx="658812" cy="369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ББЧ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 flipV="1">
            <a:off x="2843213" y="4076700"/>
            <a:ext cx="1406525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5513" y="4292600"/>
            <a:ext cx="658812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ББЧ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3789363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1258888" y="4652963"/>
            <a:ext cx="1152525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00338" y="4652963"/>
            <a:ext cx="935037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0113" y="4868863"/>
            <a:ext cx="658812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ББЧ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475" y="4868863"/>
            <a:ext cx="509588" cy="369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БЧ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48038" y="4365625"/>
            <a:ext cx="33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76375" y="4365625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  <p:cxnSp>
        <p:nvCxnSpPr>
          <p:cNvPr id="20" name="Прямая соединительная линия 19"/>
          <p:cNvCxnSpPr>
            <a:endCxn id="22" idx="0"/>
          </p:cNvCxnSpPr>
          <p:nvPr/>
        </p:nvCxnSpPr>
        <p:spPr>
          <a:xfrm rot="10800000" flipV="1">
            <a:off x="796925" y="5229225"/>
            <a:ext cx="371475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1309688" y="5178425"/>
            <a:ext cx="350838" cy="45243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8313" y="5589588"/>
            <a:ext cx="658812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ББЧ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7813" y="5589588"/>
            <a:ext cx="5080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БЧ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8313" y="5157788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47813" y="5157788"/>
            <a:ext cx="33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3132138" y="5229225"/>
            <a:ext cx="484187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79838" y="5229225"/>
            <a:ext cx="431800" cy="3603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71775" y="5589588"/>
            <a:ext cx="5080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БЧ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11638" y="5589588"/>
            <a:ext cx="35877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Ч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5157788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995738" y="5157788"/>
            <a:ext cx="33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859338" y="4076700"/>
            <a:ext cx="2016125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75463" y="4292600"/>
            <a:ext cx="509587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БЧ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5963" y="3789363"/>
            <a:ext cx="33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6588125" y="4652963"/>
            <a:ext cx="287338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300788" y="4365625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84888" y="4868863"/>
            <a:ext cx="50323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БЧ</a:t>
            </a:r>
          </a:p>
        </p:txBody>
      </p:sp>
      <p:cxnSp>
        <p:nvCxnSpPr>
          <p:cNvPr id="42" name="Прямая соединительная линия 41"/>
          <p:cNvCxnSpPr>
            <a:endCxn id="46" idx="0"/>
          </p:cNvCxnSpPr>
          <p:nvPr/>
        </p:nvCxnSpPr>
        <p:spPr>
          <a:xfrm>
            <a:off x="7380288" y="4652963"/>
            <a:ext cx="611187" cy="21590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524750" y="4365625"/>
            <a:ext cx="334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12088" y="4868863"/>
            <a:ext cx="358775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Ч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5740400" y="5213350"/>
            <a:ext cx="350838" cy="382588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6580981" y="5236369"/>
            <a:ext cx="350838" cy="33655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6" idx="2"/>
          </p:cNvCxnSpPr>
          <p:nvPr/>
        </p:nvCxnSpPr>
        <p:spPr>
          <a:xfrm rot="16200000" flipH="1">
            <a:off x="7942263" y="5287962"/>
            <a:ext cx="350838" cy="25241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35600" y="5589588"/>
            <a:ext cx="509588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БЧ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75463" y="5589588"/>
            <a:ext cx="35877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Ч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01013" y="5589588"/>
            <a:ext cx="357187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Ч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580063" y="5157788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732588" y="5157788"/>
            <a:ext cx="334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8172450" y="5157788"/>
            <a:ext cx="35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6" grpId="0" animBg="1"/>
      <p:bldP spid="17" grpId="0" animBg="1"/>
      <p:bldP spid="18" grpId="0"/>
      <p:bldP spid="19" grpId="0"/>
      <p:bldP spid="22" grpId="0" animBg="1"/>
      <p:bldP spid="23" grpId="0" animBg="1"/>
      <p:bldP spid="24" grpId="0"/>
      <p:bldP spid="25" grpId="0"/>
      <p:bldP spid="31" grpId="0" animBg="1"/>
      <p:bldP spid="32" grpId="0" animBg="1"/>
      <p:bldP spid="33" grpId="0"/>
      <p:bldP spid="34" grpId="0"/>
      <p:bldP spid="37" grpId="0" animBg="1"/>
      <p:bldP spid="38" grpId="0"/>
      <p:bldP spid="40" grpId="0"/>
      <p:bldP spid="41" grpId="0" animBg="1"/>
      <p:bldP spid="44" grpId="0"/>
      <p:bldP spid="46" grpId="0" animBg="1"/>
      <p:bldP spid="54" grpId="0" animBg="1"/>
      <p:bldP spid="55" grpId="0" animBg="1"/>
      <p:bldP spid="56" grpId="0" animBg="1"/>
      <p:bldP spid="57" grpId="0"/>
      <p:bldP spid="58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99792" y="2060849"/>
            <a:ext cx="6084168" cy="244827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>
              <a:buNone/>
            </a:pP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Каждый выбирает для себя</a:t>
            </a:r>
            <a:b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Женщину, религию, дорогу.</a:t>
            </a:r>
            <a:b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Дьяволу служить или пророку -</a:t>
            </a:r>
            <a:b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Каждый выбирает для себя…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Book Antiqua" pitchFamily="18" charset="0"/>
              </a:rPr>
              <a:t>Ю. Д. </a:t>
            </a:r>
            <a:r>
              <a:rPr lang="ru-RU" sz="2800" dirty="0" err="1" smtClean="0">
                <a:solidFill>
                  <a:schemeClr val="bg1"/>
                </a:solidFill>
                <a:latin typeface="Book Antiqua" pitchFamily="18" charset="0"/>
              </a:rPr>
              <a:t>Левитанский</a:t>
            </a:r>
            <a:endParaRPr lang="ru-RU" sz="2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Газманов Олег - Каждый выбирает для себ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825" y="1412875"/>
            <a:ext cx="8713788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В комнате 3 лампочки. Сколько имеется различных вариантов освещения комнаты, включая случай, когда все лампочки не горят.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79838" y="2133600"/>
            <a:ext cx="1397000" cy="3683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1 лампочка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2700338" y="2565400"/>
            <a:ext cx="1838325" cy="35877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00563" y="2565400"/>
            <a:ext cx="1800225" cy="35877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1050" y="2924175"/>
            <a:ext cx="142557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2 лампочка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2924175"/>
            <a:ext cx="142557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2 лампочка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276600" y="2420938"/>
            <a:ext cx="400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24525" y="2492375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1476375" y="3284538"/>
            <a:ext cx="1262063" cy="50482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92275" y="3141663"/>
            <a:ext cx="400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700338" y="3284538"/>
            <a:ext cx="1150937" cy="57626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348038" y="321310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4213" y="3789363"/>
            <a:ext cx="1422400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3 лампочка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16238" y="3789363"/>
            <a:ext cx="142398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3 лампочка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3141663"/>
            <a:ext cx="400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5364163" y="3284538"/>
            <a:ext cx="1262062" cy="50482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092950" y="3213100"/>
            <a:ext cx="30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588125" y="3284538"/>
            <a:ext cx="1152525" cy="50482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2363" y="3789363"/>
            <a:ext cx="142398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3 лампочка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4388" y="3789363"/>
            <a:ext cx="1423987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3 лампочка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1188" y="4076700"/>
            <a:ext cx="401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611188" y="4149725"/>
            <a:ext cx="650875" cy="57467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995738" y="4149725"/>
            <a:ext cx="301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1296194" y="4185444"/>
            <a:ext cx="574675" cy="50323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951957" y="4185443"/>
            <a:ext cx="647700" cy="5762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987675" y="4149725"/>
            <a:ext cx="401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3600450" y="4257675"/>
            <a:ext cx="574675" cy="358775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003800" y="4149725"/>
            <a:ext cx="401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7235825" y="4149725"/>
            <a:ext cx="401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+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5156994" y="4212431"/>
            <a:ext cx="574675" cy="4492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62" idx="0"/>
          </p:cNvCxnSpPr>
          <p:nvPr/>
        </p:nvCxnSpPr>
        <p:spPr>
          <a:xfrm rot="16200000" flipH="1">
            <a:off x="5668169" y="4206081"/>
            <a:ext cx="574675" cy="461963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8243888" y="4149725"/>
            <a:ext cx="301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7201694" y="4183856"/>
            <a:ext cx="647700" cy="579438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7849394" y="4185444"/>
            <a:ext cx="574675" cy="503237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79388" y="4724400"/>
            <a:ext cx="833437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+++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47813" y="4724400"/>
            <a:ext cx="735012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++-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00338" y="4724400"/>
            <a:ext cx="733425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+-+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51275" y="4724400"/>
            <a:ext cx="6350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+--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59338" y="4724400"/>
            <a:ext cx="735012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-++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4724400"/>
            <a:ext cx="636588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-+-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48488" y="4724400"/>
            <a:ext cx="635000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--+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16913" y="4724400"/>
            <a:ext cx="534987" cy="461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---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619250" y="4149725"/>
            <a:ext cx="301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011863" y="4149725"/>
            <a:ext cx="301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Georgia" pitchFamily="18" charset="0"/>
              </a:rPr>
              <a:t>-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50825" y="2133600"/>
            <a:ext cx="2940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1 способ: метод перебора </a:t>
            </a:r>
          </a:p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исходов (вариантов)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23850" y="5229225"/>
            <a:ext cx="3494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Georgia" pitchFamily="18" charset="0"/>
              </a:rPr>
              <a:t>2 способ: правило умножения.</a:t>
            </a:r>
            <a:endParaRPr lang="ru-RU">
              <a:latin typeface="Georgia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23850" y="5445125"/>
            <a:ext cx="8640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Испытание А- действие 1 лампочки, испытание В-действие 2 лампочки, </a:t>
            </a:r>
          </a:p>
          <a:p>
            <a:r>
              <a:rPr lang="ru-RU">
                <a:latin typeface="Georgia" pitchFamily="18" charset="0"/>
              </a:rPr>
              <a:t>испытание С-действие 3 лампочки. 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3850" y="6021388"/>
            <a:ext cx="5927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У каждого испытания 2 исхода: «горит» и «не горит»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95288" y="6308725"/>
            <a:ext cx="2679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Georgia" pitchFamily="18" charset="0"/>
              </a:rPr>
              <a:t>Всего исходов: 2•2•2=8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  <p:bldP spid="18" grpId="0" animBg="1"/>
      <p:bldP spid="19" grpId="0"/>
      <p:bldP spid="20" grpId="0"/>
      <p:bldP spid="23" grpId="0"/>
      <p:bldP spid="27" grpId="0"/>
      <p:bldP spid="28" grpId="0" animBg="1"/>
      <p:bldP spid="29" grpId="0" animBg="1"/>
      <p:bldP spid="30" grpId="0"/>
      <p:bldP spid="32" grpId="0"/>
      <p:bldP spid="35" grpId="0" animBg="1"/>
      <p:bldP spid="36" grpId="0" animBg="1"/>
      <p:bldP spid="37" grpId="0"/>
      <p:bldP spid="40" grpId="0"/>
      <p:bldP spid="47" grpId="0"/>
      <p:bldP spid="49" grpId="0"/>
      <p:bldP spid="50" grpId="0"/>
      <p:bldP spid="53" grpId="0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4" grpId="0" animBg="1"/>
      <p:bldP spid="69" grpId="0"/>
      <p:bldP spid="70" grpId="0"/>
      <p:bldP spid="72" grpId="0"/>
      <p:bldP spid="73" grpId="0"/>
      <p:bldP spid="74" grpId="0"/>
      <p:bldP spid="84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764704"/>
            <a:ext cx="7056438" cy="92233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В </a:t>
            </a:r>
            <a:r>
              <a:rPr lang="ru-RU" i="1" dirty="0"/>
              <a:t>9 </a:t>
            </a:r>
            <a:r>
              <a:rPr lang="ru-RU" i="1" dirty="0">
                <a:latin typeface="+mn-lt"/>
              </a:rPr>
              <a:t>классе в среду </a:t>
            </a:r>
            <a:r>
              <a:rPr lang="ru-RU" i="1" dirty="0"/>
              <a:t>7 </a:t>
            </a:r>
            <a:r>
              <a:rPr lang="ru-RU" i="1" dirty="0">
                <a:latin typeface="+mn-lt"/>
              </a:rPr>
              <a:t>уроков: алгебра, </a:t>
            </a:r>
            <a:r>
              <a:rPr lang="ru-RU" i="1" dirty="0" smtClean="0">
                <a:latin typeface="+mn-lt"/>
              </a:rPr>
              <a:t>химия, </a:t>
            </a:r>
            <a:r>
              <a:rPr lang="ru-RU" i="1" dirty="0">
                <a:latin typeface="+mn-lt"/>
              </a:rPr>
              <a:t>литература,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</a:rPr>
              <a:t>русский язык, английский язык, биология и физкультура.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</a:rPr>
              <a:t>Сколько вариантов расписания можно составить?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2988" y="2565400"/>
            <a:ext cx="3937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Расставляем предметы по порядку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0825" y="2924175"/>
          <a:ext cx="5328592" cy="33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232248"/>
              </a:tblGrid>
              <a:tr h="4145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Предмет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Число вариантов</a:t>
                      </a:r>
                      <a:endParaRPr lang="ru-RU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4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4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4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4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145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50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8313" y="3357563"/>
            <a:ext cx="106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Алгебра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211638" y="33575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8313" y="3789363"/>
            <a:ext cx="922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Химия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11638" y="3789363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8313" y="4221163"/>
            <a:ext cx="1439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Литература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11638" y="42211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68313" y="4581525"/>
            <a:ext cx="1649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Русский язык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11638" y="4581525"/>
            <a:ext cx="312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8313" y="5013325"/>
            <a:ext cx="210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Английский язык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11638" y="50133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8313" y="5445125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Биология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11638" y="54451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211638" y="5876925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8313" y="5876925"/>
            <a:ext cx="157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Физкультура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651500" y="2565400"/>
            <a:ext cx="3276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Georgia" pitchFamily="18" charset="0"/>
              </a:rPr>
              <a:t>Всего вариантов расписания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51500" y="2997200"/>
            <a:ext cx="25479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1•2•3•4•5•6•7=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732588" y="3573463"/>
            <a:ext cx="1195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=</a:t>
            </a:r>
            <a:r>
              <a:rPr lang="ru-RU" sz="2800"/>
              <a:t>5040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027988" y="2997200"/>
            <a:ext cx="695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7!=</a:t>
            </a:r>
            <a:endParaRPr lang="ru-RU" sz="2800">
              <a:latin typeface="Georgia" pitchFamily="18" charset="0"/>
            </a:endParaRPr>
          </a:p>
        </p:txBody>
      </p:sp>
      <p:pic>
        <p:nvPicPr>
          <p:cNvPr id="37" name="Рисунок 36" descr="школа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538" y="4076700"/>
            <a:ext cx="13874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школа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4581525"/>
            <a:ext cx="1401762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8175" y="1557338"/>
            <a:ext cx="7056438" cy="6461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Сколькими способами  4 вора  могут по одному разбежаться на все 4 стороны. </a:t>
            </a:r>
          </a:p>
        </p:txBody>
      </p:sp>
      <p:pic>
        <p:nvPicPr>
          <p:cNvPr id="7" name="Рисунок 6" descr="вор№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141663"/>
            <a:ext cx="9382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ор №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724400"/>
            <a:ext cx="12858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ор№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141663"/>
            <a:ext cx="9350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ор№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4652963"/>
            <a:ext cx="8651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43213" y="45085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03575" y="3213100"/>
            <a:ext cx="284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51500" y="3213100"/>
            <a:ext cx="31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24525" y="4581525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Georgia" pitchFamily="18" charset="0"/>
              </a:rPr>
              <a:t>4</a:t>
            </a:r>
          </a:p>
        </p:txBody>
      </p:sp>
      <p:sp>
        <p:nvSpPr>
          <p:cNvPr id="17" name="Овал 16"/>
          <p:cNvSpPr/>
          <p:nvPr/>
        </p:nvSpPr>
        <p:spPr>
          <a:xfrm>
            <a:off x="4500563" y="4437063"/>
            <a:ext cx="142875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flipH="1">
            <a:off x="4500563" y="2852738"/>
            <a:ext cx="142875" cy="1584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500563" y="4581525"/>
            <a:ext cx="142875" cy="1584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700338" y="4437063"/>
            <a:ext cx="1800225" cy="1444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4572000" y="4437063"/>
            <a:ext cx="20875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356100" y="2492375"/>
            <a:ext cx="442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588" y="4292600"/>
            <a:ext cx="4365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4075" y="4292600"/>
            <a:ext cx="530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27538" y="6165850"/>
            <a:ext cx="3857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0200" y="4292600"/>
            <a:ext cx="89852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Банк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00113" y="2781300"/>
            <a:ext cx="387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4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01013" y="2852738"/>
            <a:ext cx="382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63938" y="5300663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292725" y="2565400"/>
            <a:ext cx="358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Georgia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87675" y="3933825"/>
            <a:ext cx="3240088" cy="64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1•2•3•4=4!=24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58888" y="260350"/>
            <a:ext cx="6769100" cy="646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Их разыскивает полиция…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32691 0.09444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4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4967 -0.120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6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7865 0.12084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06684 -0.1319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6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animBg="1"/>
      <p:bldP spid="27" grpId="1" animBg="1"/>
      <p:bldP spid="28" grpId="0"/>
      <p:bldP spid="29" grpId="0"/>
      <p:bldP spid="30" grpId="0"/>
      <p:bldP spid="31" grpId="0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8888" y="260350"/>
            <a:ext cx="6769100" cy="646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Семейный ужин.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8175" y="1557338"/>
            <a:ext cx="7056438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В семье 6 человек, а за столом в кухне 6 стульев. Было решено каждый вечер перед ужином рассаживаться на эти  6 стульев по-новому. Сколько дней члены семьи смогут делать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  <a:cs typeface="+mn-cs"/>
              </a:rPr>
              <a:t>это без повторений? </a:t>
            </a:r>
          </a:p>
        </p:txBody>
      </p:sp>
      <p:pic>
        <p:nvPicPr>
          <p:cNvPr id="8" name="Рисунок 7" descr="amad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084763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тул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084763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тул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084763"/>
            <a:ext cx="12969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тул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5084763"/>
            <a:ext cx="131921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тул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5073650"/>
            <a:ext cx="12239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тул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3975" y="5084763"/>
            <a:ext cx="114617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абушка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2924175"/>
            <a:ext cx="10795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мама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2924175"/>
            <a:ext cx="1220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дочка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9675" y="2924175"/>
            <a:ext cx="11620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сын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650" y="2924175"/>
            <a:ext cx="863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1188" y="6308725"/>
            <a:ext cx="608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Georgia" pitchFamily="18" charset="0"/>
              </a:rPr>
              <a:t>№1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68538" y="6308725"/>
            <a:ext cx="639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Georgia" pitchFamily="18" charset="0"/>
              </a:rPr>
              <a:t>№2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79838" y="6308725"/>
            <a:ext cx="638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Georgia" pitchFamily="18" charset="0"/>
              </a:rPr>
              <a:t>№3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19700" y="6308725"/>
            <a:ext cx="641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Georgia" pitchFamily="18" charset="0"/>
              </a:rPr>
              <a:t>№4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32588" y="6308725"/>
            <a:ext cx="633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Georgia" pitchFamily="18" charset="0"/>
              </a:rPr>
              <a:t>№5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956550" y="6308725"/>
            <a:ext cx="642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Georgia" pitchFamily="18" charset="0"/>
              </a:rPr>
              <a:t>№6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84213" y="4365625"/>
            <a:ext cx="3873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6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2411413" y="4292600"/>
            <a:ext cx="37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5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924300" y="4292600"/>
            <a:ext cx="38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4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5219700" y="4292600"/>
            <a:ext cx="384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Georgia" pitchFamily="18" charset="0"/>
              </a:rPr>
              <a:t>3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659563" y="4365625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2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027988" y="4365625"/>
            <a:ext cx="385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547813" y="3213100"/>
            <a:ext cx="2640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Batang" pitchFamily="18" charset="-127"/>
                <a:ea typeface="Batang" pitchFamily="18" charset="-127"/>
              </a:rPr>
              <a:t>6•5•4•3•2•1=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40200" y="3213100"/>
            <a:ext cx="155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Batang" pitchFamily="18" charset="-127"/>
                <a:ea typeface="Batang" pitchFamily="18" charset="-127"/>
              </a:rPr>
              <a:t>720дн.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5508625" y="3213100"/>
            <a:ext cx="275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Georgia" pitchFamily="18" charset="0"/>
              </a:rPr>
              <a:t>-почти 2 года</a:t>
            </a:r>
          </a:p>
        </p:txBody>
      </p:sp>
      <p:pic>
        <p:nvPicPr>
          <p:cNvPr id="32" name="Рисунок 31" descr="дедушка 3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8175" y="2852738"/>
            <a:ext cx="12239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папа4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2924175"/>
            <a:ext cx="115252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-0.02761 0.3099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31892 0.3046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152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4.44444E-6 L 0.32101 0.0039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16112 0.299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5538 4.44444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3 L -0.14965 0.2939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47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14462 4.44444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0069 0.288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0.2988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21" grpId="0"/>
      <p:bldP spid="22" grpId="0"/>
      <p:bldP spid="23" grpId="0"/>
      <p:bldP spid="24" grpId="0"/>
      <p:bldP spid="25" grpId="0"/>
      <p:bldP spid="52" grpId="0"/>
      <p:bldP spid="61" grpId="0"/>
      <p:bldP spid="61" grpId="1"/>
      <p:bldP spid="63" grpId="0"/>
      <p:bldP spid="63" grpId="1"/>
      <p:bldP spid="64" grpId="0"/>
      <p:bldP spid="64" grpId="1"/>
      <p:bldP spid="65" grpId="0"/>
      <p:bldP spid="66" grpId="0"/>
      <p:bldP spid="67" grpId="0"/>
      <p:bldP spid="69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104456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860032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/>
              <a:t>1 вариант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1.Найти значение выражения 6!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А) 5040  Б)120 в)  720  г)540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2. Найти значение выражения 6!-4!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А) 2!      Б)5034   в)  696  г)4!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3. Сколько существует способов, чтобы рассадить 5 человек за столом?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 А) 20      Б)120  в)  12   г)24</a:t>
            </a:r>
          </a:p>
          <a:p>
            <a:pPr>
              <a:buAutoNum type="arabicPeriod" startAt="4"/>
            </a:pPr>
            <a:r>
              <a:rPr lang="ru-RU" sz="2000" dirty="0" smtClean="0">
                <a:latin typeface="Bookman Old Style" pitchFamily="18" charset="0"/>
              </a:rPr>
              <a:t>Сколько существует способов составить четырёхзначные числа из цифр 2,3, 4, 5, чтобы цифры не повторялись?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А24   Б)120   в)  6   г)60</a:t>
            </a:r>
          </a:p>
          <a:p>
            <a:pPr>
              <a:buAutoNum type="arabicPeriod" startAt="4"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908720"/>
            <a:ext cx="4355976" cy="49859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2 вариант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1.Найти значение выражения 7!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А) 5040     Б)120  в)  720 г)540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2. Найти значение выражения 7!-3!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А) 2!      Б)5034   в)  696   г)4!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3. Сколько существует способов, чтобы расставить 4книги?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 А) 20      Б)120  в)  12   г)24</a:t>
            </a:r>
          </a:p>
          <a:p>
            <a:pPr>
              <a:buAutoNum type="arabicPeriod" startAt="4"/>
            </a:pPr>
            <a:r>
              <a:rPr lang="ru-RU" sz="2000" dirty="0" smtClean="0">
                <a:latin typeface="Bookman Old Style" pitchFamily="18" charset="0"/>
              </a:rPr>
              <a:t>Сколько существует способов составить трёхзначные числа из цифр 3, 4, 5, чтобы цифры не повторялись?</a:t>
            </a:r>
          </a:p>
          <a:p>
            <a:pPr>
              <a:buNone/>
            </a:pPr>
            <a:r>
              <a:rPr lang="ru-RU" sz="2000" dirty="0" smtClean="0">
                <a:latin typeface="Bookman Old Style" pitchFamily="18" charset="0"/>
              </a:rPr>
              <a:t>А)24        Б)120    в)  6      г)60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556792"/>
            <a:ext cx="2026568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1вариант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796136" y="1628800"/>
            <a:ext cx="2026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 smtClean="0">
                <a:latin typeface="+mn-lt"/>
                <a:cs typeface="+mn-cs"/>
              </a:rPr>
              <a:t>2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вариант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3200" kern="0" dirty="0" smtClean="0">
                <a:latin typeface="+mn-lt"/>
                <a:cs typeface="+mn-cs"/>
              </a:rPr>
              <a:t>б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3200" kern="0" dirty="0" smtClean="0">
                <a:latin typeface="+mn-lt"/>
                <a:cs typeface="+mn-cs"/>
              </a:rPr>
              <a:t>г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3200" kern="0" dirty="0" smtClean="0">
                <a:latin typeface="+mn-lt"/>
                <a:cs typeface="+mn-cs"/>
              </a:rPr>
              <a:t>в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globuss24.ru/web/userfiles/image/doc/hello_html_m1f299ef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7092280" cy="54546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60648"/>
            <a:ext cx="5760640" cy="1368152"/>
          </a:xfrm>
          <a:prstGeom prst="rect">
            <a:avLst/>
          </a:prstGeom>
          <a:solidFill>
            <a:srgbClr val="CCC6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Лестница успеха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149080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2996952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28452" y="1916832"/>
            <a:ext cx="20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484784"/>
            <a:ext cx="576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692696"/>
            <a:ext cx="28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472608" cy="8501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П. 30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Индивидуально по карточкам</a:t>
            </a:r>
          </a:p>
          <a:p>
            <a:pPr marL="514350" indent="-514350">
              <a:buAutoNum type="arabicParenR"/>
            </a:pPr>
            <a:r>
              <a:rPr lang="ru-RU" dirty="0" smtClean="0"/>
              <a:t>Остальные - составляют 2 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домашней работы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70009" t="6478" r="8585" b="14066"/>
          <a:stretch>
            <a:fillRect/>
          </a:stretch>
        </p:blipFill>
        <p:spPr bwMode="auto">
          <a:xfrm rot="16200000">
            <a:off x="2771802" y="-1683568"/>
            <a:ext cx="1656184" cy="6552729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2420888"/>
            <a:ext cx="61206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4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= b</a:t>
            </a:r>
            <a:r>
              <a:rPr kumimoji="0" lang="en-US" sz="4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48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: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=6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lang="ru-RU" sz="48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-2)= -3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sz="4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140968"/>
            <a:ext cx="5999295" cy="86409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051720" y="4358595"/>
            <a:ext cx="69127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ru-RU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= b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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 b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: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q</a:t>
            </a:r>
            <a:r>
              <a:rPr kumimoji="0" lang="ru-RU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=-18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:3</a:t>
            </a:r>
            <a:r>
              <a:rPr kumimoji="0" lang="en-US" sz="4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=-18:9=-2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=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5661248"/>
            <a:ext cx="5997552" cy="90872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1520" y="2348880"/>
            <a:ext cx="6624736" cy="30777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q= b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: b</a:t>
            </a:r>
            <a:r>
              <a:rPr kumimoji="0" lang="en-US" sz="4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4400" dirty="0" smtClean="0">
                <a:latin typeface="Baskerville Old Face" pitchFamily="18" charset="0"/>
                <a:ea typeface="Times New Roman" pitchFamily="18" charset="0"/>
                <a:cs typeface="Times New Roman" pitchFamily="18" charset="0"/>
              </a:rPr>
              <a:t>:1=</a:t>
            </a:r>
            <a:endParaRPr lang="ru-RU" sz="4400" dirty="0" smtClean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en-US" sz="44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S=</a:t>
            </a:r>
            <a:endParaRPr lang="en-US" sz="5400" dirty="0" smtClean="0">
              <a:latin typeface="Baskerville Old Face" pitchFamily="18" charset="0"/>
            </a:endParaRPr>
          </a:p>
          <a:p>
            <a:endParaRPr lang="en-US" sz="44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797152"/>
            <a:ext cx="8964488" cy="24482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домашней работы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5708" t="6478" r="30041" b="17351"/>
          <a:stretch>
            <a:fillRect/>
          </a:stretch>
        </p:blipFill>
        <p:spPr bwMode="auto">
          <a:xfrm rot="16200000">
            <a:off x="5220072" y="-1251520"/>
            <a:ext cx="1512168" cy="5832648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204864"/>
            <a:ext cx="305526" cy="1222104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2204864"/>
            <a:ext cx="288032" cy="1152128"/>
          </a:xfrm>
          <a:prstGeom prst="rect">
            <a:avLst/>
          </a:prstGeom>
          <a:noFill/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3717032"/>
            <a:ext cx="5562618" cy="1080120"/>
          </a:xfrm>
          <a:prstGeom prst="rect">
            <a:avLst/>
          </a:prstGeom>
          <a:noFill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941168"/>
            <a:ext cx="625569" cy="1112124"/>
          </a:xfrm>
          <a:prstGeom prst="rect">
            <a:avLst/>
          </a:prstGeom>
          <a:noFill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941168"/>
            <a:ext cx="504056" cy="1075319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941168"/>
            <a:ext cx="279394" cy="1082651"/>
          </a:xfrm>
          <a:prstGeom prst="rect">
            <a:avLst/>
          </a:prstGeom>
          <a:noFill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6093296"/>
            <a:ext cx="5688632" cy="1104589"/>
          </a:xfrm>
          <a:prstGeom prst="rect">
            <a:avLst/>
          </a:prstGeom>
          <a:noFill/>
        </p:spPr>
      </p:pic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5104928"/>
            <a:ext cx="6588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q= b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: b</a:t>
            </a:r>
            <a:r>
              <a:rPr kumimoji="0" lang="en-US" sz="4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=1,5:2=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=       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6150114"/>
            <a:ext cx="700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S=</a:t>
            </a:r>
            <a:endParaRPr lang="en-US" sz="4000" dirty="0" smtClean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56384" cy="1143000"/>
          </a:xfrm>
        </p:spPr>
        <p:txBody>
          <a:bodyPr/>
          <a:lstStyle/>
          <a:p>
            <a:pPr>
              <a:tabLst>
                <a:tab pos="809625" algn="l"/>
              </a:tabLst>
            </a:pP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домашней работы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1)</a:t>
            </a:r>
            <a:r>
              <a:rPr lang="en-US" dirty="0" smtClean="0"/>
              <a:t>S</a:t>
            </a:r>
            <a:r>
              <a:rPr lang="ru-RU" baseline="-25000" dirty="0" smtClean="0"/>
              <a:t>3</a:t>
            </a:r>
            <a:r>
              <a:rPr lang="en-US" dirty="0" smtClean="0"/>
              <a:t>=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>
                <a:latin typeface="Baskerville Old Face" pitchFamily="18" charset="0"/>
              </a:rPr>
              <a:t>9q</a:t>
            </a:r>
            <a:r>
              <a:rPr lang="en-US" baseline="30000" dirty="0" smtClean="0">
                <a:latin typeface="Baskerville Old Face" pitchFamily="18" charset="0"/>
              </a:rPr>
              <a:t>2</a:t>
            </a:r>
            <a:r>
              <a:rPr lang="en-US" dirty="0" smtClean="0">
                <a:latin typeface="Baskerville Old Face" pitchFamily="18" charset="0"/>
              </a:rPr>
              <a:t>+9q-4=0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en-US" dirty="0" smtClean="0">
                <a:latin typeface="Baskerville Old Face" pitchFamily="18" charset="0"/>
              </a:rPr>
              <a:t>D=81+144=225&gt;0, 2 </a:t>
            </a:r>
            <a:r>
              <a:rPr lang="ru-RU" dirty="0" smtClean="0"/>
              <a:t>к.</a:t>
            </a:r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en-US" dirty="0" smtClean="0">
                <a:latin typeface="Baskerville Old Face" pitchFamily="18" charset="0"/>
              </a:rPr>
              <a:t>q</a:t>
            </a:r>
            <a:r>
              <a:rPr lang="en-US" baseline="-25000" dirty="0" smtClean="0">
                <a:latin typeface="Baskerville Old Face" pitchFamily="18" charset="0"/>
              </a:rPr>
              <a:t>1</a:t>
            </a:r>
            <a:r>
              <a:rPr lang="en-US" dirty="0" smtClean="0">
                <a:latin typeface="Baskerville Old Face" pitchFamily="18" charset="0"/>
              </a:rPr>
              <a:t>=</a:t>
            </a:r>
            <a:r>
              <a:rPr lang="ru-RU" dirty="0" smtClean="0"/>
              <a:t>                  ;   </a:t>
            </a:r>
            <a:r>
              <a:rPr lang="en-US" dirty="0" smtClean="0">
                <a:latin typeface="Baskerville Old Face" pitchFamily="18" charset="0"/>
              </a:rPr>
              <a:t>q</a:t>
            </a:r>
            <a:r>
              <a:rPr lang="ru-RU" baseline="-25000" dirty="0" smtClean="0"/>
              <a:t>2</a:t>
            </a:r>
            <a:r>
              <a:rPr lang="ru-RU" dirty="0" smtClean="0"/>
              <a:t>=                 -пост.                  </a:t>
            </a:r>
          </a:p>
          <a:p>
            <a:pPr algn="r">
              <a:buNone/>
            </a:pPr>
            <a:r>
              <a:rPr lang="ru-RU" dirty="0" smtClean="0"/>
              <a:t> корень, т.к. </a:t>
            </a:r>
            <a:r>
              <a:rPr lang="en-US" dirty="0" smtClean="0">
                <a:latin typeface="Baskerville Old Face" pitchFamily="18" charset="0"/>
              </a:rPr>
              <a:t>S</a:t>
            </a:r>
            <a:r>
              <a:rPr lang="ru-RU" baseline="-25000" dirty="0" smtClean="0"/>
              <a:t>3</a:t>
            </a:r>
            <a:r>
              <a:rPr lang="ru-RU" dirty="0" smtClean="0"/>
              <a:t>&gt;0</a:t>
            </a:r>
          </a:p>
          <a:p>
            <a:pPr>
              <a:buNone/>
            </a:pPr>
            <a:r>
              <a:rPr lang="ru-RU" dirty="0" smtClean="0"/>
              <a:t>             Ответ: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3882" t="6478" r="55505" b="14066"/>
          <a:stretch>
            <a:fillRect/>
          </a:stretch>
        </p:blipFill>
        <p:spPr bwMode="auto">
          <a:xfrm rot="16200000">
            <a:off x="5764925" y="-1894289"/>
            <a:ext cx="1224137" cy="553401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556792"/>
            <a:ext cx="5779744" cy="648072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3" y="2420888"/>
            <a:ext cx="3259999" cy="432048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924943"/>
            <a:ext cx="3096344" cy="439481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437112"/>
            <a:ext cx="1872208" cy="789264"/>
          </a:xfrm>
          <a:prstGeom prst="rect">
            <a:avLst/>
          </a:prstGeom>
          <a:noFill/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4509120"/>
            <a:ext cx="1687662" cy="625599"/>
          </a:xfrm>
          <a:prstGeom prst="rect">
            <a:avLst/>
          </a:prstGeom>
          <a:noFill/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373216"/>
            <a:ext cx="288032" cy="1209734"/>
          </a:xfrm>
          <a:prstGeom prst="rect">
            <a:avLst/>
          </a:prstGeom>
          <a:noFill/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 l="23882" t="6478" r="55505" b="14066"/>
          <a:stretch>
            <a:fillRect/>
          </a:stretch>
        </p:blipFill>
        <p:spPr bwMode="auto">
          <a:xfrm rot="16200000">
            <a:off x="5764925" y="-1822281"/>
            <a:ext cx="1224137" cy="5534012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2)</a:t>
            </a:r>
            <a:r>
              <a:rPr lang="en-US" dirty="0" smtClean="0">
                <a:latin typeface="Baskerville Old Face" pitchFamily="18" charset="0"/>
              </a:rPr>
              <a:t>S</a:t>
            </a:r>
            <a:r>
              <a:rPr lang="ru-RU" baseline="-25000" dirty="0" smtClean="0"/>
              <a:t>4</a:t>
            </a:r>
            <a:r>
              <a:rPr lang="en-US" dirty="0" smtClean="0">
                <a:latin typeface="Baskerville Old Face" pitchFamily="18" charset="0"/>
              </a:rPr>
              <a:t>=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S</a:t>
            </a:r>
            <a:r>
              <a:rPr lang="en-US" baseline="-25000" dirty="0" smtClean="0">
                <a:latin typeface="Baskerville Old Face" pitchFamily="18" charset="0"/>
              </a:rPr>
              <a:t>2</a:t>
            </a:r>
            <a:r>
              <a:rPr lang="en-US" dirty="0" smtClean="0">
                <a:latin typeface="Baskerville Old Face" pitchFamily="18" charset="0"/>
              </a:rPr>
              <a:t>=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            </a:t>
            </a:r>
          </a:p>
          <a:p>
            <a:pPr lvl="0"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en-US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x=</a:t>
            </a:r>
            <a:endParaRPr lang="en-US" sz="4000" dirty="0" smtClean="0">
              <a:latin typeface="Baskerville Old Face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  <a:r>
              <a:rPr lang="en-US" dirty="0" smtClean="0">
                <a:latin typeface="Baskerville Old Face" pitchFamily="18" charset="0"/>
              </a:rPr>
              <a:t>           </a:t>
            </a:r>
            <a:r>
              <a:rPr lang="ru-RU" dirty="0" smtClean="0"/>
              <a:t>        </a:t>
            </a:r>
            <a:r>
              <a:rPr lang="en-US" dirty="0" smtClean="0">
                <a:latin typeface="Baskerville Old Face" pitchFamily="18" charset="0"/>
              </a:rPr>
              <a:t>4y</a:t>
            </a:r>
            <a:r>
              <a:rPr lang="en-US" baseline="30000" dirty="0" smtClean="0">
                <a:latin typeface="Baskerville Old Face" pitchFamily="18" charset="0"/>
              </a:rPr>
              <a:t>2</a:t>
            </a:r>
            <a:r>
              <a:rPr lang="en-US" dirty="0" smtClean="0">
                <a:latin typeface="Baskerville Old Face" pitchFamily="18" charset="0"/>
              </a:rPr>
              <a:t>=1</a:t>
            </a:r>
            <a:r>
              <a:rPr lang="ru-RU" dirty="0" smtClean="0"/>
              <a:t>,</a:t>
            </a:r>
            <a:r>
              <a:rPr lang="en-US" sz="4000" dirty="0" smtClean="0">
                <a:latin typeface="Baskerville Old Face" pitchFamily="18" charset="0"/>
              </a:rPr>
              <a:t> y</a:t>
            </a:r>
            <a:r>
              <a:rPr lang="en-US" sz="4000" baseline="-25000" dirty="0" smtClean="0">
                <a:latin typeface="Baskerville Old Face" pitchFamily="18" charset="0"/>
              </a:rPr>
              <a:t>1</a:t>
            </a:r>
            <a:r>
              <a:rPr lang="en-US" sz="4000" dirty="0" smtClean="0">
                <a:latin typeface="Baskerville Old Face" pitchFamily="18" charset="0"/>
              </a:rPr>
              <a:t>=</a:t>
            </a:r>
            <a:r>
              <a:rPr lang="ru-RU" sz="4000" dirty="0" smtClean="0"/>
              <a:t>  ; </a:t>
            </a:r>
            <a:r>
              <a:rPr lang="en-US" sz="4000" dirty="0" smtClean="0">
                <a:latin typeface="Baskerville Old Face" pitchFamily="18" charset="0"/>
              </a:rPr>
              <a:t>y</a:t>
            </a:r>
            <a:r>
              <a:rPr lang="en-US" sz="4000" baseline="-25000" dirty="0" smtClean="0">
                <a:latin typeface="Baskerville Old Face" pitchFamily="18" charset="0"/>
              </a:rPr>
              <a:t>2</a:t>
            </a:r>
            <a:r>
              <a:rPr lang="en-US" sz="4000" dirty="0" smtClean="0">
                <a:latin typeface="Baskerville Old Face" pitchFamily="18" charset="0"/>
              </a:rPr>
              <a:t>=-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556792"/>
            <a:ext cx="5832648" cy="695377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708920"/>
            <a:ext cx="5472608" cy="825101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3573016"/>
            <a:ext cx="3550308" cy="864096"/>
          </a:xfrm>
          <a:prstGeom prst="rect">
            <a:avLst/>
          </a:prstGeom>
          <a:noFill/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437112"/>
            <a:ext cx="660779" cy="864096"/>
          </a:xfrm>
          <a:prstGeom prst="rect">
            <a:avLst/>
          </a:prstGeom>
          <a:noFill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293096"/>
            <a:ext cx="2978513" cy="360040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653136"/>
            <a:ext cx="2808312" cy="592580"/>
          </a:xfrm>
          <a:prstGeom prst="rect">
            <a:avLst/>
          </a:prstGeom>
          <a:noFill/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229200"/>
            <a:ext cx="2016224" cy="392539"/>
          </a:xfrm>
          <a:prstGeom prst="rect">
            <a:avLst/>
          </a:prstGeom>
          <a:noFill/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5661248"/>
            <a:ext cx="216024" cy="837093"/>
          </a:xfrm>
          <a:prstGeom prst="rect">
            <a:avLst/>
          </a:prstGeom>
          <a:noFill/>
        </p:spPr>
      </p:pic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661248"/>
            <a:ext cx="216024" cy="837093"/>
          </a:xfrm>
          <a:prstGeom prst="rect">
            <a:avLst/>
          </a:prstGeom>
          <a:noFill/>
        </p:spPr>
      </p:pic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/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домашней работы</a:t>
            </a:r>
            <a:endParaRPr lang="ru-RU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6876256" y="112474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2)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91880" y="1196752"/>
            <a:ext cx="3209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1)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79512" y="1268760"/>
            <a:ext cx="7848872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4077072"/>
            <a:ext cx="730830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283968" cy="1143000"/>
          </a:xfrm>
        </p:spPr>
        <p:txBody>
          <a:bodyPr/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Проверка домашней работы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6478" r="75656" b="14066"/>
          <a:stretch>
            <a:fillRect/>
          </a:stretch>
        </p:blipFill>
        <p:spPr bwMode="auto">
          <a:xfrm rot="16200000">
            <a:off x="6004751" y="-1460135"/>
            <a:ext cx="1228413" cy="4525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340768"/>
            <a:ext cx="508556" cy="1084920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140968"/>
            <a:ext cx="3432381" cy="79208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520" y="1412776"/>
            <a:ext cx="7326044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2,(17)= 2+ 0,17+0,0017+0,000017+…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2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67544" y="2276872"/>
            <a:ext cx="53078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q= b</a:t>
            </a:r>
            <a:r>
              <a:rPr lang="en-US" sz="3200" baseline="-25000" dirty="0" smtClean="0">
                <a:latin typeface="Baskerville Old Face" pitchFamily="18" charset="0"/>
              </a:rPr>
              <a:t>2</a:t>
            </a:r>
            <a:r>
              <a:rPr lang="en-US" sz="3200" dirty="0" smtClean="0">
                <a:latin typeface="Baskerville Old Face" pitchFamily="18" charset="0"/>
              </a:rPr>
              <a:t> : b</a:t>
            </a:r>
            <a:r>
              <a:rPr lang="en-US" sz="3200" baseline="-25000" dirty="0" smtClean="0">
                <a:latin typeface="Baskerville Old Face" pitchFamily="18" charset="0"/>
              </a:rPr>
              <a:t>1</a:t>
            </a:r>
            <a:r>
              <a:rPr lang="en-US" sz="3200" dirty="0" smtClean="0">
                <a:latin typeface="Baskerville Old Face" pitchFamily="18" charset="0"/>
              </a:rPr>
              <a:t>=0,0017</a:t>
            </a:r>
            <a:r>
              <a:rPr lang="ru-RU" sz="3200" dirty="0" smtClean="0"/>
              <a:t>:0,17=0,01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S=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797152"/>
            <a:ext cx="554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q= b</a:t>
            </a:r>
            <a:r>
              <a:rPr lang="en-US" sz="3200" baseline="-25000" dirty="0" smtClean="0">
                <a:latin typeface="Baskerville Old Face" pitchFamily="18" charset="0"/>
              </a:rPr>
              <a:t>2</a:t>
            </a:r>
            <a:r>
              <a:rPr lang="en-US" sz="3200" dirty="0" smtClean="0">
                <a:latin typeface="Baskerville Old Face" pitchFamily="18" charset="0"/>
              </a:rPr>
              <a:t> : b</a:t>
            </a:r>
            <a:r>
              <a:rPr lang="en-US" sz="3200" baseline="-25000" dirty="0" smtClean="0">
                <a:latin typeface="Baskerville Old Face" pitchFamily="18" charset="0"/>
              </a:rPr>
              <a:t>1</a:t>
            </a:r>
            <a:r>
              <a:rPr lang="en-US" sz="3200" dirty="0" smtClean="0">
                <a:latin typeface="Baskerville Old Face" pitchFamily="18" charset="0"/>
              </a:rPr>
              <a:t>=0,001</a:t>
            </a:r>
            <a:r>
              <a:rPr lang="ru-RU" sz="3200" dirty="0" smtClean="0"/>
              <a:t>2:0,12=0,01</a:t>
            </a:r>
            <a:endParaRPr lang="ru-RU" sz="3200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835696" y="4221088"/>
            <a:ext cx="7308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,(1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)=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+ 0,1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+0,001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+0,00001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+…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=1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5301208"/>
            <a:ext cx="5982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endParaRPr lang="ru-RU" sz="3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en-US" sz="3200" dirty="0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S=</a:t>
            </a:r>
            <a:endParaRPr lang="en-US" sz="3200" dirty="0" smtClean="0">
              <a:latin typeface="Baskerville Old Face" pitchFamily="18" charset="0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589240"/>
            <a:ext cx="4893271" cy="936104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8464" y="4077072"/>
            <a:ext cx="395536" cy="79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>
          <a:xfrm>
            <a:off x="1619672" y="404664"/>
            <a:ext cx="6563072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Решить задачи</a:t>
            </a:r>
            <a:endParaRPr lang="ru-RU" dirty="0"/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ym typeface="Symbol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7643802" y="6643686"/>
            <a:ext cx="1500198" cy="21431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Prezentacii.com</a:t>
            </a:r>
            <a:endParaRPr lang="ru-RU" sz="1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88424" cy="442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1341438" y="4186238"/>
            <a:ext cx="1890712" cy="1463675"/>
            <a:chOff x="1164" y="793"/>
            <a:chExt cx="3569" cy="3086"/>
          </a:xfrm>
        </p:grpSpPr>
        <p:grpSp>
          <p:nvGrpSpPr>
            <p:cNvPr id="3" name="Group 8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107" name="Picture 8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8" name="Picture 8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06" name="Picture 8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5233988" y="4583113"/>
            <a:ext cx="1890712" cy="1463675"/>
            <a:chOff x="1164" y="793"/>
            <a:chExt cx="3569" cy="3086"/>
          </a:xfrm>
        </p:grpSpPr>
        <p:grpSp>
          <p:nvGrpSpPr>
            <p:cNvPr id="5" name="Group 8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103" name="Picture 8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4" name="Picture 8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02" name="Picture 8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3375025" y="4892675"/>
            <a:ext cx="1890713" cy="1463675"/>
            <a:chOff x="1164" y="793"/>
            <a:chExt cx="3569" cy="3086"/>
          </a:xfrm>
        </p:grpSpPr>
        <p:grpSp>
          <p:nvGrpSpPr>
            <p:cNvPr id="7" name="Group 7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099" name="Picture 7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0" name="Picture 7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98" name="Picture 7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3328988" y="1076325"/>
            <a:ext cx="1890712" cy="1463675"/>
            <a:chOff x="1164" y="793"/>
            <a:chExt cx="3569" cy="3086"/>
          </a:xfrm>
        </p:grpSpPr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095" name="Picture 7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6" name="Picture 7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94" name="Picture 7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6870700" y="4140200"/>
            <a:ext cx="1890713" cy="1463675"/>
            <a:chOff x="1164" y="793"/>
            <a:chExt cx="3569" cy="3086"/>
          </a:xfrm>
        </p:grpSpPr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091" name="Picture 6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2" name="Picture 6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90" name="Picture 6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0" y="4024313"/>
            <a:ext cx="1890713" cy="1463675"/>
            <a:chOff x="1164" y="793"/>
            <a:chExt cx="3569" cy="3086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087" name="Picture 6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8" name="Picture 6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86" name="Picture 6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07975" y="646113"/>
            <a:ext cx="1890713" cy="1463675"/>
            <a:chOff x="1164" y="793"/>
            <a:chExt cx="3569" cy="3086"/>
          </a:xfrm>
        </p:grpSpPr>
        <p:grpSp>
          <p:nvGrpSpPr>
            <p:cNvPr id="15" name="Group 50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083" name="Picture 5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4" name="Picture 5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82" name="Picture 5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4"/>
          <p:cNvGrpSpPr>
            <a:grpSpLocks/>
          </p:cNvGrpSpPr>
          <p:nvPr/>
        </p:nvGrpSpPr>
        <p:grpSpPr bwMode="auto">
          <a:xfrm>
            <a:off x="7143750" y="1089025"/>
            <a:ext cx="1890713" cy="1463675"/>
            <a:chOff x="1164" y="793"/>
            <a:chExt cx="3569" cy="3086"/>
          </a:xfrm>
        </p:grpSpPr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1164" y="793"/>
              <a:ext cx="3432" cy="3086"/>
              <a:chOff x="1057" y="617"/>
              <a:chExt cx="3432" cy="3086"/>
            </a:xfrm>
          </p:grpSpPr>
          <p:pic>
            <p:nvPicPr>
              <p:cNvPr id="2079" name="Picture 5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71" y="617"/>
                <a:ext cx="3218" cy="3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80" name="Picture 5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0002" t="8310" r="59102" b="77333"/>
              <a:stretch>
                <a:fillRect/>
              </a:stretch>
            </p:blipFill>
            <p:spPr bwMode="auto">
              <a:xfrm>
                <a:off x="1057" y="1779"/>
                <a:ext cx="778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78" name="Picture 5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83" t="8238" r="59953" b="76909"/>
            <a:stretch>
              <a:fillRect/>
            </a:stretch>
          </p:blipFill>
          <p:spPr bwMode="auto">
            <a:xfrm rot="10661775">
              <a:off x="4434" y="1720"/>
              <a:ext cx="29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2797175" y="-1682750"/>
            <a:ext cx="1577975" cy="1682750"/>
            <a:chOff x="461" y="-1216"/>
            <a:chExt cx="2772" cy="2772"/>
          </a:xfrm>
        </p:grpSpPr>
        <p:sp>
          <p:nvSpPr>
            <p:cNvPr id="2075" name="Oval 19"/>
            <p:cNvSpPr>
              <a:spLocks noChangeArrowheads="1"/>
            </p:cNvSpPr>
            <p:nvPr/>
          </p:nvSpPr>
          <p:spPr bwMode="auto">
            <a:xfrm>
              <a:off x="1769" y="-107"/>
              <a:ext cx="839" cy="585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7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1" y="-1216"/>
              <a:ext cx="2772" cy="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9" name="Picture 11" descr="kamish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3850" y="3640138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9364663" y="444500"/>
            <a:ext cx="1454150" cy="1350963"/>
            <a:chOff x="2732" y="395"/>
            <a:chExt cx="4141" cy="3492"/>
          </a:xfrm>
        </p:grpSpPr>
        <p:sp>
          <p:nvSpPr>
            <p:cNvPr id="2073" name="Oval 20"/>
            <p:cNvSpPr>
              <a:spLocks noChangeArrowheads="1"/>
            </p:cNvSpPr>
            <p:nvPr/>
          </p:nvSpPr>
          <p:spPr bwMode="auto">
            <a:xfrm>
              <a:off x="5142" y="724"/>
              <a:ext cx="1012" cy="94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74" name="Picture 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2" y="395"/>
              <a:ext cx="4141" cy="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-1571625" y="3532188"/>
            <a:ext cx="1571625" cy="1349375"/>
            <a:chOff x="-2027" y="1888"/>
            <a:chExt cx="2584" cy="2117"/>
          </a:xfrm>
        </p:grpSpPr>
        <p:sp>
          <p:nvSpPr>
            <p:cNvPr id="2071" name="Oval 22"/>
            <p:cNvSpPr>
              <a:spLocks noChangeArrowheads="1"/>
            </p:cNvSpPr>
            <p:nvPr/>
          </p:nvSpPr>
          <p:spPr bwMode="auto">
            <a:xfrm>
              <a:off x="-1004" y="2023"/>
              <a:ext cx="625" cy="617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72" name="Picture 1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027" y="1888"/>
              <a:ext cx="2584" cy="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-1389063" y="1725613"/>
            <a:ext cx="1389063" cy="1368425"/>
            <a:chOff x="-2002" y="0"/>
            <a:chExt cx="2002" cy="2113"/>
          </a:xfrm>
        </p:grpSpPr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-978" y="461"/>
              <a:ext cx="658" cy="56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70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002" y="0"/>
              <a:ext cx="2002" cy="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63" name="Picture 15" descr="kamish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435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kamish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963" y="51435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kamish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7200" y="495935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kamish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1725" y="514350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Если б не было школ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9175" y="6332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154363" y="2217738"/>
            <a:ext cx="2900362" cy="1633537"/>
          </a:xfrm>
          <a:prstGeom prst="rect">
            <a:avLst/>
          </a:prstGeom>
          <a:solidFill>
            <a:srgbClr val="93FF93"/>
          </a:solidFill>
          <a:ln w="50800">
            <a:pattFill prst="sphere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2E3E00"/>
                </a:solidFill>
                <a:latin typeface="Comic Sans MS" pitchFamily="66" charset="0"/>
              </a:rPr>
              <a:t>Береги</a:t>
            </a:r>
          </a:p>
          <a:p>
            <a:pPr algn="ctr"/>
            <a:r>
              <a:rPr lang="ru-RU" sz="4000" b="1">
                <a:solidFill>
                  <a:srgbClr val="2E3E00"/>
                </a:solidFill>
                <a:latin typeface="Comic Sans MS" pitchFamily="66" charset="0"/>
              </a:rPr>
              <a:t>зрение!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C 0.00174 -0.02825 0.00278 -0.04144 0.01424 -0.06436 C 0.01719 -0.08056 0.02813 -0.09931 0.03993 -0.10672 C 0.04549 -0.11389 0.05521 -0.11899 0.06285 -0.1213 C 0.07518 -0.12987 0.0625 -0.12223 0.08715 -0.12709 C 0.09844 -0.12894 0.11024 -0.13311 0.12118 -0.13612 C 0.13542 -0.13542 0.15226 -0.1426 0.16424 -0.13264 C 0.17518 -0.12315 0.16268 -0.1294 0.17274 -0.12524 C 0.1816 -0.11389 0.18386 -0.09746 0.19288 -0.08658 C 0.1934 -0.08403 0.19254 -0.08056 0.19427 -0.07917 C 0.19601 -0.07778 0.20486 -0.0838 0.20573 -0.08473 C 0.21337 -0.0919 0.20677 -0.08797 0.21285 -0.09561 C 0.21702 -0.10116 0.22309 -0.10325 0.22847 -0.10487 C 0.23386 -0.10834 0.23837 -0.11042 0.24427 -0.11227 C 0.25781 -0.12107 0.27344 -0.12014 0.28854 -0.12315 C 0.34149 -0.12223 0.37882 -0.12269 0.42708 -0.11598 C 0.43524 -0.11389 0.44323 -0.11065 0.45139 -0.10857 C 0.46719 -0.09815 0.45208 -0.10672 0.46997 -0.10139 C 0.49844 -0.09283 0.46545 -0.10209 0.48281 -0.09399 C 0.4967 -0.0875 0.49861 -0.08843 0.51285 -0.08658 C 0.51893 -0.0838 0.52518 -0.08172 0.53143 -0.07917 C 0.53577 -0.07292 0.5434 -0.07084 0.54965 -0.06829 C 0.56528 -0.0551 0.56858 -0.05 0.58715 -0.04607 C 0.59479 -0.0257 0.61354 -0.01875 0.62847 -0.00926 C 0.63681 -0.00371 0.64497 0.00509 0.65417 0.00902 C 0.66702 0.02152 0.66146 0.01712 0.67136 0.02384 C 0.67465 0.03101 0.67952 0.03125 0.6842 0.03657 C 0.69358 0.04768 0.70365 0.05787 0.71285 0.0699 C 0.71615 0.07384 0.71823 0.07986 0.72136 0.08425 C 0.72587 0.09097 0.73177 0.09722 0.73559 0.10462 C 0.74063 0.11481 0.74445 0.12361 0.75139 0.13217 C 0.75816 0.15439 0.77483 0.16666 0.78715 0.18379 C 0.79792 0.19861 0.80608 0.21689 0.81702 0.23148 C 0.81979 0.24467 0.81615 0.23379 0.82431 0.24421 C 0.83004 0.25162 0.83177 0.26134 0.83993 0.26458 C 0.84358 0.27129 0.84844 0.27453 0.85278 0.28101 C 0.85399 0.28287 0.85452 0.28495 0.85573 0.2868 C 0.85833 0.2905 0.86146 0.29398 0.86424 0.29768 C 0.86823 0.30277 0.87101 0.30439 0.87431 0.31064 C 0.88021 0.27129 0.86111 0.23541 0.84427 0.20555 C 0.84236 0.19837 0.84045 0.19699 0.83559 0.19282 C 0.82708 0.17569 0.80313 0.14212 0.78854 0.13402 C 0.78021 0.12939 0.7809 0.12546 0.77136 0.12291 C 0.75278 0.10555 0.73038 0.09722 0.70851 0.08981 C 0.68924 0.08333 0.67205 0.07569 0.65278 0.07337 C 0.63976 0.06875 0.62622 0.06527 0.61285 0.0625 C 0.59393 0.05416 0.5724 0.053 0.55278 0.05115 C 0.52986 0.05185 0.50677 0.05162 0.48403 0.05324 C 0.46997 0.05416 0.46823 0.05949 0.45712 0.0625 C 0.45139 0.06388 0.43993 0.06597 0.43993 0.0662 C 0.42431 0.0743 0.40764 0.0787 0.39132 0.08425 C 0.3842 0.0868 0.37969 0.09444 0.37274 0.09722 C 0.36667 0.103 0.36146 0.10763 0.35417 0.11018 C 0.3434 0.11944 0.33351 0.12962 0.32274 0.13958 C 0.32083 0.1412 0.32031 0.1449 0.3184 0.14699 C 0.31458 0.15162 0.30347 0.16435 0.29688 0.16712 C 0.29306 0.17384 0.28802 0.17731 0.2842 0.18379 C 0.27969 0.19143 0.27483 0.20115 0.27136 0.20949 C 0.26632 0.22106 0.27136 0.22476 0.26146 0.23148 C 0.25955 0.25 0.25833 0.24699 0.25261 0.26273 C 0.25208 0.26458 0.25208 0.26666 0.25139 0.26805 C 0.24827 0.27291 0.24132 0.28101 0.24132 0.28125 C 0.23976 0.28958 0.23993 0.29282 0.2342 0.29768 C 0.22726 0.3206 0.23594 0.29699 0.22708 0.31064 C 0.22344 0.3162 0.22049 0.32476 0.21702 0.33078 C 0.21649 0.3324 0.21563 0.33842 0.21563 0.33634 C 0.21563 0.3331 0.21615 0.33009 0.21702 0.32708 C 0.21771 0.32523 0.21893 0.32337 0.21997 0.32152 C 0.22153 0.31527 0.22361 0.31319 0.22708 0.30856 C 0.23177 0.2905 0.23941 0.28217 0.24827 0.26805 C 0.25799 0.25324 0.25139 0.2574 0.2599 0.25347 C 0.2625 0.24884 0.26597 0.24513 0.2684 0.24074 C 0.29045 0.20347 0.30643 0.17777 0.33976 0.15601 C 0.34601 0.15208 0.35052 0.14606 0.35712 0.14328 C 0.3625 0.13587 0.35712 0.14212 0.36702 0.13587 C 0.37518 0.13078 0.38247 0.125 0.39132 0.12129 C 0.39757 0.11504 0.40399 0.10856 0.41146 0.10648 C 0.42309 0.09722 0.43472 0.08402 0.44844 0.08055 C 0.45261 0.07708 0.45521 0.07361 0.4599 0.07152 C 0.46736 0.06504 0.475 0.05902 0.48281 0.05324 C 0.48837 0.04212 0.48229 0.05162 0.48993 0.04583 C 0.49913 0.03888 0.50643 0.02708 0.51684 0.02384 C 0.52413 0.01689 0.52691 0.01273 0.5342 0.00902 C 0.53698 0.00763 0.54288 0.00555 0.54288 0.00578 C 0.55278 -0.00788 0.54011 0.00694 0.55417 -0.00186 C 0.5724 -0.01343 0.55139 -0.00672 0.56858 -0.01112 C 0.58177 -0.01806 0.59479 -0.02709 0.60851 -0.03149 C 0.61528 -0.0382 0.62292 -0.04213 0.63143 -0.04607 C 0.6342 -0.04746 0.63993 -0.04977 0.63993 -0.04954 C 0.64566 -0.05741 0.63924 -0.05024 0.65 -0.05533 C 0.6566 -0.05834 0.65417 -0.06181 0.66285 -0.06436 C 0.66337 -0.06575 0.66441 -0.0676 0.66563 -0.06829 C 0.66927 -0.07014 0.67708 -0.07176 0.67708 -0.07153 C 0.68802 -0.08079 0.69983 -0.08866 0.71285 -0.09213 C 0.72066 -0.097 0.72865 -0.09931 0.73715 -0.10139 C 0.74722 -0.10672 0.75781 -0.11135 0.76858 -0.11413 C 0.77865 -0.12269 0.77379 -0.12038 0.78281 -0.12315 C 0.7875 -0.1294 0.80851 -0.13565 0.81563 -0.13797 C 0.82136 -0.14306 0.82882 -0.14676 0.83559 -0.14908 C 0.84583 -0.15764 0.83229 -0.14746 0.84844 -0.1544 C 0.85018 -0.1551 0.85122 -0.15741 0.85278 -0.15834 C 0.85452 -0.15926 0.8566 -0.1595 0.85851 -0.15996 C 0.87639 -0.1676 0.85556 -0.15903 0.87136 -0.16922 C 0.87483 -0.17153 0.87899 -0.17176 0.88281 -0.17292 C 0.89722 -0.17848 0.91077 -0.18195 0.9257 -0.18403 C 0.93281 -0.18681 0.93993 -0.1882 0.94705 -0.19121 C 0.95 -0.19075 0.95313 -0.19121 0.95573 -0.18959 C 0.95712 -0.18866 0.95712 -0.18403 0.95712 -0.1838 " pathEditMode="relative" rAng="0" ptsTypes="fffffffffffffffffffffffffffffffffffffffffffffffffffffffffffffffffffffffffffffffffffffffffffffffffffffffffffA">
                                      <p:cBhvr>
                                        <p:cTn id="37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6719 -0.175 C 0.96025 -0.0287 0.93837 0.07569 0.9165 0.07569 C 0.89445 0.07569 0.87518 -0.0287 0.86858 -0.175 C 0.8592 -0.0287 0.84063 0.07569 0.81823 0.07569 C 0.79601 0.07569 0.77656 -0.0287 0.77084 -0.175 C 0.76163 -0.0287 0.74236 0.07569 0.72031 0.07569 C 0.69809 0.07569 0.67587 -0.0287 0.66997 -0.175 C 0.66354 -0.0287 0.64427 0.07569 0.6191 0.07569 C 0.60035 0.07569 0.57778 -0.0287 0.57205 -0.175 C 0.56528 -0.0287 0.54323 0.07569 0.52136 0.07569 C 0.49948 0.07569 0.48004 -0.0287 0.47344 -0.175 C 0.46424 -0.0287 0.44531 0.07569 0.42327 0.07569 C 0.40122 0.07569 0.38195 -0.0287 0.37275 -0.175 C 0.36667 -0.0287 0.3474 0.07569 0.32535 0.07569 C 0.30295 0.07569 0.28073 -0.0287 0.275 -0.175 C 0.2684 -0.0287 0.24913 0.07569 0.22413 0.07569 C 0.20191 0.07569 0.18334 -0.0287 0.17709 -0.175 " pathEditMode="relative" rAng="0" ptsTypes="fffffffffffffffff">
                                      <p:cBhvr>
                                        <p:cTn id="4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0"/>
                            </p:stCondLst>
                            <p:childTnLst>
                              <p:par>
                                <p:cTn id="4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0"/>
                            </p:stCondLst>
                            <p:childTnLst>
                              <p:par>
                                <p:cTn id="4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0"/>
                            </p:stCondLst>
                            <p:childTnLst>
                              <p:par>
                                <p:cTn id="5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6.2963E-6 C -0.00591 -0.01226 -0.00921 -0.01434 -0.01702 -0.02476 C -0.02049 -0.02939 -0.02848 -0.03633 -0.02848 -0.03633 C -0.06893 -0.03564 -0.10955 -0.03541 -0.15001 -0.03425 C -0.15955 -0.03402 -0.1691 -0.02545 -0.17848 -0.02291 C -0.18247 -0.01782 -0.18612 -0.01388 -0.19133 -0.01157 C -0.20921 0.00718 -0.19948 -0.00416 -0.21563 0.01714 C -0.21702 0.01899 -0.21997 0.02269 -0.21997 0.02269 C -0.2224 0.02918 -0.22327 0.03496 -0.22709 0.04005 C -0.2283 0.04677 -0.22883 0.05047 -0.23143 0.05718 C -0.23403 0.06367 -0.23994 0.07617 -0.23994 0.07617 C -0.24219 0.08843 -0.24636 0.09978 -0.24844 0.11228 C -0.25035 0.12362 -0.2507 0.13728 -0.25139 0.14862 C -0.25226 0.14677 -0.25313 0.14445 -0.25417 0.14283 C -0.25643 0.13936 -0.26129 0.13334 -0.26129 0.13334 C -0.26476 0.12038 -0.27153 0.11575 -0.27848 0.10672 C -0.28212 0.10186 -0.2849 0.0963 -0.28855 0.09144 C -0.29567 0.08195 -0.30556 0.07478 -0.31424 0.06853 C -0.33108 0.05649 -0.31945 0.06066 -0.33282 0.05718 C -0.34202 0.05093 -0.35278 0.04816 -0.36285 0.04561 C -0.37987 0.03681 -0.36233 0.04468 -0.39705 0.04005 C -0.40244 0.03936 -0.40747 0.03635 -0.41285 0.03612 C -0.479 0.03427 -0.54514 0.03496 -0.61129 0.03427 C -0.63751 0.03519 -0.66303 0.02825 -0.6856 0.04561 C -0.69185 0.06205 -0.68386 0.04538 -0.70139 0.05904 C -0.70643 0.06297 -0.71198 0.06621 -0.71702 0.07038 C -0.7191 0.072 -0.72101 0.07408 -0.72275 0.07617 C -0.72431 0.07802 -0.72535 0.08056 -0.72709 0.08195 C -0.73212 0.08612 -0.73889 0.08959 -0.74428 0.0933 C -0.74862 0.10232 -0.75504 0.10209 -0.76129 0.10857 C -0.76476 0.11228 -0.76806 0.11598 -0.77136 0.11992 C -0.77935 0.12941 -0.78612 0.13959 -0.79428 0.14862 C -0.80018 0.15533 -0.79862 0.15024 -0.80712 0.15811 C -0.81528 0.16575 -0.8106 0.16482 -0.81702 0.17339 C -0.82431 0.18311 -0.8323 0.1926 -0.84133 0.20001 C -0.85087 0.21668 -0.86025 0.23473 -0.87136 0.24955 C -0.87501 0.2595 -0.87692 0.25718 -0.88143 0.26459 C -0.89028 0.27918 -0.89931 0.29468 -0.90712 0.31043 C -0.91424 0.32478 -0.9158 0.3426 -0.92709 0.35232 C -0.929 0.36482 -0.93664 0.38265 -0.94428 0.39052 C -0.94896 0.40927 -0.94167 0.38172 -0.94844 0.40186 C -0.95521 0.42223 -0.94792 0.4058 -0.95417 0.41899 C -0.95487 0.42408 -0.95539 0.42941 -0.95712 0.43427 C -0.95782 0.43635 -0.95921 0.43797 -0.9599 0.44005 C -0.9606 0.44191 -0.96129 0.44746 -0.96129 0.44561 C -0.96129 0.43543 -0.95678 0.42779 -0.95001 0.42478 C -0.94532 0.41853 -0.93907 0.41806 -0.93282 0.41529 C -0.92466 0.40441 -0.91094 0.40649 -0.90001 0.40371 C -0.8724 0.40441 -0.84462 0.40371 -0.81702 0.40556 C -0.81442 0.4058 -0.81233 0.40857 -0.8099 0.4095 C -0.80105 0.4132 -0.79185 0.41505 -0.78282 0.41899 C -0.77292 0.42339 -0.7573 0.4463 -0.74705 0.4551 C -0.74254 0.46737 -0.73612 0.46876 -0.72848 0.47617 C -0.72327 0.48126 -0.72327 0.48658 -0.71702 0.48936 C -0.71268 0.49561 -0.7066 0.50001 -0.70278 0.50672 C -0.6948 0.52107 -0.70053 0.51505 -0.69271 0.52177 C -0.6908 0.5257 -0.68907 0.52941 -0.68716 0.53334 C -0.68577 0.53612 -0.68664 0.53982 -0.6856 0.54283 C -0.68473 0.54515 -0.68282 0.54677 -0.68143 0.54862 C -0.67969 0.55649 -0.67692 0.56019 -0.67414 0.5676 C -0.67362 0.57015 -0.67327 0.57269 -0.67275 0.57524 C -0.6724 0.57709 -0.67275 0.5808 -0.67136 0.5808 C -0.66962 0.5808 -0.66945 0.57709 -0.66858 0.57524 C -0.66615 0.56367 -0.6606 0.55325 -0.65417 0.54468 C -0.65157 0.5338 -0.65383 0.54029 -0.64428 0.52755 C -0.6323 0.51158 -0.6191 0.49445 -0.60278 0.48751 C -0.59844 0.48195 -0.59567 0.47848 -0.58994 0.47617 C -0.58317 0.46714 -0.5783 0.4683 -0.56858 0.46668 C -0.5158 0.44746 -0.45869 0.4632 -0.40417 0.46853 C -0.39393 0.47316 -0.38351 0.4764 -0.37275 0.47802 C -0.36407 0.48635 -0.37101 0.48103 -0.35278 0.4838 C -0.34462 0.48496 -0.33664 0.48774 -0.32848 0.48936 C -0.32379 0.49168 -0.31893 0.49306 -0.31424 0.49515 C -0.30921 0.49978 -0.31164 0.49908 -0.30712 0.49908 " pathEditMode="relative" ptsTypes="fffffffffffffffffffffffffffffffffffffffffffffffffffffffffffffffffffffffffA">
                                      <p:cBhvr>
                                        <p:cTn id="57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0"/>
                            </p:stCondLst>
                            <p:childTnLst>
                              <p:par>
                                <p:cTn id="59" presetID="5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712 0.49908 C -0.36129 0.55209 -0.41754 0.57223 -0.43646 0.54792 C -0.45417 0.52709 -0.43421 0.46412 -0.39098 0.40093 C -0.34775 0.33866 -0.29914 0.30116 -0.2816 0.32292 C -0.2625 0.34561 -0.2948 0.40625 -0.35122 0.45348 C -0.40799 0.49862 -0.46372 0.51482 -0.48056 0.49445 C -0.49844 0.47223 -0.47934 0.40672 -0.4382 0.34445 C -0.39445 0.28218 -0.34358 0.24653 -0.32639 0.26783 C -0.30851 0.29005 -0.3415 0.34977 -0.39671 0.39653 C -0.45278 0.44352 -0.50782 0.46088 -0.5257 0.43912 C -0.54427 0.41621 -0.52622 0.35047 -0.48299 0.2875 C -0.44011 0.22639 -0.38959 0.18982 -0.37049 0.21389 C -0.35434 0.23287 -0.38733 0.29422 -0.44132 0.34121 C -0.49636 0.38866 -0.55469 0.40394 -0.57205 0.38264 C -0.58872 0.36204 -0.57014 0.29537 -0.52743 0.23357 C -0.48334 0.17037 -0.43403 0.13635 -0.41632 0.15834 C -0.39896 0.17848 -0.43073 0.23889 -0.48646 0.28519 C -0.54202 0.33102 -0.59914 0.35 -0.6158 0.32894 C -0.63559 0.30487 -0.61407 0.24144 -0.57084 0.17894 C -0.52743 0.11598 -0.47813 0.08149 -0.46025 0.10348 C -0.44323 0.125 -0.4757 0.18403 -0.53021 0.23149 C -0.58612 0.27662 -0.6448 0.29399 -0.66007 0.27524 C -0.67796 0.25348 -0.65695 0.18635 -0.61546 0.12338 C -0.57205 0.06204 -0.52309 0.02825 -0.50487 0.04931 C -0.48959 0.06922 -0.52049 0.12801 -0.57552 0.17709 C -0.63039 0.22292 -0.68889 0.23982 -0.7066 0.21783 C -0.72275 0.19862 -0.70365 0.13033 -0.66042 0.06667 C -0.61702 0.00487 -0.5691 -0.02824 -0.55174 -0.0074 C -0.53351 0.01412 -0.56528 0.07338 -0.62066 0.11945 C -0.6757 0.16528 -0.73368 0.18612 -0.7507 0.16459 C -0.76771 0.14213 -0.74723 0.07709 -0.704 0.01389 C -0.6599 -0.04791 -0.61146 -0.08078 -0.59445 -0.05925 C -0.57848 -0.03981 -0.60816 0.01713 -0.66528 0.06135 " pathEditMode="relative" rAng="-2847123" ptsTypes="fffffffffffffffffffffffffffffffff">
                                      <p:cBhvr>
                                        <p:cTn id="60" dur="1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9000"/>
                            </p:stCondLst>
                            <p:childTnLst>
                              <p:par>
                                <p:cTn id="6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9500"/>
                            </p:stCondLst>
                            <p:childTnLst>
                              <p:par>
                                <p:cTn id="6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4000"/>
                            </p:stCondLst>
                            <p:childTnLst>
                              <p:par>
                                <p:cTn id="69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528 0.06135 L -0.43438 0.05764 C -0.38785 0.05811 -0.35296 0.08519 -0.32605 0.12061 C -0.30591 0.16945 -0.31632 0.22709 -0.34879 0.2875 L -0.46077 0.54352 " pathEditMode="relative" rAng="-1768837" ptsTypes="FffFF">
                                      <p:cBhvr>
                                        <p:cTn id="7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7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4.07407E-6 C 0.00469 -0.00649 0.00573 -0.00926 0.01111 -0.01158 C 0.01545 -0.01991 0.02032 -0.02917 0.02743 -0.03241 C 0.0323 -0.03681 0.03802 -0.03936 0.04254 -0.04399 C 0.05052 -0.05186 0.0599 -0.0588 0.06858 -0.06482 C 0.07691 -0.07616 0.08698 -0.07894 0.09723 -0.0838 C 0.1191 -0.09399 0.12813 -0.09977 0.15209 -0.10301 C 0.19375 -0.10232 0.23525 -0.10301 0.27674 -0.10116 C 0.27813 -0.10116 0.2783 -0.09769 0.27952 -0.09723 C 0.29358 -0.09074 0.31146 -0.08588 0.32605 -0.08195 C 0.33594 -0.07315 0.32327 -0.08334 0.33716 -0.07639 C 0.35087 -0.06945 0.3625 -0.05649 0.37691 -0.05162 C 0.38664 -0.03774 0.40191 -0.0338 0.41389 -0.02477 C 0.42049 -0.01991 0.43438 -0.01343 0.43438 -0.0132 C 0.43993 -0.00209 0.44705 0.00601 0.45643 0.00949 C 0.46407 0.01574 0.47101 0.02314 0.4783 0.03032 C 0.4849 0.0368 0.48941 0.04676 0.49618 0.05324 C 0.50382 0.06041 0.51094 0.06805 0.51806 0.07615 C 0.52691 0.08611 0.54202 0.10069 0.54688 0.1162 C 0.54948 0.12476 0.54983 0.12986 0.55105 0.13888 C 0.55677 0.12662 0.55712 0.11041 0.56198 0.09699 C 0.56754 0.08194 0.57431 0.06736 0.58108 0.05324 C 0.58559 0.04398 0.58438 0.0412 0.59063 0.03217 C 0.59445 0.01828 0.60226 0.00648 0.6099 -0.00394 C 0.62032 -0.01806 0.60816 -0.00487 0.61684 -0.01922 C 0.61789 -0.02084 0.61962 -0.02153 0.62084 -0.02292 C 0.62917 -0.03218 0.63611 -0.04213 0.64688 -0.04584 C 0.65573 -0.0551 0.6691 -0.05903 0.67969 -0.06297 C 0.68559 -0.06505 0.69757 -0.06875 0.69757 -0.06852 C 0.75105 -0.0669 0.74184 -0.07061 0.77014 -0.06297 C 0.77934 -0.05278 0.79098 -0.04769 0.80191 -0.0419 C 0.8073 -0.03889 0.81094 -0.03473 0.81684 -0.03241 C 0.82188 -0.02801 0.825 -0.02292 0.83056 -0.01922 C 0.8316 -0.01783 0.83212 -0.01621 0.83334 -0.01528 C 0.83455 -0.01436 0.83611 -0.01459 0.83733 -0.01343 C 0.84983 -0.00047 0.83941 -0.00625 0.84827 -0.00209 C 0.85348 0.00509 0.85261 0.00902 0.8566 0.01713 C 0.85903 0.02708 0.86771 0.04166 0.87292 0.04953 C 0.87344 0.05208 0.87448 0.05949 0.87448 0.05694 C 0.87448 0.04861 0.8724 0.04051 0.87171 0.03217 C 0.87014 0.0125 0.86927 -0.00718 0.86771 -0.02686 C 0.86702 -0.0338 0.86598 -0.04074 0.86476 -0.04769 C 0.86424 -0.05162 0.86216 -0.05926 0.86216 -0.05903 C 0.85921 -0.09746 0.84861 -0.13519 0.84011 -0.17153 C 0.83959 -0.17454 0.83716 -0.17639 0.83594 -0.17917 C 0.83316 -0.18612 0.83021 -0.19468 0.82778 -0.20209 C 0.82205 -0.22061 0.80834 -0.24815 0.7948 -0.25533 C 0.78681 -0.2669 0.79549 -0.25533 0.78403 -0.26667 C 0.77882 -0.27176 0.77396 -0.27871 0.76893 -0.2838 C 0.75504 -0.29723 0.73907 -0.30672 0.72379 -0.31621 C 0.71372 -0.32246 0.70417 -0.32963 0.69341 -0.33334 C 0.68004 -0.34283 0.66441 -0.35301 0.64966 -0.35625 C 0.63716 -0.36343 0.64427 -0.35996 0.62361 -0.36574 C 0.62084 -0.36644 0.61528 -0.36783 0.61528 -0.3676 C 0.59375 -0.38287 0.56563 -0.38241 0.54271 -0.38496 C 0.54757 -0.39121 0.55052 -0.39468 0.55643 -0.4 C 0.56233 -0.4051 0.55556 -0.40348 0.56337 -0.40764 C 0.56546 -0.4088 0.56806 -0.40857 0.57014 -0.40973 C 0.57587 -0.4125 0.58108 -0.41598 0.58664 -0.41922 C 0.59011 -0.4213 0.5974 -0.42292 0.5974 -0.42269 C 0.60486 -0.42987 0.61372 -0.42871 0.62223 -0.43056 C 0.70191 -0.46737 0.79879 -0.43403 0.88525 -0.42871 C 0.89601 -0.42593 0.90278 -0.42153 0.91285 -0.41922 C 0.91736 -0.41505 0.92171 -0.41297 0.92639 -0.40973 C 0.93004 -0.40487 0.93282 -0.40232 0.9375 -0.4 C 0.94671 -0.38797 0.94427 -0.37848 0.94427 -0.36019 " pathEditMode="relative" rAng="0" ptsTypes="fffffffffffffffffffffffffffffffffffffffffffffffffffffffffffffffffA">
                                      <p:cBhvr>
                                        <p:cTn id="73" dur="8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0"/>
                            </p:stCondLst>
                            <p:childTnLst>
                              <p:par>
                                <p:cTn id="7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4427 -0.36019 C 0.94427 -0.31621 0.87709 -0.2801 0.79549 -0.2801 C 0.69913 -0.2801 0.66441 -0.32014 0.64983 -0.34422 L 0.6349 -0.37616 C 0.61979 -0.40024 0.58264 -0.44028 0.47413 -0.44028 C 0.40452 -0.44028 0.3257 -0.40417 0.3257 -0.36019 C 0.3257 -0.31621 0.40452 -0.2801 0.47413 -0.2801 C 0.58264 -0.2801 0.61979 -0.32014 0.6349 -0.34422 L 0.64983 -0.37616 C 0.66441 -0.40024 0.69913 -0.44028 0.79549 -0.44028 C 0.87709 -0.44028 0.94427 -0.40417 0.94427 -0.36019 Z " pathEditMode="relative" rAng="0" ptsTypes="ffFffffFfff">
                                      <p:cBhvr>
                                        <p:cTn id="7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7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82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60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C 0.0276 0.00394 0.04444 0.00926 0.06441 0.03426 C 0.06614 0.03889 0.06857 0.04306 0.07014 0.04792 C 0.07587 0.06528 0.06718 0.04676 0.0743 0.06088 C 0.07725 0.07732 0.08073 0.09399 0.08298 0.11042 C 0.08264 0.12686 0.08871 0.1838 0.07569 0.20949 C 0.07118 0.22848 0.07465 0.22246 0.06857 0.23056 C 0.06614 0.24028 0.06423 0.25047 0.06007 0.25903 C 0.05798 0.2757 0.0559 0.29468 0.05156 0.31042 C 0.05017 0.31551 0.04843 0.32061 0.04722 0.3257 C 0.0467 0.32755 0.04479 0.3301 0.04583 0.33149 C 0.04687 0.33287 0.04757 0.32871 0.04861 0.32755 C 0.05 0.32616 0.05139 0.325 0.05295 0.32385 C 0.05781 0.32014 0.0618 0.3176 0.0658 0.31227 C 0.08819 0.31366 0.11059 0.31528 0.13298 0.31806 C 0.146 0.32408 0.15955 0.32477 0.17291 0.3294 C 0.17951 0.33172 0.18698 0.33449 0.19288 0.33912 C 0.19496 0.34074 0.19652 0.34329 0.19861 0.34468 C 0.20173 0.34676 0.20538 0.34676 0.20868 0.34862 C 0.21771 0.35394 0.22552 0.36158 0.23437 0.3676 C 0.23819 0.37014 0.24583 0.37524 0.24583 0.37524 C 0.25191 0.38357 0.26007 0.38959 0.26857 0.39237 C 0.27604 0.40232 0.28472 0.40811 0.29427 0.4132 C 0.29982 0.42061 0.30538 0.42987 0.31284 0.43241 C 0.31337 0.43496 0.31319 0.43797 0.31441 0.44005 C 0.31527 0.44167 0.31736 0.44074 0.31857 0.4419 C 0.32361 0.44723 0.32847 0.45301 0.33298 0.45903 C 0.33837 0.46621 0.34184 0.47477 0.34722 0.48195 C 0.35104 0.49213 0.35451 0.49977 0.36146 0.50672 C 0.36371 0.51574 0.37257 0.52315 0.37725 0.5294 C 0.37847 0.53102 0.37899 0.53334 0.38003 0.53519 C 0.39305 0.55649 0.39705 0.56505 0.40573 0.58866 C 0.41059 0.62848 0.40955 0.66852 0.41284 0.70857 C 0.41406 0.72199 0.41701 0.73519 0.41857 0.74862 C 0.41753 0.71621 0.42257 0.7051 0.40868 0.68565 C 0.40642 0.67662 0.39965 0.67292 0.39427 0.66667 C 0.38628 0.65718 0.38576 0.65718 0.37725 0.64954 C 0.36962 0.64283 0.36562 0.63612 0.35729 0.63241 C 0.35087 0.62385 0.3375 0.61806 0.32864 0.61528 C 0.3217 0.60602 0.30955 0.60718 0.3 0.60371 C 0.29045 0.59514 0.2783 0.59375 0.26718 0.59237 C 0.17465 0.55787 0.07187 0.56412 -0.02136 0.59422 C -0.02882 0.60417 -0.04132 0.60625 -0.05139 0.60949 C -0.06146 0.62014 -0.06997 0.62176 -0.08143 0.62662 C -0.08698 0.63449 -0.10191 0.63843 -0.1099 0.64375 C -0.11511 0.6544 -0.12066 0.6632 -0.12709 0.67246 C -0.12882 0.67963 -0.13091 0.68149 -0.13559 0.68565 C -0.14219 0.69908 -0.13837 0.69468 -0.14566 0.70093 C -0.14879 0.70764 -0.15018 0.70996 -0.15573 0.71227 C -0.16216 0.7213 -0.154 0.71065 -0.16424 0.71991 C -0.16841 0.72362 -0.17049 0.72709 -0.1757 0.7294 C -0.18004 0.73542 -0.18282 0.74283 -0.18716 0.74862 C -0.19202 0.76204 -0.18993 0.75348 -0.18993 0.77524 " pathEditMode="relative" rAng="0" ptsTypes="ffffffffffffffffffffffffffffffffffffffffffffffffffffA">
                                      <p:cBhvr>
                                        <p:cTn id="86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8" presetID="1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93 0.77523 C -0.0625 0.67894 -0.00278 0.50278 -0.05469 0.37986 C -0.00278 0.50278 0.14045 0.52408 0.2684 0.42801 C 0.14045 0.52408 0.08333 0.70047 0.13541 0.82361 C 0.08333 0.70047 -0.0625 0.67894 -0.18993 0.77523 Z " pathEditMode="relative" rAng="-1763839" ptsTypes="fffff">
                                      <p:cBhvr>
                                        <p:cTn id="89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1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4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9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1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103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10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09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12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7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80"/>
                </p:tgtEl>
              </p:cMediaNode>
            </p:audio>
          </p:childTnLst>
        </p:cTn>
      </p:par>
    </p:tnLst>
    <p:bldLst>
      <p:bldP spid="23581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1491</Words>
  <Application>Microsoft Office PowerPoint</Application>
  <PresentationFormat>Экран (4:3)</PresentationFormat>
  <Paragraphs>383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Примеры комбинаторных задач</vt:lpstr>
      <vt:lpstr>Слайд 2</vt:lpstr>
      <vt:lpstr>Проверка домашней работы</vt:lpstr>
      <vt:lpstr>Проверка домашней работы</vt:lpstr>
      <vt:lpstr>Проверка домашней работы</vt:lpstr>
      <vt:lpstr>Проверка домашней работы</vt:lpstr>
      <vt:lpstr>Проверка домашней работы</vt:lpstr>
      <vt:lpstr>Решить задачи</vt:lpstr>
      <vt:lpstr>Слайд 9</vt:lpstr>
      <vt:lpstr>Комбинаторика.</vt:lpstr>
      <vt:lpstr>Слайд 11</vt:lpstr>
      <vt:lpstr>Слайд 12</vt:lpstr>
      <vt:lpstr>На завтрак можно выбрать булочку, кекс, пряники или печенье, запить можно чаем, соком или кефиром. Сколько вариантов завтрака есть?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Тест</vt:lpstr>
      <vt:lpstr>Ответы</vt:lpstr>
      <vt:lpstr>Слайд 26</vt:lpstr>
      <vt:lpstr>Дома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390</cp:revision>
  <dcterms:created xsi:type="dcterms:W3CDTF">2010-05-23T14:28:12Z</dcterms:created>
  <dcterms:modified xsi:type="dcterms:W3CDTF">2019-02-27T13:28:47Z</dcterms:modified>
</cp:coreProperties>
</file>