
<file path=[Content_Types].xml><?xml version="1.0" encoding="utf-8"?>
<Types xmlns="http://schemas.openxmlformats.org/package/2006/content-types">
  <Default Extension="png" ContentType="image/png"/>
  <Default Extension="jpeg" ContentType="image/jpeg"/>
  <Default Extension="jpe"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64" r:id="rId3"/>
    <p:sldId id="257" r:id="rId4"/>
    <p:sldId id="263" r:id="rId5"/>
    <p:sldId id="258" r:id="rId6"/>
    <p:sldId id="265" r:id="rId7"/>
    <p:sldId id="270" r:id="rId8"/>
    <p:sldId id="259" r:id="rId9"/>
    <p:sldId id="266" r:id="rId10"/>
    <p:sldId id="260" r:id="rId11"/>
    <p:sldId id="267" r:id="rId12"/>
    <p:sldId id="268" r:id="rId13"/>
    <p:sldId id="262"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91" autoAdjust="0"/>
  </p:normalViewPr>
  <p:slideViewPr>
    <p:cSldViewPr snapToGrid="0">
      <p:cViewPr>
        <p:scale>
          <a:sx n="69" d="100"/>
          <a:sy n="69" d="100"/>
        </p:scale>
        <p:origin x="-972" y="-6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EFA99FB-5674-4BC5-949F-8D45EC167511}"/>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5" name="Footer Placeholder 4">
            <a:extLst>
              <a:ext uri="{FF2B5EF4-FFF2-40B4-BE49-F238E27FC236}">
                <a16:creationId xmlns:a16="http://schemas.microsoft.com/office/drawing/2014/main" xmlns=""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3377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AC2BB8-59E0-4EB2-B3BE-59D8641EE133}"/>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5" name="Footer Placeholder 4">
            <a:extLst>
              <a:ext uri="{FF2B5EF4-FFF2-40B4-BE49-F238E27FC236}">
                <a16:creationId xmlns:a16="http://schemas.microsoft.com/office/drawing/2014/main" xmlns=""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225791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961CC7-F5B1-464A-8127-60645FB21081}"/>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5" name="Footer Placeholder 4">
            <a:extLst>
              <a:ext uri="{FF2B5EF4-FFF2-40B4-BE49-F238E27FC236}">
                <a16:creationId xmlns:a16="http://schemas.microsoft.com/office/drawing/2014/main" xmlns=""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7370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CDB9DB-9E62-4292-915C-1DD4134740DB}"/>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5" name="Footer Placeholder 4">
            <a:extLst>
              <a:ext uri="{FF2B5EF4-FFF2-40B4-BE49-F238E27FC236}">
                <a16:creationId xmlns:a16="http://schemas.microsoft.com/office/drawing/2014/main" xmlns=""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20531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EC43B56-4DC7-490B-AEFD-55ED1ECFF82E}"/>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5" name="Footer Placeholder 4">
            <a:extLst>
              <a:ext uri="{FF2B5EF4-FFF2-40B4-BE49-F238E27FC236}">
                <a16:creationId xmlns:a16="http://schemas.microsoft.com/office/drawing/2014/main" xmlns=""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44935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BED84EB-AF90-4F19-A376-0FE5E50F9EA5}"/>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6" name="Footer Placeholder 5">
            <a:extLst>
              <a:ext uri="{FF2B5EF4-FFF2-40B4-BE49-F238E27FC236}">
                <a16:creationId xmlns:a16="http://schemas.microsoft.com/office/drawing/2014/main" xmlns=""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756288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0BEC63-51D3-4C70-B804-BE9EF765AD21}"/>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8" name="Footer Placeholder 7">
            <a:extLst>
              <a:ext uri="{FF2B5EF4-FFF2-40B4-BE49-F238E27FC236}">
                <a16:creationId xmlns:a16="http://schemas.microsoft.com/office/drawing/2014/main" xmlns=""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880512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FF739AE-8101-4C18-8CF3-911BDF3978A8}"/>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4" name="Footer Placeholder 3">
            <a:extLst>
              <a:ext uri="{FF2B5EF4-FFF2-40B4-BE49-F238E27FC236}">
                <a16:creationId xmlns:a16="http://schemas.microsoft.com/office/drawing/2014/main" xmlns=""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92335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00AE8D9-9B42-438E-ADA6-CCFE45788460}"/>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3" name="Footer Placeholder 2">
            <a:extLst>
              <a:ext uri="{FF2B5EF4-FFF2-40B4-BE49-F238E27FC236}">
                <a16:creationId xmlns:a16="http://schemas.microsoft.com/office/drawing/2014/main" xmlns=""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8124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21D993-DEDD-470E-B48B-CB053A55A119}"/>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6" name="Footer Placeholder 5">
            <a:extLst>
              <a:ext uri="{FF2B5EF4-FFF2-40B4-BE49-F238E27FC236}">
                <a16:creationId xmlns:a16="http://schemas.microsoft.com/office/drawing/2014/main" xmlns=""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7293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13918A-7F23-4C72-8E80-591324A3046C}"/>
              </a:ext>
            </a:extLst>
          </p:cNvPr>
          <p:cNvSpPr>
            <a:spLocks noGrp="1"/>
          </p:cNvSpPr>
          <p:nvPr>
            <p:ph type="dt" sz="half" idx="10"/>
          </p:nvPr>
        </p:nvSpPr>
        <p:spPr/>
        <p:txBody>
          <a:bodyPr/>
          <a:lstStyle/>
          <a:p>
            <a:fld id="{76969C88-B244-455D-A017-012B25B1ACDD}" type="datetimeFigureOut">
              <a:rPr lang="en-US" smtClean="0"/>
              <a:t>2/4/2021</a:t>
            </a:fld>
            <a:endParaRPr lang="en-US"/>
          </a:p>
        </p:txBody>
      </p:sp>
      <p:sp>
        <p:nvSpPr>
          <p:cNvPr id="6" name="Footer Placeholder 5">
            <a:extLst>
              <a:ext uri="{FF2B5EF4-FFF2-40B4-BE49-F238E27FC236}">
                <a16:creationId xmlns:a16="http://schemas.microsoft.com/office/drawing/2014/main" xmlns=""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80168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xmlns=""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xmlns=""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xmlns=""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2/4/2021</a:t>
            </a:fld>
            <a:endParaRPr lang="en-US"/>
          </a:p>
        </p:txBody>
      </p:sp>
      <p:sp>
        <p:nvSpPr>
          <p:cNvPr id="5" name="Footer Placeholder 4">
            <a:extLst>
              <a:ext uri="{FF2B5EF4-FFF2-40B4-BE49-F238E27FC236}">
                <a16:creationId xmlns:a16="http://schemas.microsoft.com/office/drawing/2014/main" xmlns=""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xmlns=""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203806461"/>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A18C9FB-EC4C-4DAE-8F7D-C6E5AF6079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Picture 3">
            <a:extLst>
              <a:ext uri="{FF2B5EF4-FFF2-40B4-BE49-F238E27FC236}">
                <a16:creationId xmlns:a16="http://schemas.microsoft.com/office/drawing/2014/main" xmlns="" id="{8F69507D-AC5F-487F-9379-382034DC4184}"/>
              </a:ext>
            </a:extLst>
          </p:cNvPr>
          <p:cNvPicPr>
            <a:picLocks noChangeAspect="1"/>
          </p:cNvPicPr>
          <p:nvPr/>
        </p:nvPicPr>
        <p:blipFill rotWithShape="1">
          <a:blip r:embed="rId2"/>
          <a:srcRect t="12741" b="2989"/>
          <a:stretch/>
        </p:blipFill>
        <p:spPr>
          <a:xfrm>
            <a:off x="20" y="-1"/>
            <a:ext cx="12191980" cy="6858001"/>
          </a:xfrm>
          <a:custGeom>
            <a:avLst/>
            <a:gdLst/>
            <a:ahLst/>
            <a:cxnLst/>
            <a:rect l="l" t="t" r="r" b="b"/>
            <a:pathLst>
              <a:path w="12191999" h="6857999">
                <a:moveTo>
                  <a:pt x="0" y="0"/>
                </a:moveTo>
                <a:lnTo>
                  <a:pt x="12191999" y="0"/>
                </a:lnTo>
                <a:lnTo>
                  <a:pt x="12191999" y="6857999"/>
                </a:lnTo>
                <a:lnTo>
                  <a:pt x="4628129" y="6857999"/>
                </a:lnTo>
                <a:lnTo>
                  <a:pt x="4734519" y="6819371"/>
                </a:lnTo>
                <a:cubicBezTo>
                  <a:pt x="4938119" y="6741181"/>
                  <a:pt x="5132935" y="6652933"/>
                  <a:pt x="5315781" y="6551721"/>
                </a:cubicBezTo>
                <a:cubicBezTo>
                  <a:pt x="6619811" y="5830059"/>
                  <a:pt x="6364610" y="4934281"/>
                  <a:pt x="6058656" y="3948664"/>
                </a:cubicBezTo>
                <a:cubicBezTo>
                  <a:pt x="5601502" y="2476708"/>
                  <a:pt x="4958009" y="1222984"/>
                  <a:pt x="2540911" y="827627"/>
                </a:cubicBezTo>
                <a:cubicBezTo>
                  <a:pt x="1760946" y="699982"/>
                  <a:pt x="986522" y="591203"/>
                  <a:pt x="238021" y="541759"/>
                </a:cubicBezTo>
                <a:lnTo>
                  <a:pt x="0" y="529223"/>
                </a:lnTo>
                <a:close/>
              </a:path>
            </a:pathLst>
          </a:custGeom>
        </p:spPr>
      </p:pic>
      <p:sp>
        <p:nvSpPr>
          <p:cNvPr id="11" name="Freeform: Shape 10">
            <a:extLst>
              <a:ext uri="{FF2B5EF4-FFF2-40B4-BE49-F238E27FC236}">
                <a16:creationId xmlns:a16="http://schemas.microsoft.com/office/drawing/2014/main" xmlns="" id="{3B2B1500-BB55-471C-8A9E-67288297EC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9224"/>
            <a:ext cx="6305549" cy="6328777"/>
          </a:xfrm>
          <a:custGeom>
            <a:avLst/>
            <a:gdLst>
              <a:gd name="connsiteX0" fmla="*/ 0 w 4212773"/>
              <a:gd name="connsiteY0" fmla="*/ 0 h 6498740"/>
              <a:gd name="connsiteX1" fmla="*/ 159023 w 4212773"/>
              <a:gd name="connsiteY1" fmla="*/ 12872 h 6498740"/>
              <a:gd name="connsiteX2" fmla="*/ 1697597 w 4212773"/>
              <a:gd name="connsiteY2" fmla="*/ 306418 h 6498740"/>
              <a:gd name="connsiteX3" fmla="*/ 4047822 w 4212773"/>
              <a:gd name="connsiteY3" fmla="*/ 3511272 h 6498740"/>
              <a:gd name="connsiteX4" fmla="*/ 3551503 w 4212773"/>
              <a:gd name="connsiteY4" fmla="*/ 6184235 h 6498740"/>
              <a:gd name="connsiteX5" fmla="*/ 3163159 w 4212773"/>
              <a:gd name="connsiteY5" fmla="*/ 6459073 h 6498740"/>
              <a:gd name="connsiteX6" fmla="*/ 3092077 w 4212773"/>
              <a:gd name="connsiteY6" fmla="*/ 6498740 h 6498740"/>
              <a:gd name="connsiteX7" fmla="*/ 0 w 4212773"/>
              <a:gd name="connsiteY7" fmla="*/ 6498740 h 6498740"/>
              <a:gd name="connsiteX8" fmla="*/ 0 w 4212773"/>
              <a:gd name="connsiteY8" fmla="*/ 0 h 64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2773" h="6498740">
                <a:moveTo>
                  <a:pt x="0" y="0"/>
                </a:moveTo>
                <a:lnTo>
                  <a:pt x="159023" y="12872"/>
                </a:lnTo>
                <a:cubicBezTo>
                  <a:pt x="659101" y="63644"/>
                  <a:pt x="1176498" y="175345"/>
                  <a:pt x="1697597" y="306418"/>
                </a:cubicBezTo>
                <a:cubicBezTo>
                  <a:pt x="3312474" y="712392"/>
                  <a:pt x="3742395" y="1999786"/>
                  <a:pt x="4047822" y="3511272"/>
                </a:cubicBezTo>
                <a:cubicBezTo>
                  <a:pt x="4252232" y="4523358"/>
                  <a:pt x="4422733" y="5443193"/>
                  <a:pt x="3551503" y="6184235"/>
                </a:cubicBezTo>
                <a:cubicBezTo>
                  <a:pt x="3429343" y="6288166"/>
                  <a:pt x="3299185" y="6378784"/>
                  <a:pt x="3163159" y="6459073"/>
                </a:cubicBezTo>
                <a:lnTo>
                  <a:pt x="3092077" y="6498740"/>
                </a:lnTo>
                <a:lnTo>
                  <a:pt x="0" y="649874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3045E22C-A99D-41BB-AF14-EF1B1E745A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36525"/>
            <a:ext cx="6130391" cy="6721476"/>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4655" h="6858000">
                <a:moveTo>
                  <a:pt x="0" y="0"/>
                </a:moveTo>
                <a:lnTo>
                  <a:pt x="3379" y="2021"/>
                </a:lnTo>
                <a:cubicBezTo>
                  <a:pt x="667061" y="423753"/>
                  <a:pt x="1239365" y="963389"/>
                  <a:pt x="1596437" y="1517967"/>
                </a:cubicBezTo>
                <a:cubicBezTo>
                  <a:pt x="2133142" y="2350886"/>
                  <a:pt x="2239839" y="3395752"/>
                  <a:pt x="2097043" y="4379386"/>
                </a:cubicBezTo>
                <a:cubicBezTo>
                  <a:pt x="2032295" y="4824358"/>
                  <a:pt x="1812506" y="5869368"/>
                  <a:pt x="1433930" y="6852362"/>
                </a:cubicBezTo>
                <a:lnTo>
                  <a:pt x="1431659" y="685800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sp>
        <p:nvSpPr>
          <p:cNvPr id="2" name="Заголовок 1">
            <a:extLst>
              <a:ext uri="{FF2B5EF4-FFF2-40B4-BE49-F238E27FC236}">
                <a16:creationId xmlns:a16="http://schemas.microsoft.com/office/drawing/2014/main" xmlns="" id="{BBA5C7B6-0421-4BF4-859B-6AD1DD4E9E36}"/>
              </a:ext>
            </a:extLst>
          </p:cNvPr>
          <p:cNvSpPr>
            <a:spLocks noGrp="1"/>
          </p:cNvSpPr>
          <p:nvPr>
            <p:ph type="ctrTitle"/>
          </p:nvPr>
        </p:nvSpPr>
        <p:spPr>
          <a:xfrm>
            <a:off x="140728" y="1364564"/>
            <a:ext cx="4837672" cy="3207434"/>
          </a:xfrm>
        </p:spPr>
        <p:txBody>
          <a:bodyPr>
            <a:normAutofit/>
          </a:bodyPr>
          <a:lstStyle/>
          <a:p>
            <a:pPr algn="l"/>
            <a:r>
              <a:rPr lang="en-US" sz="4400" dirty="0"/>
              <a:t>"How Christmas is celebrated in English-speaking countries"</a:t>
            </a:r>
            <a:endParaRPr lang="ru-RU" sz="4400" dirty="0"/>
          </a:p>
        </p:txBody>
      </p:sp>
    </p:spTree>
    <p:extLst>
      <p:ext uri="{BB962C8B-B14F-4D97-AF65-F5344CB8AC3E}">
        <p14:creationId xmlns:p14="http://schemas.microsoft.com/office/powerpoint/2010/main" val="3839095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E44EF2D-97EE-45CF-9715-45D243C217BF}"/>
              </a:ext>
            </a:extLst>
          </p:cNvPr>
          <p:cNvSpPr>
            <a:spLocks noGrp="1"/>
          </p:cNvSpPr>
          <p:nvPr>
            <p:ph type="title"/>
          </p:nvPr>
        </p:nvSpPr>
        <p:spPr>
          <a:xfrm>
            <a:off x="808183" y="87745"/>
            <a:ext cx="3809999" cy="1524000"/>
          </a:xfrm>
        </p:spPr>
        <p:txBody>
          <a:bodyPr/>
          <a:lstStyle/>
          <a:p>
            <a:r>
              <a:rPr lang="ru-RU" dirty="0"/>
              <a:t>    </a:t>
            </a:r>
            <a:r>
              <a:rPr lang="en-US" dirty="0" smtClean="0"/>
              <a:t>Northern Ireland</a:t>
            </a:r>
            <a:endParaRPr lang="ru-RU" dirty="0"/>
          </a:p>
        </p:txBody>
      </p:sp>
      <p:pic>
        <p:nvPicPr>
          <p:cNvPr id="6" name="Рисунок 5">
            <a:extLst>
              <a:ext uri="{FF2B5EF4-FFF2-40B4-BE49-F238E27FC236}">
                <a16:creationId xmlns:a16="http://schemas.microsoft.com/office/drawing/2014/main" xmlns="" id="{53B1A5A8-E096-45EE-8A8A-9C81BDA58F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67" r="7667"/>
          <a:stretch>
            <a:fillRect/>
          </a:stretch>
        </p:blipFill>
        <p:spPr>
          <a:xfrm>
            <a:off x="7195127" y="919019"/>
            <a:ext cx="4692073" cy="4817864"/>
          </a:xfrm>
        </p:spPr>
      </p:pic>
      <p:sp>
        <p:nvSpPr>
          <p:cNvPr id="4" name="Текст 3">
            <a:extLst>
              <a:ext uri="{FF2B5EF4-FFF2-40B4-BE49-F238E27FC236}">
                <a16:creationId xmlns:a16="http://schemas.microsoft.com/office/drawing/2014/main" xmlns="" id="{0DA5AAA0-9BF7-4273-A574-BC1D994D5A69}"/>
              </a:ext>
            </a:extLst>
          </p:cNvPr>
          <p:cNvSpPr>
            <a:spLocks noGrp="1"/>
          </p:cNvSpPr>
          <p:nvPr>
            <p:ph type="body" sz="half" idx="2"/>
          </p:nvPr>
        </p:nvSpPr>
        <p:spPr>
          <a:xfrm>
            <a:off x="332509" y="1025236"/>
            <a:ext cx="6761019" cy="4110181"/>
          </a:xfrm>
        </p:spPr>
        <p:txBody>
          <a:bodyPr>
            <a:noAutofit/>
          </a:bodyPr>
          <a:lstStyle/>
          <a:p>
            <a:r>
              <a:rPr lang="en-US" sz="1800" dirty="0" smtClean="0">
                <a:solidFill>
                  <a:srgbClr val="FFFFFF"/>
                </a:solidFill>
                <a:latin typeface="Tahoma" pitchFamily="34" charset="0"/>
                <a:ea typeface="Tahoma" pitchFamily="34" charset="0"/>
                <a:cs typeface="Tahoma" pitchFamily="34" charset="0"/>
              </a:rPr>
              <a:t>Christmas </a:t>
            </a:r>
            <a:r>
              <a:rPr lang="en-US" sz="1800" dirty="0">
                <a:solidFill>
                  <a:srgbClr val="FFFFFF"/>
                </a:solidFill>
                <a:latin typeface="Tahoma" pitchFamily="34" charset="0"/>
                <a:ea typeface="Tahoma" pitchFamily="34" charset="0"/>
                <a:cs typeface="Tahoma" pitchFamily="34" charset="0"/>
              </a:rPr>
              <a:t>in I</a:t>
            </a:r>
            <a:r>
              <a:rPr lang="en-US" sz="1800" dirty="0" smtClean="0">
                <a:solidFill>
                  <a:srgbClr val="FFFFFF"/>
                </a:solidFill>
                <a:latin typeface="Tahoma" pitchFamily="34" charset="0"/>
                <a:ea typeface="Tahoma" pitchFamily="34" charset="0"/>
                <a:cs typeface="Tahoma" pitchFamily="34" charset="0"/>
              </a:rPr>
              <a:t>reland </a:t>
            </a:r>
            <a:r>
              <a:rPr lang="en-US" sz="1800" dirty="0">
                <a:solidFill>
                  <a:srgbClr val="FFFFFF"/>
                </a:solidFill>
                <a:latin typeface="Tahoma" pitchFamily="34" charset="0"/>
                <a:ea typeface="Tahoma" pitchFamily="34" charset="0"/>
                <a:cs typeface="Tahoma" pitchFamily="34" charset="0"/>
              </a:rPr>
              <a:t>is a </a:t>
            </a:r>
            <a:r>
              <a:rPr lang="en-US" sz="1800" dirty="0" smtClean="0">
                <a:solidFill>
                  <a:srgbClr val="FFFFFF"/>
                </a:solidFill>
                <a:latin typeface="Tahoma" pitchFamily="34" charset="0"/>
                <a:ea typeface="Tahoma" pitchFamily="34" charset="0"/>
                <a:cs typeface="Tahoma" pitchFamily="34" charset="0"/>
              </a:rPr>
              <a:t>religious </a:t>
            </a:r>
            <a:r>
              <a:rPr lang="en-US" sz="1800" dirty="0">
                <a:solidFill>
                  <a:srgbClr val="FFFFFF"/>
                </a:solidFill>
                <a:latin typeface="Tahoma" pitchFamily="34" charset="0"/>
                <a:ea typeface="Tahoma" pitchFamily="34" charset="0"/>
                <a:cs typeface="Tahoma" pitchFamily="34" charset="0"/>
              </a:rPr>
              <a:t>festival. Here they are very sensitive to the observance of traditions and customs, and most of the time of the holiday is spent with family and friends. </a:t>
            </a:r>
            <a:r>
              <a:rPr lang="en-US" sz="1800" dirty="0" smtClean="0">
                <a:solidFill>
                  <a:srgbClr val="FFFFFF"/>
                </a:solidFill>
                <a:latin typeface="Tahoma" pitchFamily="34" charset="0"/>
                <a:ea typeface="Tahoma" pitchFamily="34" charset="0"/>
                <a:cs typeface="Tahoma" pitchFamily="34" charset="0"/>
              </a:rPr>
              <a:t>Loud </a:t>
            </a:r>
            <a:r>
              <a:rPr lang="en-US" sz="1800" dirty="0">
                <a:solidFill>
                  <a:srgbClr val="FFFFFF"/>
                </a:solidFill>
                <a:latin typeface="Tahoma" pitchFamily="34" charset="0"/>
                <a:ea typeface="Tahoma" pitchFamily="34" charset="0"/>
                <a:cs typeface="Tahoma" pitchFamily="34" charset="0"/>
              </a:rPr>
              <a:t>parties and gatherings, all kinds of corporate parties fall on the P</a:t>
            </a:r>
            <a:r>
              <a:rPr lang="en-US" sz="1800" dirty="0" smtClean="0">
                <a:solidFill>
                  <a:srgbClr val="FFFFFF"/>
                </a:solidFill>
                <a:latin typeface="Tahoma" pitchFamily="34" charset="0"/>
                <a:ea typeface="Tahoma" pitchFamily="34" charset="0"/>
                <a:cs typeface="Tahoma" pitchFamily="34" charset="0"/>
              </a:rPr>
              <a:t>re-Christmas </a:t>
            </a:r>
            <a:r>
              <a:rPr lang="en-US" sz="1800" dirty="0">
                <a:solidFill>
                  <a:srgbClr val="FFFFFF"/>
                </a:solidFill>
                <a:latin typeface="Tahoma" pitchFamily="34" charset="0"/>
                <a:ea typeface="Tahoma" pitchFamily="34" charset="0"/>
                <a:cs typeface="Tahoma" pitchFamily="34" charset="0"/>
              </a:rPr>
              <a:t>period. Christmas is celebrated according to the Catholic calendar, from 24 to 26 December. However, preparation for the holiday begins as much as 4 weeks before.</a:t>
            </a:r>
          </a:p>
          <a:p>
            <a:r>
              <a:rPr lang="en-US" sz="1800" dirty="0">
                <a:solidFill>
                  <a:srgbClr val="FFFFFF"/>
                </a:solidFill>
                <a:latin typeface="Tahoma" pitchFamily="34" charset="0"/>
                <a:ea typeface="Tahoma" pitchFamily="34" charset="0"/>
                <a:cs typeface="Tahoma" pitchFamily="34" charset="0"/>
              </a:rPr>
              <a:t>It is very important for the Irish to prepare their homes for Christmas. They do the cleaning, clean out all the garbage, wash the dishes, clean up the </a:t>
            </a:r>
            <a:r>
              <a:rPr lang="en-US" sz="1800" dirty="0" smtClean="0">
                <a:solidFill>
                  <a:srgbClr val="FFFFFF"/>
                </a:solidFill>
                <a:latin typeface="Tahoma" pitchFamily="34" charset="0"/>
                <a:ea typeface="Tahoma" pitchFamily="34" charset="0"/>
                <a:cs typeface="Tahoma" pitchFamily="34" charset="0"/>
              </a:rPr>
              <a:t>garden and </a:t>
            </a:r>
            <a:r>
              <a:rPr lang="en-US" sz="1800" dirty="0">
                <a:solidFill>
                  <a:srgbClr val="FFFFFF"/>
                </a:solidFill>
                <a:latin typeface="Tahoma" pitchFamily="34" charset="0"/>
                <a:ea typeface="Tahoma" pitchFamily="34" charset="0"/>
                <a:cs typeface="Tahoma" pitchFamily="34" charset="0"/>
              </a:rPr>
              <a:t>t</a:t>
            </a:r>
            <a:r>
              <a:rPr lang="en-US" sz="1800" dirty="0" smtClean="0">
                <a:solidFill>
                  <a:srgbClr val="FFFFFF"/>
                </a:solidFill>
                <a:latin typeface="Tahoma" pitchFamily="34" charset="0"/>
                <a:ea typeface="Tahoma" pitchFamily="34" charset="0"/>
                <a:cs typeface="Tahoma" pitchFamily="34" charset="0"/>
              </a:rPr>
              <a:t>hen they decorate </a:t>
            </a:r>
            <a:r>
              <a:rPr lang="en-US" sz="1800" dirty="0">
                <a:solidFill>
                  <a:srgbClr val="FFFFFF"/>
                </a:solidFill>
                <a:latin typeface="Tahoma" pitchFamily="34" charset="0"/>
                <a:ea typeface="Tahoma" pitchFamily="34" charset="0"/>
                <a:cs typeface="Tahoma" pitchFamily="34" charset="0"/>
              </a:rPr>
              <a:t>the house</a:t>
            </a:r>
            <a:r>
              <a:rPr lang="en-US" sz="1800" dirty="0" smtClean="0">
                <a:solidFill>
                  <a:srgbClr val="FFFFFF"/>
                </a:solidFill>
                <a:latin typeface="Tahoma" pitchFamily="34" charset="0"/>
                <a:ea typeface="Tahoma" pitchFamily="34" charset="0"/>
                <a:cs typeface="Tahoma" pitchFamily="34" charset="0"/>
              </a:rPr>
              <a:t> .</a:t>
            </a:r>
            <a:endParaRPr lang="ru-RU" sz="1800" dirty="0"/>
          </a:p>
        </p:txBody>
      </p:sp>
    </p:spTree>
    <p:extLst>
      <p:ext uri="{BB962C8B-B14F-4D97-AF65-F5344CB8AC3E}">
        <p14:creationId xmlns:p14="http://schemas.microsoft.com/office/powerpoint/2010/main" val="1330771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22345" y="390298"/>
            <a:ext cx="9779344" cy="3077766"/>
          </a:xfrm>
          <a:prstGeom prst="rect">
            <a:avLst/>
          </a:prstGeom>
        </p:spPr>
        <p:txBody>
          <a:bodyPr wrap="none">
            <a:spAutoFit/>
          </a:bodyPr>
          <a:lstStyle/>
          <a:p>
            <a:pPr algn="ctr"/>
            <a:r>
              <a:rPr lang="en-US" dirty="0" smtClean="0">
                <a:solidFill>
                  <a:srgbClr val="FFFFFF"/>
                </a:solidFill>
                <a:latin typeface="Tahoma" pitchFamily="34" charset="0"/>
                <a:ea typeface="Tahoma" pitchFamily="34" charset="0"/>
                <a:cs typeface="Tahoma" pitchFamily="34" charset="0"/>
              </a:rPr>
              <a:t>Fill in the missing words</a:t>
            </a:r>
            <a:endParaRPr lang="ru-RU" dirty="0" smtClean="0">
              <a:solidFill>
                <a:srgbClr val="FFFFFF"/>
              </a:solidFill>
              <a:latin typeface="Tahoma" pitchFamily="34" charset="0"/>
              <a:ea typeface="Tahoma" pitchFamily="34" charset="0"/>
              <a:cs typeface="Tahoma" pitchFamily="34" charset="0"/>
            </a:endParaRPr>
          </a:p>
          <a:p>
            <a:endParaRPr lang="ru-RU" dirty="0">
              <a:solidFill>
                <a:srgbClr val="FFFFFF"/>
              </a:solidFill>
              <a:latin typeface="Tahoma" pitchFamily="34" charset="0"/>
              <a:ea typeface="Tahoma" pitchFamily="34" charset="0"/>
              <a:cs typeface="Tahoma" pitchFamily="34" charset="0"/>
            </a:endParaRPr>
          </a:p>
          <a:p>
            <a:r>
              <a:rPr lang="en-US" sz="2000" dirty="0" smtClean="0">
                <a:solidFill>
                  <a:srgbClr val="FFFFFF"/>
                </a:solidFill>
                <a:latin typeface="Tahoma" pitchFamily="34" charset="0"/>
                <a:ea typeface="Tahoma" pitchFamily="34" charset="0"/>
                <a:cs typeface="Tahoma" pitchFamily="34" charset="0"/>
              </a:rPr>
              <a:t>Christmas </a:t>
            </a:r>
            <a:r>
              <a:rPr lang="en-US" sz="2000" dirty="0">
                <a:solidFill>
                  <a:srgbClr val="FFFFFF"/>
                </a:solidFill>
                <a:latin typeface="Tahoma" pitchFamily="34" charset="0"/>
                <a:ea typeface="Tahoma" pitchFamily="34" charset="0"/>
                <a:cs typeface="Tahoma" pitchFamily="34" charset="0"/>
              </a:rPr>
              <a:t>in Ireland is a </a:t>
            </a:r>
            <a:r>
              <a:rPr lang="en-US" sz="2000" dirty="0" smtClean="0">
                <a:solidFill>
                  <a:srgbClr val="FFFFFF"/>
                </a:solidFill>
                <a:latin typeface="Tahoma" pitchFamily="34" charset="0"/>
                <a:ea typeface="Tahoma" pitchFamily="34" charset="0"/>
                <a:cs typeface="Tahoma" pitchFamily="34" charset="0"/>
              </a:rPr>
              <a:t>….   .</a:t>
            </a:r>
          </a:p>
          <a:p>
            <a:endParaRPr lang="en-US" sz="2000" dirty="0">
              <a:solidFill>
                <a:srgbClr val="FFFFFF"/>
              </a:solidFill>
              <a:latin typeface="Tahoma" pitchFamily="34" charset="0"/>
              <a:ea typeface="Tahoma" pitchFamily="34" charset="0"/>
              <a:cs typeface="Tahoma" pitchFamily="34" charset="0"/>
            </a:endParaRPr>
          </a:p>
          <a:p>
            <a:r>
              <a:rPr lang="en-US" sz="2000" dirty="0" smtClean="0">
                <a:solidFill>
                  <a:srgbClr val="FFFFFF"/>
                </a:solidFill>
                <a:latin typeface="Tahoma" pitchFamily="34" charset="0"/>
                <a:ea typeface="Tahoma" pitchFamily="34" charset="0"/>
                <a:cs typeface="Tahoma" pitchFamily="34" charset="0"/>
              </a:rPr>
              <a:t>Most </a:t>
            </a:r>
            <a:r>
              <a:rPr lang="en-US" sz="2000" dirty="0">
                <a:solidFill>
                  <a:srgbClr val="FFFFFF"/>
                </a:solidFill>
                <a:latin typeface="Tahoma" pitchFamily="34" charset="0"/>
                <a:ea typeface="Tahoma" pitchFamily="34" charset="0"/>
                <a:cs typeface="Tahoma" pitchFamily="34" charset="0"/>
              </a:rPr>
              <a:t>of the time of the holiday is spent with </a:t>
            </a:r>
            <a:r>
              <a:rPr lang="en-US" sz="2000" dirty="0" smtClean="0">
                <a:solidFill>
                  <a:srgbClr val="FFFFFF"/>
                </a:solidFill>
                <a:latin typeface="Tahoma" pitchFamily="34" charset="0"/>
                <a:ea typeface="Tahoma" pitchFamily="34" charset="0"/>
                <a:cs typeface="Tahoma" pitchFamily="34" charset="0"/>
              </a:rPr>
              <a:t>…  .</a:t>
            </a:r>
          </a:p>
          <a:p>
            <a:endParaRPr lang="en-US" sz="2000" dirty="0">
              <a:solidFill>
                <a:srgbClr val="FFFFFF"/>
              </a:solidFill>
              <a:latin typeface="Tahoma" pitchFamily="34" charset="0"/>
              <a:ea typeface="Tahoma" pitchFamily="34" charset="0"/>
              <a:cs typeface="Tahoma" pitchFamily="34" charset="0"/>
            </a:endParaRPr>
          </a:p>
          <a:p>
            <a:r>
              <a:rPr lang="en-US" sz="2000" dirty="0">
                <a:latin typeface="Tahoma" pitchFamily="34" charset="0"/>
                <a:ea typeface="Tahoma" pitchFamily="34" charset="0"/>
                <a:cs typeface="Tahoma" pitchFamily="34" charset="0"/>
              </a:rPr>
              <a:t>Christmas is celebrated according to the Catholic calendar, from </a:t>
            </a:r>
            <a:r>
              <a:rPr lang="en-US" sz="2000" dirty="0" smtClean="0">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to </a:t>
            </a:r>
            <a:r>
              <a:rPr lang="en-US" sz="2000" dirty="0" smtClean="0">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December. </a:t>
            </a:r>
            <a:endParaRPr lang="en-US" sz="2000" dirty="0" smtClean="0">
              <a:latin typeface="Tahoma" pitchFamily="34" charset="0"/>
              <a:ea typeface="Tahoma" pitchFamily="34" charset="0"/>
              <a:cs typeface="Tahoma" pitchFamily="34" charset="0"/>
            </a:endParaRPr>
          </a:p>
          <a:p>
            <a:endParaRPr lang="en-US" sz="2000" dirty="0">
              <a:latin typeface="Tahoma" pitchFamily="34" charset="0"/>
              <a:ea typeface="Tahoma" pitchFamily="34" charset="0"/>
              <a:cs typeface="Tahoma" pitchFamily="34" charset="0"/>
            </a:endParaRPr>
          </a:p>
          <a:p>
            <a:r>
              <a:rPr lang="en-US" sz="2000" dirty="0" smtClean="0">
                <a:latin typeface="Tahoma" pitchFamily="34" charset="0"/>
                <a:ea typeface="Tahoma" pitchFamily="34" charset="0"/>
                <a:cs typeface="Tahoma" pitchFamily="34" charset="0"/>
              </a:rPr>
              <a:t>…   </a:t>
            </a:r>
            <a:r>
              <a:rPr lang="en-US" sz="2000" dirty="0">
                <a:latin typeface="Tahoma" pitchFamily="34" charset="0"/>
                <a:ea typeface="Tahoma" pitchFamily="34" charset="0"/>
                <a:cs typeface="Tahoma" pitchFamily="34" charset="0"/>
              </a:rPr>
              <a:t>for the holiday begins as much as 4 weeks before.</a:t>
            </a:r>
          </a:p>
          <a:p>
            <a:endParaRPr lang="ru-RU" dirty="0"/>
          </a:p>
        </p:txBody>
      </p:sp>
      <p:sp>
        <p:nvSpPr>
          <p:cNvPr id="6" name="Прямоугольник 5"/>
          <p:cNvSpPr/>
          <p:nvPr/>
        </p:nvSpPr>
        <p:spPr>
          <a:xfrm>
            <a:off x="2503054" y="3893344"/>
            <a:ext cx="9254837" cy="461665"/>
          </a:xfrm>
          <a:prstGeom prst="rect">
            <a:avLst/>
          </a:prstGeom>
        </p:spPr>
        <p:txBody>
          <a:bodyPr wrap="square">
            <a:spAutoFit/>
          </a:bodyPr>
          <a:lstStyle/>
          <a:p>
            <a:r>
              <a:rPr lang="en-US" sz="2400" dirty="0" smtClean="0">
                <a:latin typeface="Tahoma" pitchFamily="34" charset="0"/>
                <a:ea typeface="Tahoma" pitchFamily="34" charset="0"/>
                <a:cs typeface="Tahoma" pitchFamily="34" charset="0"/>
              </a:rPr>
              <a:t>What do the </a:t>
            </a:r>
            <a:r>
              <a:rPr lang="en-US" sz="2400" dirty="0">
                <a:latin typeface="Tahoma" pitchFamily="34" charset="0"/>
                <a:ea typeface="Tahoma" pitchFamily="34" charset="0"/>
                <a:cs typeface="Tahoma" pitchFamily="34" charset="0"/>
              </a:rPr>
              <a:t>Irish </a:t>
            </a:r>
            <a:r>
              <a:rPr lang="en-US" sz="2400" dirty="0" smtClean="0">
                <a:latin typeface="Tahoma" pitchFamily="34" charset="0"/>
                <a:ea typeface="Tahoma" pitchFamily="34" charset="0"/>
                <a:cs typeface="Tahoma" pitchFamily="34" charset="0"/>
              </a:rPr>
              <a:t>do to </a:t>
            </a:r>
            <a:r>
              <a:rPr lang="en-US" sz="2400" dirty="0">
                <a:latin typeface="Tahoma" pitchFamily="34" charset="0"/>
                <a:ea typeface="Tahoma" pitchFamily="34" charset="0"/>
                <a:cs typeface="Tahoma" pitchFamily="34" charset="0"/>
              </a:rPr>
              <a:t>prepare their homes for </a:t>
            </a:r>
            <a:r>
              <a:rPr lang="en-US" sz="2400" dirty="0" smtClean="0">
                <a:latin typeface="Tahoma" pitchFamily="34" charset="0"/>
                <a:ea typeface="Tahoma" pitchFamily="34" charset="0"/>
                <a:cs typeface="Tahoma" pitchFamily="34" charset="0"/>
              </a:rPr>
              <a:t>Christmas</a:t>
            </a:r>
            <a:r>
              <a:rPr lang="ru-RU" sz="2400" dirty="0" smtClean="0">
                <a:latin typeface="Tahoma" pitchFamily="34" charset="0"/>
                <a:ea typeface="Tahoma" pitchFamily="34" charset="0"/>
                <a:cs typeface="Tahoma" pitchFamily="34" charset="0"/>
              </a:rPr>
              <a:t>?</a:t>
            </a:r>
            <a:endParaRPr lang="ru-RU" sz="2400" dirty="0">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9498" y="35521"/>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0500"/>
            <a:ext cx="21336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02872" y="4995664"/>
            <a:ext cx="9254837" cy="461665"/>
          </a:xfrm>
          <a:prstGeom prst="rect">
            <a:avLst/>
          </a:prstGeom>
        </p:spPr>
        <p:txBody>
          <a:bodyPr wrap="square">
            <a:spAutoFit/>
          </a:bodyPr>
          <a:lstStyle/>
          <a:p>
            <a:r>
              <a:rPr lang="en-US" sz="2400" dirty="0" smtClean="0">
                <a:latin typeface="Tahoma" pitchFamily="34" charset="0"/>
                <a:ea typeface="Tahoma" pitchFamily="34" charset="0"/>
                <a:cs typeface="Tahoma" pitchFamily="34" charset="0"/>
              </a:rPr>
              <a:t>What do you do to </a:t>
            </a:r>
            <a:r>
              <a:rPr lang="en-US" sz="2400" dirty="0">
                <a:latin typeface="Tahoma" pitchFamily="34" charset="0"/>
                <a:ea typeface="Tahoma" pitchFamily="34" charset="0"/>
                <a:cs typeface="Tahoma" pitchFamily="34" charset="0"/>
              </a:rPr>
              <a:t>prepare </a:t>
            </a:r>
            <a:r>
              <a:rPr lang="en-US" sz="2400" dirty="0" smtClean="0">
                <a:latin typeface="Tahoma" pitchFamily="34" charset="0"/>
                <a:ea typeface="Tahoma" pitchFamily="34" charset="0"/>
                <a:cs typeface="Tahoma" pitchFamily="34" charset="0"/>
              </a:rPr>
              <a:t>your homes </a:t>
            </a:r>
            <a:r>
              <a:rPr lang="en-US" sz="2400" dirty="0">
                <a:latin typeface="Tahoma" pitchFamily="34" charset="0"/>
                <a:ea typeface="Tahoma" pitchFamily="34" charset="0"/>
                <a:cs typeface="Tahoma" pitchFamily="34" charset="0"/>
              </a:rPr>
              <a:t>for </a:t>
            </a:r>
            <a:r>
              <a:rPr lang="en-US" sz="2400" dirty="0" smtClean="0">
                <a:latin typeface="Tahoma" pitchFamily="34" charset="0"/>
                <a:ea typeface="Tahoma" pitchFamily="34" charset="0"/>
                <a:cs typeface="Tahoma" pitchFamily="34" charset="0"/>
              </a:rPr>
              <a:t>Christmas</a:t>
            </a:r>
            <a:r>
              <a:rPr lang="ru-RU" sz="2400" dirty="0" smtClean="0">
                <a:latin typeface="Tahoma" pitchFamily="34" charset="0"/>
                <a:ea typeface="Tahoma" pitchFamily="34" charset="0"/>
                <a:cs typeface="Tahoma" pitchFamily="34" charset="0"/>
              </a:rPr>
              <a:t>?</a:t>
            </a:r>
            <a:endParaRPr lang="ru-RU"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03770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107708" y="892069"/>
            <a:ext cx="6825673" cy="4062651"/>
          </a:xfrm>
          <a:prstGeom prst="rect">
            <a:avLst/>
          </a:prstGeom>
        </p:spPr>
        <p:txBody>
          <a:bodyPr wrap="square">
            <a:spAutoFit/>
          </a:bodyPr>
          <a:lstStyle/>
          <a:p>
            <a:pPr algn="ctr"/>
            <a:endParaRPr lang="ru-RU" sz="2400" dirty="0" smtClean="0">
              <a:solidFill>
                <a:srgbClr val="FFFFFF"/>
              </a:solidFill>
              <a:latin typeface="Tahoma" pitchFamily="34" charset="0"/>
              <a:ea typeface="Tahoma" pitchFamily="34" charset="0"/>
              <a:cs typeface="Tahoma" pitchFamily="34" charset="0"/>
            </a:endParaRPr>
          </a:p>
          <a:p>
            <a:r>
              <a:rPr lang="en-US" sz="2400" dirty="0" smtClean="0">
                <a:solidFill>
                  <a:srgbClr val="FFFFFF"/>
                </a:solidFill>
                <a:latin typeface="Tahoma" pitchFamily="34" charset="0"/>
                <a:ea typeface="Tahoma" pitchFamily="34" charset="0"/>
                <a:cs typeface="Tahoma" pitchFamily="34" charset="0"/>
              </a:rPr>
              <a:t>When do people in Russia celebrate Christmas</a:t>
            </a:r>
            <a:r>
              <a:rPr lang="ru-RU" sz="2400" dirty="0" smtClean="0">
                <a:solidFill>
                  <a:srgbClr val="FFFFFF"/>
                </a:solidFill>
                <a:latin typeface="Tahoma" pitchFamily="34" charset="0"/>
                <a:ea typeface="Tahoma" pitchFamily="34" charset="0"/>
                <a:cs typeface="Tahoma" pitchFamily="34" charset="0"/>
              </a:rPr>
              <a:t>?</a:t>
            </a:r>
          </a:p>
          <a:p>
            <a:endParaRPr lang="ru-RU" sz="2400" dirty="0" smtClean="0">
              <a:solidFill>
                <a:srgbClr val="FFFFFF"/>
              </a:solidFill>
              <a:latin typeface="Tahoma" pitchFamily="34" charset="0"/>
              <a:ea typeface="Tahoma" pitchFamily="34" charset="0"/>
              <a:cs typeface="Tahoma" pitchFamily="34" charset="0"/>
            </a:endParaRPr>
          </a:p>
          <a:p>
            <a:r>
              <a:rPr lang="ru-RU" sz="2400" dirty="0">
                <a:solidFill>
                  <a:srgbClr val="FFFFFF"/>
                </a:solidFill>
                <a:latin typeface="Tahoma" pitchFamily="34" charset="0"/>
                <a:ea typeface="Tahoma" pitchFamily="34" charset="0"/>
                <a:cs typeface="Tahoma" pitchFamily="34" charset="0"/>
              </a:rPr>
              <a:t> </a:t>
            </a:r>
            <a:r>
              <a:rPr lang="en-US" sz="2400" dirty="0" smtClean="0">
                <a:solidFill>
                  <a:srgbClr val="FFFFFF"/>
                </a:solidFill>
                <a:latin typeface="Tahoma" pitchFamily="34" charset="0"/>
                <a:ea typeface="Tahoma" pitchFamily="34" charset="0"/>
                <a:cs typeface="Tahoma" pitchFamily="34" charset="0"/>
              </a:rPr>
              <a:t>Do you have a family tradition of celebrating Christmas</a:t>
            </a:r>
            <a:r>
              <a:rPr lang="ru-RU" sz="2400" dirty="0" smtClean="0">
                <a:solidFill>
                  <a:srgbClr val="FFFFFF"/>
                </a:solidFill>
                <a:latin typeface="Tahoma" pitchFamily="34" charset="0"/>
                <a:ea typeface="Tahoma" pitchFamily="34" charset="0"/>
                <a:cs typeface="Tahoma" pitchFamily="34" charset="0"/>
              </a:rPr>
              <a:t>?</a:t>
            </a:r>
          </a:p>
          <a:p>
            <a:r>
              <a:rPr lang="ru-RU" sz="2400" dirty="0">
                <a:solidFill>
                  <a:srgbClr val="FFFFFF"/>
                </a:solidFill>
                <a:latin typeface="Tahoma" pitchFamily="34" charset="0"/>
                <a:ea typeface="Tahoma" pitchFamily="34" charset="0"/>
                <a:cs typeface="Tahoma" pitchFamily="34" charset="0"/>
              </a:rPr>
              <a:t> </a:t>
            </a:r>
            <a:r>
              <a:rPr lang="en-US" sz="2400" dirty="0" smtClean="0">
                <a:solidFill>
                  <a:srgbClr val="FFFFFF"/>
                </a:solidFill>
                <a:latin typeface="Tahoma" pitchFamily="34" charset="0"/>
                <a:ea typeface="Tahoma" pitchFamily="34" charset="0"/>
                <a:cs typeface="Tahoma" pitchFamily="34" charset="0"/>
              </a:rPr>
              <a:t> </a:t>
            </a:r>
            <a:endParaRPr lang="ru-RU" sz="2400" dirty="0" smtClean="0">
              <a:solidFill>
                <a:srgbClr val="FFFFFF"/>
              </a:solidFill>
              <a:latin typeface="Tahoma" pitchFamily="34" charset="0"/>
              <a:ea typeface="Tahoma" pitchFamily="34" charset="0"/>
              <a:cs typeface="Tahoma" pitchFamily="34" charset="0"/>
            </a:endParaRPr>
          </a:p>
          <a:p>
            <a:r>
              <a:rPr lang="en-US" sz="2400" dirty="0" smtClean="0">
                <a:solidFill>
                  <a:srgbClr val="FFFFFF"/>
                </a:solidFill>
                <a:latin typeface="Tahoma" pitchFamily="34" charset="0"/>
                <a:ea typeface="Tahoma" pitchFamily="34" charset="0"/>
                <a:cs typeface="Tahoma" pitchFamily="34" charset="0"/>
              </a:rPr>
              <a:t>What do you usually do during Christmas days</a:t>
            </a:r>
            <a:r>
              <a:rPr lang="ru-RU" sz="2400" dirty="0" smtClean="0">
                <a:solidFill>
                  <a:srgbClr val="FFFFFF"/>
                </a:solidFill>
                <a:latin typeface="Tahoma" pitchFamily="34" charset="0"/>
                <a:ea typeface="Tahoma" pitchFamily="34" charset="0"/>
                <a:cs typeface="Tahoma" pitchFamily="34" charset="0"/>
              </a:rPr>
              <a:t>?</a:t>
            </a:r>
            <a:endParaRPr lang="en-US" sz="2400" dirty="0" smtClean="0">
              <a:solidFill>
                <a:srgbClr val="FFFFFF"/>
              </a:solidFill>
              <a:latin typeface="Tahoma" pitchFamily="34" charset="0"/>
              <a:ea typeface="Tahoma" pitchFamily="34" charset="0"/>
              <a:cs typeface="Tahoma" pitchFamily="34" charset="0"/>
            </a:endParaRPr>
          </a:p>
          <a:p>
            <a:endParaRPr lang="en-US" sz="2400" dirty="0">
              <a:solidFill>
                <a:srgbClr val="FFFFFF"/>
              </a:solidFill>
              <a:latin typeface="Tahoma" pitchFamily="34" charset="0"/>
              <a:ea typeface="Tahoma" pitchFamily="34" charset="0"/>
              <a:cs typeface="Tahoma" pitchFamily="34" charset="0"/>
            </a:endParaRPr>
          </a:p>
          <a:p>
            <a:r>
              <a:rPr lang="en-US" sz="2400" dirty="0" smtClean="0">
                <a:solidFill>
                  <a:srgbClr val="FFFFFF"/>
                </a:solidFill>
                <a:latin typeface="Tahoma" pitchFamily="34" charset="0"/>
                <a:ea typeface="Tahoma" pitchFamily="34" charset="0"/>
                <a:cs typeface="Tahoma" pitchFamily="34" charset="0"/>
              </a:rPr>
              <a:t>What English-speaking country would you like to visit on Christmas</a:t>
            </a:r>
            <a:r>
              <a:rPr lang="ru-RU" sz="2400" dirty="0" smtClean="0">
                <a:solidFill>
                  <a:srgbClr val="FFFFFF"/>
                </a:solidFill>
                <a:latin typeface="Tahoma" pitchFamily="34" charset="0"/>
                <a:ea typeface="Tahoma" pitchFamily="34" charset="0"/>
                <a:cs typeface="Tahoma" pitchFamily="34" charset="0"/>
              </a:rPr>
              <a:t>, </a:t>
            </a:r>
            <a:r>
              <a:rPr lang="en-US" sz="2400" dirty="0" smtClean="0">
                <a:solidFill>
                  <a:srgbClr val="FFFFFF"/>
                </a:solidFill>
                <a:latin typeface="Tahoma" pitchFamily="34" charset="0"/>
                <a:ea typeface="Tahoma" pitchFamily="34" charset="0"/>
                <a:cs typeface="Tahoma" pitchFamily="34" charset="0"/>
              </a:rPr>
              <a:t>and why</a:t>
            </a:r>
            <a:r>
              <a:rPr lang="ru-RU" sz="2400" dirty="0" smtClean="0">
                <a:solidFill>
                  <a:srgbClr val="FFFFFF"/>
                </a:solidFill>
                <a:latin typeface="Tahoma" pitchFamily="34" charset="0"/>
                <a:ea typeface="Tahoma" pitchFamily="34" charset="0"/>
                <a:cs typeface="Tahoma" pitchFamily="34" charset="0"/>
              </a:rPr>
              <a:t>?</a:t>
            </a:r>
          </a:p>
          <a:p>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33455" cy="329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5975302" y="177877"/>
            <a:ext cx="4730270" cy="523220"/>
          </a:xfrm>
          <a:prstGeom prst="rect">
            <a:avLst/>
          </a:prstGeom>
        </p:spPr>
        <p:txBody>
          <a:bodyPr wrap="none">
            <a:spAutoFit/>
          </a:bodyPr>
          <a:lstStyle/>
          <a:p>
            <a:pPr lvl="0" algn="ctr"/>
            <a:r>
              <a:rPr lang="ru-RU" sz="2800" dirty="0">
                <a:solidFill>
                  <a:srgbClr val="FFFFFF"/>
                </a:solidFill>
                <a:latin typeface="Tahoma" pitchFamily="34" charset="0"/>
                <a:ea typeface="Tahoma" pitchFamily="34" charset="0"/>
                <a:cs typeface="Tahoma" pitchFamily="34" charset="0"/>
              </a:rPr>
              <a:t>«</a:t>
            </a:r>
            <a:r>
              <a:rPr lang="en-US" sz="2800" dirty="0">
                <a:solidFill>
                  <a:srgbClr val="FFFFFF"/>
                </a:solidFill>
                <a:latin typeface="Tahoma" pitchFamily="34" charset="0"/>
                <a:ea typeface="Tahoma" pitchFamily="34" charset="0"/>
                <a:cs typeface="Tahoma" pitchFamily="34" charset="0"/>
              </a:rPr>
              <a:t>East or West home is best</a:t>
            </a:r>
            <a:r>
              <a:rPr lang="ru-RU" sz="2800" dirty="0">
                <a:solidFill>
                  <a:srgbClr val="FFFFFF"/>
                </a:solidFill>
                <a:latin typeface="Tahoma" pitchFamily="34" charset="0"/>
                <a:ea typeface="Tahoma" pitchFamily="34" charset="0"/>
                <a:cs typeface="Tahoma" pitchFamily="34" charset="0"/>
              </a:rPr>
              <a:t>»</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63636"/>
            <a:ext cx="4433455" cy="335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0545" y="4692073"/>
            <a:ext cx="4941455" cy="216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227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8AF2EBB-845D-4F4D-9FBC-BD1FA29BF1D1}"/>
              </a:ext>
            </a:extLst>
          </p:cNvPr>
          <p:cNvSpPr>
            <a:spLocks noGrp="1"/>
          </p:cNvSpPr>
          <p:nvPr>
            <p:ph type="title"/>
          </p:nvPr>
        </p:nvSpPr>
        <p:spPr>
          <a:xfrm>
            <a:off x="950191" y="73890"/>
            <a:ext cx="10668000" cy="1505527"/>
          </a:xfrm>
        </p:spPr>
        <p:txBody>
          <a:bodyPr>
            <a:normAutofit fontScale="90000"/>
          </a:bodyPr>
          <a:lstStyle/>
          <a:p>
            <a:pPr algn="ctr"/>
            <a:r>
              <a:rPr lang="en-US" dirty="0"/>
              <a:t/>
            </a:r>
            <a:br>
              <a:rPr lang="en-US" dirty="0"/>
            </a:br>
            <a:r>
              <a:rPr lang="en-US" dirty="0"/>
              <a:t>Sincerest wishes for hope, happiness and peace during this Holiday Season and throughout the coming year!</a:t>
            </a:r>
            <a:endParaRPr lang="ru-RU"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7309" y="2191761"/>
            <a:ext cx="3962400"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092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xmlns="" id="{BBA5C7B6-0421-4BF4-859B-6AD1DD4E9E36}"/>
              </a:ext>
            </a:extLst>
          </p:cNvPr>
          <p:cNvSpPr txBox="1">
            <a:spLocks/>
          </p:cNvSpPr>
          <p:nvPr/>
        </p:nvSpPr>
        <p:spPr>
          <a:xfrm>
            <a:off x="594796" y="0"/>
            <a:ext cx="5705890" cy="3207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latin typeface="Tahoma" pitchFamily="34" charset="0"/>
                <a:ea typeface="Tahoma" pitchFamily="34" charset="0"/>
                <a:cs typeface="Tahoma" pitchFamily="34" charset="0"/>
              </a:rPr>
              <a:t>Warming-up</a:t>
            </a:r>
          </a:p>
          <a:p>
            <a:endParaRPr lang="en-US" sz="3600" dirty="0">
              <a:latin typeface="Tahoma" pitchFamily="34" charset="0"/>
              <a:ea typeface="Tahoma" pitchFamily="34" charset="0"/>
              <a:cs typeface="Tahoma" pitchFamily="34" charset="0"/>
            </a:endParaRPr>
          </a:p>
          <a:p>
            <a:r>
              <a:rPr lang="en-US" sz="3600" dirty="0" smtClean="0">
                <a:latin typeface="Tahoma" pitchFamily="34" charset="0"/>
                <a:ea typeface="Tahoma" pitchFamily="34" charset="0"/>
                <a:cs typeface="Tahoma" pitchFamily="34" charset="0"/>
              </a:rPr>
              <a:t>Look at the pictures. </a:t>
            </a:r>
          </a:p>
          <a:p>
            <a:r>
              <a:rPr lang="en-US" sz="3600" dirty="0" smtClean="0">
                <a:latin typeface="Tahoma" pitchFamily="34" charset="0"/>
                <a:ea typeface="Tahoma" pitchFamily="34" charset="0"/>
                <a:cs typeface="Tahoma" pitchFamily="34" charset="0"/>
              </a:rPr>
              <a:t>Ask and answer questions using the submitted information.</a:t>
            </a:r>
            <a:endParaRPr lang="ru-RU" sz="3600" dirty="0">
              <a:latin typeface="Tahoma" pitchFamily="34" charset="0"/>
              <a:ea typeface="Tahoma" pitchFamily="34" charset="0"/>
              <a:cs typeface="Tahoma" pitchFamily="34" charset="0"/>
            </a:endParaRPr>
          </a:p>
        </p:txBody>
      </p:sp>
      <p:sp>
        <p:nvSpPr>
          <p:cNvPr id="4" name="Прямоугольник 3"/>
          <p:cNvSpPr/>
          <p:nvPr/>
        </p:nvSpPr>
        <p:spPr>
          <a:xfrm>
            <a:off x="2177177" y="3817991"/>
            <a:ext cx="3365024" cy="369332"/>
          </a:xfrm>
          <a:prstGeom prst="rect">
            <a:avLst/>
          </a:prstGeom>
        </p:spPr>
        <p:txBody>
          <a:bodyPr wrap="none">
            <a:spAutoFit/>
          </a:bodyPr>
          <a:lstStyle/>
          <a:p>
            <a:r>
              <a:rPr lang="en-US" dirty="0" smtClean="0"/>
              <a:t>GB consists of four countries…</a:t>
            </a:r>
            <a:endParaRPr lang="ru-RU"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216" y="4715282"/>
            <a:ext cx="35718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911651" y="4432627"/>
            <a:ext cx="3929345" cy="369332"/>
          </a:xfrm>
          <a:prstGeom prst="rect">
            <a:avLst/>
          </a:prstGeom>
        </p:spPr>
        <p:txBody>
          <a:bodyPr wrap="none">
            <a:spAutoFit/>
          </a:bodyPr>
          <a:lstStyle/>
          <a:p>
            <a:r>
              <a:rPr lang="en-US" dirty="0"/>
              <a:t>A white field with </a:t>
            </a:r>
            <a:r>
              <a:rPr lang="en-US" dirty="0" smtClean="0"/>
              <a:t>centered </a:t>
            </a:r>
            <a:r>
              <a:rPr lang="en-US" dirty="0"/>
              <a:t>red </a:t>
            </a:r>
            <a:r>
              <a:rPr lang="en-US" dirty="0" smtClean="0"/>
              <a:t>cross.</a:t>
            </a:r>
            <a:endParaRPr lang="ru-RU" dirty="0"/>
          </a:p>
        </p:txBody>
      </p:sp>
      <p:sp>
        <p:nvSpPr>
          <p:cNvPr id="8" name="Прямоугольник 7"/>
          <p:cNvSpPr/>
          <p:nvPr/>
        </p:nvSpPr>
        <p:spPr>
          <a:xfrm>
            <a:off x="305184" y="5827875"/>
            <a:ext cx="5237017" cy="646331"/>
          </a:xfrm>
          <a:prstGeom prst="rect">
            <a:avLst/>
          </a:prstGeom>
        </p:spPr>
        <p:txBody>
          <a:bodyPr wrap="square">
            <a:spAutoFit/>
          </a:bodyPr>
          <a:lstStyle/>
          <a:p>
            <a:pPr algn="ctr"/>
            <a:r>
              <a:rPr lang="en-US" dirty="0"/>
              <a:t>Saint George's Cross, also called the Cross of Saint </a:t>
            </a:r>
            <a:r>
              <a:rPr lang="en-US" dirty="0" smtClean="0"/>
              <a:t>George</a:t>
            </a:r>
            <a:endParaRPr lang="ru-RU" dirty="0"/>
          </a:p>
        </p:txBody>
      </p:sp>
      <p:sp>
        <p:nvSpPr>
          <p:cNvPr id="9" name="Прямоугольник 8"/>
          <p:cNvSpPr/>
          <p:nvPr/>
        </p:nvSpPr>
        <p:spPr>
          <a:xfrm>
            <a:off x="1031587" y="5166688"/>
            <a:ext cx="3882158" cy="369332"/>
          </a:xfrm>
          <a:prstGeom prst="rect">
            <a:avLst/>
          </a:prstGeom>
        </p:spPr>
        <p:txBody>
          <a:bodyPr wrap="square">
            <a:spAutoFit/>
          </a:bodyPr>
          <a:lstStyle/>
          <a:p>
            <a:pPr algn="ctr"/>
            <a:r>
              <a:rPr lang="en-US" dirty="0" smtClean="0"/>
              <a:t>…is the national symbol of Ireland.</a:t>
            </a:r>
            <a:endParaRPr lang="ru-RU"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215" y="1459346"/>
            <a:ext cx="3571875" cy="360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9169" y="0"/>
            <a:ext cx="3202831" cy="417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p:nvSpPr>
        <p:spPr>
          <a:xfrm>
            <a:off x="221671" y="3961490"/>
            <a:ext cx="1326004" cy="369332"/>
          </a:xfrm>
          <a:prstGeom prst="rect">
            <a:avLst/>
          </a:prstGeom>
        </p:spPr>
        <p:txBody>
          <a:bodyPr wrap="none">
            <a:spAutoFit/>
          </a:bodyPr>
          <a:lstStyle/>
          <a:p>
            <a:r>
              <a:rPr lang="en-US" dirty="0"/>
              <a:t>Union Jack</a:t>
            </a:r>
            <a:endParaRPr lang="ru-RU" dirty="0"/>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9090" y="4002657"/>
            <a:ext cx="2262909" cy="28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472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2726ED9-9096-4FCC-BC46-08508F71CA48}"/>
              </a:ext>
            </a:extLst>
          </p:cNvPr>
          <p:cNvSpPr>
            <a:spLocks noGrp="1"/>
          </p:cNvSpPr>
          <p:nvPr>
            <p:ph type="title"/>
          </p:nvPr>
        </p:nvSpPr>
        <p:spPr/>
        <p:txBody>
          <a:bodyPr/>
          <a:lstStyle/>
          <a:p>
            <a:r>
              <a:rPr lang="ru-RU" dirty="0"/>
              <a:t>        </a:t>
            </a:r>
            <a:r>
              <a:rPr lang="en-US" dirty="0"/>
              <a:t>England</a:t>
            </a:r>
            <a:endParaRPr lang="ru-RU" dirty="0"/>
          </a:p>
        </p:txBody>
      </p:sp>
      <p:pic>
        <p:nvPicPr>
          <p:cNvPr id="10" name="Рисунок 9">
            <a:extLst>
              <a:ext uri="{FF2B5EF4-FFF2-40B4-BE49-F238E27FC236}">
                <a16:creationId xmlns:a16="http://schemas.microsoft.com/office/drawing/2014/main" xmlns="" id="{145B1FED-2209-45BA-83E9-75A37001461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596" t="1645" r="9596" b="1385"/>
          <a:stretch/>
        </p:blipFill>
        <p:spPr>
          <a:xfrm>
            <a:off x="5334000" y="849745"/>
            <a:ext cx="6021388" cy="5172364"/>
          </a:xfrm>
        </p:spPr>
      </p:pic>
      <p:sp>
        <p:nvSpPr>
          <p:cNvPr id="4" name="Текст 3">
            <a:extLst>
              <a:ext uri="{FF2B5EF4-FFF2-40B4-BE49-F238E27FC236}">
                <a16:creationId xmlns:a16="http://schemas.microsoft.com/office/drawing/2014/main" xmlns="" id="{F8D13E82-6D62-4819-88A8-B24671EBAFE3}"/>
              </a:ext>
            </a:extLst>
          </p:cNvPr>
          <p:cNvSpPr>
            <a:spLocks noGrp="1"/>
          </p:cNvSpPr>
          <p:nvPr>
            <p:ph type="body" sz="half" idx="2"/>
          </p:nvPr>
        </p:nvSpPr>
        <p:spPr>
          <a:xfrm>
            <a:off x="360219" y="1824181"/>
            <a:ext cx="4359563" cy="3810000"/>
          </a:xfrm>
        </p:spPr>
        <p:txBody>
          <a:bodyPr>
            <a:noAutofit/>
          </a:bodyPr>
          <a:lstStyle/>
          <a:p>
            <a:r>
              <a:rPr lang="en-US" sz="2000" dirty="0">
                <a:solidFill>
                  <a:srgbClr val="FFFFFF"/>
                </a:solidFill>
                <a:latin typeface="Tahoma" pitchFamily="34" charset="0"/>
                <a:ea typeface="Tahoma" pitchFamily="34" charset="0"/>
                <a:cs typeface="Tahoma" pitchFamily="34" charset="0"/>
              </a:rPr>
              <a:t>Christmas </a:t>
            </a:r>
            <a:r>
              <a:rPr lang="en-US" sz="2000" dirty="0" smtClean="0">
                <a:solidFill>
                  <a:srgbClr val="FFFFFF"/>
                </a:solidFill>
                <a:latin typeface="Tahoma" pitchFamily="34" charset="0"/>
                <a:ea typeface="Tahoma" pitchFamily="34" charset="0"/>
                <a:cs typeface="Tahoma" pitchFamily="34" charset="0"/>
              </a:rPr>
              <a:t>Day</a:t>
            </a:r>
            <a:r>
              <a:rPr lang="ru-RU" sz="2000" dirty="0" smtClean="0">
                <a:solidFill>
                  <a:srgbClr val="FFFFFF"/>
                </a:solidFill>
                <a:latin typeface="Tahoma" pitchFamily="34" charset="0"/>
                <a:ea typeface="Tahoma" pitchFamily="34" charset="0"/>
                <a:cs typeface="Tahoma" pitchFamily="34" charset="0"/>
              </a:rPr>
              <a:t> </a:t>
            </a:r>
            <a:r>
              <a:rPr lang="en-US" sz="2000" dirty="0" smtClean="0">
                <a:solidFill>
                  <a:srgbClr val="FFFFFF"/>
                </a:solidFill>
                <a:latin typeface="Tahoma" pitchFamily="34" charset="0"/>
                <a:ea typeface="Tahoma" pitchFamily="34" charset="0"/>
                <a:cs typeface="Tahoma" pitchFamily="34" charset="0"/>
              </a:rPr>
              <a:t>is celebrated on the 25</a:t>
            </a:r>
            <a:r>
              <a:rPr lang="en-US" sz="2000" baseline="30000" dirty="0" smtClean="0">
                <a:solidFill>
                  <a:srgbClr val="FFFFFF"/>
                </a:solidFill>
                <a:latin typeface="Tahoma" pitchFamily="34" charset="0"/>
                <a:ea typeface="Tahoma" pitchFamily="34" charset="0"/>
                <a:cs typeface="Tahoma" pitchFamily="34" charset="0"/>
              </a:rPr>
              <a:t>th</a:t>
            </a:r>
            <a:r>
              <a:rPr lang="en-US" sz="2000" dirty="0" smtClean="0">
                <a:solidFill>
                  <a:srgbClr val="FFFFFF"/>
                </a:solidFill>
                <a:latin typeface="Tahoma" pitchFamily="34" charset="0"/>
                <a:ea typeface="Tahoma" pitchFamily="34" charset="0"/>
                <a:cs typeface="Tahoma" pitchFamily="34" charset="0"/>
              </a:rPr>
              <a:t> of</a:t>
            </a:r>
            <a:r>
              <a:rPr lang="ru-RU" sz="2000" dirty="0" smtClean="0">
                <a:solidFill>
                  <a:srgbClr val="FFFFFF"/>
                </a:solidFill>
                <a:latin typeface="Tahoma" pitchFamily="34" charset="0"/>
                <a:ea typeface="Tahoma" pitchFamily="34" charset="0"/>
                <a:cs typeface="Tahoma" pitchFamily="34" charset="0"/>
              </a:rPr>
              <a:t> </a:t>
            </a:r>
            <a:r>
              <a:rPr lang="en-US" sz="2000" dirty="0" smtClean="0">
                <a:solidFill>
                  <a:srgbClr val="FFFFFF"/>
                </a:solidFill>
                <a:latin typeface="Tahoma" pitchFamily="34" charset="0"/>
                <a:ea typeface="Tahoma" pitchFamily="34" charset="0"/>
                <a:cs typeface="Tahoma" pitchFamily="34" charset="0"/>
              </a:rPr>
              <a:t>December by </a:t>
            </a:r>
            <a:r>
              <a:rPr lang="en-US" sz="2000" dirty="0">
                <a:solidFill>
                  <a:srgbClr val="FFFFFF"/>
                </a:solidFill>
                <a:latin typeface="Tahoma" pitchFamily="34" charset="0"/>
                <a:ea typeface="Tahoma" pitchFamily="34" charset="0"/>
                <a:cs typeface="Tahoma" pitchFamily="34" charset="0"/>
              </a:rPr>
              <a:t>Catholics, </a:t>
            </a:r>
            <a:r>
              <a:rPr lang="en-US" sz="2000" dirty="0" smtClean="0">
                <a:solidFill>
                  <a:srgbClr val="FFFFFF"/>
                </a:solidFill>
                <a:latin typeface="Tahoma" pitchFamily="34" charset="0"/>
                <a:ea typeface="Tahoma" pitchFamily="34" charset="0"/>
                <a:cs typeface="Tahoma" pitchFamily="34" charset="0"/>
              </a:rPr>
              <a:t>Lutherans </a:t>
            </a:r>
            <a:r>
              <a:rPr lang="en-US" sz="2000" dirty="0">
                <a:solidFill>
                  <a:srgbClr val="FFFFFF"/>
                </a:solidFill>
                <a:latin typeface="Tahoma" pitchFamily="34" charset="0"/>
                <a:ea typeface="Tahoma" pitchFamily="34" charset="0"/>
                <a:cs typeface="Tahoma" pitchFamily="34" charset="0"/>
              </a:rPr>
              <a:t>and other </a:t>
            </a:r>
            <a:r>
              <a:rPr lang="en-US" sz="2000" dirty="0" smtClean="0">
                <a:solidFill>
                  <a:srgbClr val="FFFFFF"/>
                </a:solidFill>
                <a:latin typeface="Tahoma" pitchFamily="34" charset="0"/>
                <a:ea typeface="Tahoma" pitchFamily="34" charset="0"/>
                <a:cs typeface="Tahoma" pitchFamily="34" charset="0"/>
              </a:rPr>
              <a:t>Protestant</a:t>
            </a:r>
            <a:r>
              <a:rPr lang="en-US" sz="2000" dirty="0">
                <a:solidFill>
                  <a:srgbClr val="FFFFFF"/>
                </a:solidFill>
                <a:latin typeface="Tahoma" pitchFamily="34" charset="0"/>
                <a:ea typeface="Tahoma" pitchFamily="34" charset="0"/>
                <a:cs typeface="Tahoma" pitchFamily="34" charset="0"/>
              </a:rPr>
              <a:t>s</a:t>
            </a:r>
            <a:r>
              <a:rPr lang="en-US" sz="2000" dirty="0" smtClean="0">
                <a:solidFill>
                  <a:srgbClr val="FFFFFF"/>
                </a:solidFill>
                <a:latin typeface="Tahoma" pitchFamily="34" charset="0"/>
                <a:ea typeface="Tahoma" pitchFamily="34" charset="0"/>
                <a:cs typeface="Tahoma" pitchFamily="34" charset="0"/>
              </a:rPr>
              <a:t>. It is probably </a:t>
            </a:r>
            <a:r>
              <a:rPr lang="en-US" sz="2000" dirty="0">
                <a:solidFill>
                  <a:srgbClr val="FFFFFF"/>
                </a:solidFill>
                <a:latin typeface="Tahoma" pitchFamily="34" charset="0"/>
                <a:ea typeface="Tahoma" pitchFamily="34" charset="0"/>
                <a:cs typeface="Tahoma" pitchFamily="34" charset="0"/>
              </a:rPr>
              <a:t>the most popular holiday in England. Of course, this is a family holiday. Traditionally, all relatives and friends gather together and give each other gifts. That is why children love and look forward to this holiday.</a:t>
            </a:r>
            <a:endParaRPr lang="ru-RU" sz="2000" dirty="0">
              <a:solidFill>
                <a:srgbClr val="FFFF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8189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xmlns="" id="{C2726ED9-9096-4FCC-BC46-08508F71CA48}"/>
              </a:ext>
            </a:extLst>
          </p:cNvPr>
          <p:cNvSpPr>
            <a:spLocks noGrp="1"/>
          </p:cNvSpPr>
          <p:nvPr>
            <p:ph type="title"/>
          </p:nvPr>
        </p:nvSpPr>
        <p:spPr>
          <a:xfrm>
            <a:off x="73891" y="3334327"/>
            <a:ext cx="5606473" cy="3523673"/>
          </a:xfrm>
        </p:spPr>
        <p:txBody>
          <a:bodyPr>
            <a:normAutofit/>
          </a:bodyPr>
          <a:lstStyle/>
          <a:p>
            <a:r>
              <a:rPr lang="ru-RU" dirty="0"/>
              <a:t>   </a:t>
            </a:r>
            <a:r>
              <a:rPr lang="ru-RU" dirty="0" smtClean="0"/>
              <a:t/>
            </a:r>
            <a:br>
              <a:rPr lang="ru-RU" dirty="0" smtClean="0"/>
            </a:br>
            <a:r>
              <a:rPr lang="ru-RU" dirty="0" smtClean="0"/>
              <a:t> </a:t>
            </a:r>
            <a:r>
              <a:rPr lang="en-US" dirty="0" smtClean="0"/>
              <a:t>How do Englishmen celebrate Christmas</a:t>
            </a:r>
            <a:r>
              <a:rPr lang="ru-RU" dirty="0" smtClean="0"/>
              <a:t>?</a:t>
            </a:r>
            <a:br>
              <a:rPr lang="ru-RU" dirty="0" smtClean="0"/>
            </a:br>
            <a:r>
              <a:rPr lang="ru-RU" dirty="0"/>
              <a:t/>
            </a:r>
            <a:br>
              <a:rPr lang="ru-RU" dirty="0"/>
            </a:br>
            <a:r>
              <a:rPr lang="en-US" dirty="0" smtClean="0"/>
              <a:t>Why do </a:t>
            </a:r>
            <a:r>
              <a:rPr lang="en-US" dirty="0" err="1" smtClean="0"/>
              <a:t>pople</a:t>
            </a:r>
            <a:r>
              <a:rPr lang="ru-RU" dirty="0" smtClean="0"/>
              <a:t> </a:t>
            </a:r>
            <a:r>
              <a:rPr lang="en-US" dirty="0" smtClean="0"/>
              <a:t>all around the world love and look forward to Christmas</a:t>
            </a:r>
            <a:r>
              <a:rPr lang="ru-RU" dirty="0" smtClean="0"/>
              <a:t>?</a:t>
            </a: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9153" y="366857"/>
            <a:ext cx="4062845" cy="270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629" y="1226488"/>
            <a:ext cx="3500790" cy="245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7398" y="3417166"/>
            <a:ext cx="5494683" cy="344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802601" y="857156"/>
            <a:ext cx="3326552" cy="369332"/>
          </a:xfrm>
          <a:prstGeom prst="rect">
            <a:avLst/>
          </a:prstGeom>
        </p:spPr>
        <p:txBody>
          <a:bodyPr wrap="none">
            <a:spAutoFit/>
          </a:bodyPr>
          <a:lstStyle/>
          <a:p>
            <a:r>
              <a:rPr lang="en-US" dirty="0"/>
              <a:t> dreams and wishes come true</a:t>
            </a:r>
            <a:endParaRPr lang="ru-RU" dirty="0"/>
          </a:p>
        </p:txBody>
      </p:sp>
      <p:sp>
        <p:nvSpPr>
          <p:cNvPr id="3" name="Прямоугольник 2"/>
          <p:cNvSpPr/>
          <p:nvPr/>
        </p:nvSpPr>
        <p:spPr>
          <a:xfrm>
            <a:off x="8691420" y="3065895"/>
            <a:ext cx="3500578" cy="369332"/>
          </a:xfrm>
          <a:prstGeom prst="rect">
            <a:avLst/>
          </a:prstGeom>
        </p:spPr>
        <p:txBody>
          <a:bodyPr wrap="square">
            <a:spAutoFit/>
          </a:bodyPr>
          <a:lstStyle/>
          <a:p>
            <a:r>
              <a:rPr lang="en-US" dirty="0"/>
              <a:t>It is a holiday of </a:t>
            </a:r>
            <a:r>
              <a:rPr lang="en-US" dirty="0" smtClean="0"/>
              <a:t>magic</a:t>
            </a:r>
            <a:r>
              <a:rPr lang="ru-RU" dirty="0"/>
              <a:t>.</a:t>
            </a:r>
          </a:p>
        </p:txBody>
      </p:sp>
      <p:sp>
        <p:nvSpPr>
          <p:cNvPr id="4" name="Прямоугольник 3"/>
          <p:cNvSpPr/>
          <p:nvPr/>
        </p:nvSpPr>
        <p:spPr>
          <a:xfrm>
            <a:off x="369877" y="210247"/>
            <a:ext cx="6096000" cy="646331"/>
          </a:xfrm>
          <a:prstGeom prst="rect">
            <a:avLst/>
          </a:prstGeom>
        </p:spPr>
        <p:txBody>
          <a:bodyPr>
            <a:spAutoFit/>
          </a:bodyPr>
          <a:lstStyle/>
          <a:p>
            <a:r>
              <a:rPr lang="en-US" dirty="0" smtClean="0"/>
              <a:t>…</a:t>
            </a:r>
            <a:r>
              <a:rPr lang="ru-RU" dirty="0" smtClean="0"/>
              <a:t> </a:t>
            </a:r>
            <a:r>
              <a:rPr lang="en-US" dirty="0" smtClean="0"/>
              <a:t>use </a:t>
            </a:r>
            <a:r>
              <a:rPr lang="en-US" dirty="0"/>
              <a:t>this time to read together, have a family game night, and lots of good, old-fashioned family fun.</a:t>
            </a:r>
            <a:endParaRPr lang="ru-RU" dirty="0"/>
          </a:p>
        </p:txBody>
      </p:sp>
      <p:sp>
        <p:nvSpPr>
          <p:cNvPr id="5" name="Прямоугольник 4"/>
          <p:cNvSpPr/>
          <p:nvPr/>
        </p:nvSpPr>
        <p:spPr>
          <a:xfrm>
            <a:off x="495061" y="1044192"/>
            <a:ext cx="3203185" cy="369332"/>
          </a:xfrm>
          <a:prstGeom prst="rect">
            <a:avLst/>
          </a:prstGeom>
        </p:spPr>
        <p:txBody>
          <a:bodyPr wrap="none">
            <a:spAutoFit/>
          </a:bodyPr>
          <a:lstStyle/>
          <a:p>
            <a:r>
              <a:rPr lang="en-US" dirty="0"/>
              <a:t>Buying Tree's and Decorating</a:t>
            </a:r>
            <a:endParaRPr lang="ru-RU" dirty="0"/>
          </a:p>
        </p:txBody>
      </p:sp>
      <p:sp>
        <p:nvSpPr>
          <p:cNvPr id="7" name="Прямоугольник 6"/>
          <p:cNvSpPr/>
          <p:nvPr/>
        </p:nvSpPr>
        <p:spPr>
          <a:xfrm>
            <a:off x="0" y="1507944"/>
            <a:ext cx="5190629" cy="646331"/>
          </a:xfrm>
          <a:prstGeom prst="rect">
            <a:avLst/>
          </a:prstGeom>
        </p:spPr>
        <p:txBody>
          <a:bodyPr wrap="square">
            <a:spAutoFit/>
          </a:bodyPr>
          <a:lstStyle/>
          <a:p>
            <a:r>
              <a:rPr lang="en-US" dirty="0" smtClean="0"/>
              <a:t>…sit </a:t>
            </a:r>
            <a:r>
              <a:rPr lang="en-US" dirty="0"/>
              <a:t>by the fireplace, under the covers, </a:t>
            </a:r>
            <a:r>
              <a:rPr lang="en-US" dirty="0" smtClean="0"/>
              <a:t>sip hot </a:t>
            </a:r>
            <a:r>
              <a:rPr lang="en-US" dirty="0"/>
              <a:t>chocolate, and </a:t>
            </a:r>
            <a:r>
              <a:rPr lang="en-US" dirty="0" smtClean="0"/>
              <a:t>have </a:t>
            </a:r>
            <a:r>
              <a:rPr lang="en-US" dirty="0"/>
              <a:t>a marathon of </a:t>
            </a:r>
            <a:r>
              <a:rPr lang="en-US" dirty="0" smtClean="0"/>
              <a:t>favorite </a:t>
            </a:r>
            <a:r>
              <a:rPr lang="en-US" dirty="0"/>
              <a:t>flicks</a:t>
            </a:r>
            <a:endParaRPr lang="ru-RU" dirty="0"/>
          </a:p>
        </p:txBody>
      </p:sp>
      <p:sp>
        <p:nvSpPr>
          <p:cNvPr id="9" name="Прямоугольник 8"/>
          <p:cNvSpPr/>
          <p:nvPr/>
        </p:nvSpPr>
        <p:spPr>
          <a:xfrm>
            <a:off x="0" y="2348453"/>
            <a:ext cx="5061527" cy="646331"/>
          </a:xfrm>
          <a:prstGeom prst="rect">
            <a:avLst/>
          </a:prstGeom>
        </p:spPr>
        <p:txBody>
          <a:bodyPr wrap="square">
            <a:spAutoFit/>
          </a:bodyPr>
          <a:lstStyle/>
          <a:p>
            <a:r>
              <a:rPr lang="en-US" dirty="0"/>
              <a:t>Christmas is all about the togetherness and spreading the love and joy with one another.</a:t>
            </a:r>
            <a:endParaRPr lang="ru-RU" dirty="0"/>
          </a:p>
        </p:txBody>
      </p:sp>
    </p:spTree>
    <p:extLst>
      <p:ext uri="{BB962C8B-B14F-4D97-AF65-F5344CB8AC3E}">
        <p14:creationId xmlns:p14="http://schemas.microsoft.com/office/powerpoint/2010/main" val="1062176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1E739EF-9C63-4380-B034-C39AF53B048F}"/>
              </a:ext>
            </a:extLst>
          </p:cNvPr>
          <p:cNvSpPr>
            <a:spLocks noGrp="1"/>
          </p:cNvSpPr>
          <p:nvPr>
            <p:ph type="title"/>
          </p:nvPr>
        </p:nvSpPr>
        <p:spPr>
          <a:xfrm>
            <a:off x="762001" y="124691"/>
            <a:ext cx="3809999" cy="678873"/>
          </a:xfrm>
        </p:spPr>
        <p:txBody>
          <a:bodyPr/>
          <a:lstStyle/>
          <a:p>
            <a:r>
              <a:rPr lang="ru-RU" dirty="0"/>
              <a:t>        </a:t>
            </a:r>
            <a:r>
              <a:rPr lang="en-US" dirty="0"/>
              <a:t>Scotland</a:t>
            </a:r>
            <a:endParaRPr lang="ru-RU" dirty="0"/>
          </a:p>
        </p:txBody>
      </p:sp>
      <p:pic>
        <p:nvPicPr>
          <p:cNvPr id="6" name="Рисунок 5">
            <a:extLst>
              <a:ext uri="{FF2B5EF4-FFF2-40B4-BE49-F238E27FC236}">
                <a16:creationId xmlns:a16="http://schemas.microsoft.com/office/drawing/2014/main" xmlns="" id="{7EE014BF-1581-4F0F-A385-7992D65F374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8251" r="18251"/>
          <a:stretch>
            <a:fillRect/>
          </a:stretch>
        </p:blipFill>
        <p:spPr>
          <a:xfrm>
            <a:off x="6548581" y="715819"/>
            <a:ext cx="5560291" cy="5334000"/>
          </a:xfrm>
        </p:spPr>
      </p:pic>
      <p:sp>
        <p:nvSpPr>
          <p:cNvPr id="4" name="Текст 3">
            <a:extLst>
              <a:ext uri="{FF2B5EF4-FFF2-40B4-BE49-F238E27FC236}">
                <a16:creationId xmlns:a16="http://schemas.microsoft.com/office/drawing/2014/main" xmlns="" id="{14273DC0-D76B-453E-909C-113AAD855EA7}"/>
              </a:ext>
            </a:extLst>
          </p:cNvPr>
          <p:cNvSpPr>
            <a:spLocks noGrp="1"/>
          </p:cNvSpPr>
          <p:nvPr>
            <p:ph type="body" sz="half" idx="2"/>
          </p:nvPr>
        </p:nvSpPr>
        <p:spPr>
          <a:xfrm>
            <a:off x="461818" y="858982"/>
            <a:ext cx="5661891" cy="4969164"/>
          </a:xfrm>
        </p:spPr>
        <p:txBody>
          <a:bodyPr>
            <a:noAutofit/>
          </a:bodyPr>
          <a:lstStyle/>
          <a:p>
            <a:r>
              <a:rPr lang="en-US" sz="2000" dirty="0">
                <a:solidFill>
                  <a:schemeClr val="tx1"/>
                </a:solidFill>
                <a:latin typeface="Tahoma" pitchFamily="34" charset="0"/>
                <a:ea typeface="Tahoma" pitchFamily="34" charset="0"/>
                <a:cs typeface="Tahoma" pitchFamily="34" charset="0"/>
              </a:rPr>
              <a:t>Christmas was banned here for almost four </a:t>
            </a:r>
            <a:r>
              <a:rPr lang="en-US" sz="2000" dirty="0" smtClean="0">
                <a:solidFill>
                  <a:schemeClr val="tx1"/>
                </a:solidFill>
                <a:latin typeface="Tahoma" pitchFamily="34" charset="0"/>
                <a:ea typeface="Tahoma" pitchFamily="34" charset="0"/>
                <a:cs typeface="Tahoma" pitchFamily="34" charset="0"/>
              </a:rPr>
              <a:t>centuries. The </a:t>
            </a:r>
            <a:r>
              <a:rPr lang="en-US" sz="2000" dirty="0">
                <a:solidFill>
                  <a:schemeClr val="tx1"/>
                </a:solidFill>
                <a:latin typeface="Tahoma" pitchFamily="34" charset="0"/>
                <a:ea typeface="Tahoma" pitchFamily="34" charset="0"/>
                <a:cs typeface="Tahoma" pitchFamily="34" charset="0"/>
              </a:rPr>
              <a:t>celebration of Christmas Day in Scotland became a public holiday in 1958. </a:t>
            </a:r>
            <a:endParaRPr lang="en-US" sz="2000" dirty="0" smtClean="0">
              <a:solidFill>
                <a:schemeClr val="tx1"/>
              </a:solidFill>
              <a:latin typeface="Tahoma" pitchFamily="34" charset="0"/>
              <a:ea typeface="Tahoma" pitchFamily="34" charset="0"/>
              <a:cs typeface="Tahoma" pitchFamily="34" charset="0"/>
            </a:endParaRPr>
          </a:p>
          <a:p>
            <a:r>
              <a:rPr lang="en-US" sz="2000" dirty="0" smtClean="0">
                <a:solidFill>
                  <a:schemeClr val="tx1"/>
                </a:solidFill>
                <a:latin typeface="Tahoma" pitchFamily="34" charset="0"/>
                <a:ea typeface="Tahoma" pitchFamily="34" charset="0"/>
                <a:cs typeface="Tahoma" pitchFamily="34" charset="0"/>
              </a:rPr>
              <a:t>Christmas </a:t>
            </a:r>
            <a:r>
              <a:rPr lang="en-US" sz="2000" dirty="0">
                <a:solidFill>
                  <a:schemeClr val="tx1"/>
                </a:solidFill>
                <a:latin typeface="Tahoma" pitchFamily="34" charset="0"/>
                <a:ea typeface="Tahoma" pitchFamily="34" charset="0"/>
                <a:cs typeface="Tahoma" pitchFamily="34" charset="0"/>
              </a:rPr>
              <a:t>or Hogmanay</a:t>
            </a:r>
            <a:r>
              <a:rPr lang="en-US" sz="2000" dirty="0" smtClean="0">
                <a:solidFill>
                  <a:schemeClr val="tx1"/>
                </a:solidFill>
                <a:latin typeface="Tahoma" pitchFamily="34" charset="0"/>
                <a:ea typeface="Tahoma" pitchFamily="34" charset="0"/>
                <a:cs typeface="Tahoma" pitchFamily="34" charset="0"/>
              </a:rPr>
              <a:t> </a:t>
            </a:r>
            <a:r>
              <a:rPr lang="en-US" sz="2000" dirty="0">
                <a:solidFill>
                  <a:schemeClr val="tx1"/>
                </a:solidFill>
                <a:latin typeface="Tahoma" pitchFamily="34" charset="0"/>
                <a:ea typeface="Tahoma" pitchFamily="34" charset="0"/>
                <a:cs typeface="Tahoma" pitchFamily="34" charset="0"/>
              </a:rPr>
              <a:t>in S</a:t>
            </a:r>
            <a:r>
              <a:rPr lang="en-US" sz="2000" dirty="0" smtClean="0">
                <a:solidFill>
                  <a:schemeClr val="tx1"/>
                </a:solidFill>
                <a:latin typeface="Tahoma" pitchFamily="34" charset="0"/>
                <a:ea typeface="Tahoma" pitchFamily="34" charset="0"/>
                <a:cs typeface="Tahoma" pitchFamily="34" charset="0"/>
              </a:rPr>
              <a:t>cotland is celebrated on the 25</a:t>
            </a:r>
            <a:r>
              <a:rPr lang="en-US" sz="2000" baseline="30000" dirty="0" smtClean="0">
                <a:solidFill>
                  <a:schemeClr val="tx1"/>
                </a:solidFill>
                <a:latin typeface="Tahoma" pitchFamily="34" charset="0"/>
                <a:ea typeface="Tahoma" pitchFamily="34" charset="0"/>
                <a:cs typeface="Tahoma" pitchFamily="34" charset="0"/>
              </a:rPr>
              <a:t>th</a:t>
            </a:r>
            <a:r>
              <a:rPr lang="en-US" sz="2000" dirty="0" smtClean="0">
                <a:solidFill>
                  <a:schemeClr val="tx1"/>
                </a:solidFill>
                <a:latin typeface="Tahoma" pitchFamily="34" charset="0"/>
                <a:ea typeface="Tahoma" pitchFamily="34" charset="0"/>
                <a:cs typeface="Tahoma" pitchFamily="34" charset="0"/>
              </a:rPr>
              <a:t> of December, too.  It </a:t>
            </a:r>
            <a:r>
              <a:rPr lang="en-US" sz="2000" dirty="0">
                <a:solidFill>
                  <a:schemeClr val="tx1"/>
                </a:solidFill>
                <a:latin typeface="Tahoma" pitchFamily="34" charset="0"/>
                <a:ea typeface="Tahoma" pitchFamily="34" charset="0"/>
                <a:cs typeface="Tahoma" pitchFamily="34" charset="0"/>
              </a:rPr>
              <a:t>is a quiet family holiday, which is not usually celebrated on a grand scale here. </a:t>
            </a:r>
            <a:endParaRPr lang="en-US" sz="2000" dirty="0" smtClean="0">
              <a:solidFill>
                <a:schemeClr val="tx1"/>
              </a:solidFill>
              <a:latin typeface="Tahoma" pitchFamily="34" charset="0"/>
              <a:ea typeface="Tahoma" pitchFamily="34" charset="0"/>
              <a:cs typeface="Tahoma" pitchFamily="34" charset="0"/>
            </a:endParaRPr>
          </a:p>
          <a:p>
            <a:r>
              <a:rPr lang="en-US" sz="2000" dirty="0" smtClean="0">
                <a:solidFill>
                  <a:schemeClr val="tx1"/>
                </a:solidFill>
                <a:latin typeface="Tahoma" pitchFamily="34" charset="0"/>
                <a:ea typeface="Tahoma" pitchFamily="34" charset="0"/>
                <a:cs typeface="Tahoma" pitchFamily="34" charset="0"/>
              </a:rPr>
              <a:t>There </a:t>
            </a:r>
            <a:r>
              <a:rPr lang="en-US" sz="2000" dirty="0">
                <a:solidFill>
                  <a:schemeClr val="tx1"/>
                </a:solidFill>
                <a:latin typeface="Tahoma" pitchFamily="34" charset="0"/>
                <a:ea typeface="Tahoma" pitchFamily="34" charset="0"/>
                <a:cs typeface="Tahoma" pitchFamily="34" charset="0"/>
              </a:rPr>
              <a:t>are no loud toasts at the table and there is no such fun as in the New Year holidays. Kids don't hang out their socks waiting for their presents or leave treats for Santa</a:t>
            </a:r>
            <a:r>
              <a:rPr lang="en-US" sz="2000" dirty="0" smtClean="0">
                <a:solidFill>
                  <a:schemeClr val="tx1"/>
                </a:solidFill>
                <a:latin typeface="Tahoma" pitchFamily="34" charset="0"/>
                <a:ea typeface="Tahoma" pitchFamily="34" charset="0"/>
                <a:cs typeface="Tahoma" pitchFamily="34" charset="0"/>
              </a:rPr>
              <a:t>.</a:t>
            </a:r>
          </a:p>
          <a:p>
            <a:endParaRPr lang="ru-RU" sz="20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6346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31175" y="4748845"/>
            <a:ext cx="7765916" cy="830997"/>
          </a:xfrm>
          <a:prstGeom prst="rect">
            <a:avLst/>
          </a:prstGeom>
        </p:spPr>
        <p:txBody>
          <a:bodyPr wrap="square">
            <a:spAutoFit/>
          </a:bodyPr>
          <a:lstStyle/>
          <a:p>
            <a:r>
              <a:rPr lang="en-US" sz="2400" dirty="0" smtClean="0">
                <a:latin typeface="Tahoma" pitchFamily="34" charset="0"/>
                <a:ea typeface="Tahoma" pitchFamily="34" charset="0"/>
                <a:cs typeface="Tahoma" pitchFamily="34" charset="0"/>
              </a:rPr>
              <a:t>Why there aren't any </a:t>
            </a:r>
            <a:r>
              <a:rPr lang="en-US" sz="2400" dirty="0">
                <a:latin typeface="Tahoma" pitchFamily="34" charset="0"/>
                <a:ea typeface="Tahoma" pitchFamily="34" charset="0"/>
                <a:cs typeface="Tahoma" pitchFamily="34" charset="0"/>
              </a:rPr>
              <a:t>loud toasts at the table and </a:t>
            </a:r>
            <a:r>
              <a:rPr lang="en-US" sz="2400" dirty="0" smtClean="0">
                <a:latin typeface="Tahoma" pitchFamily="34" charset="0"/>
                <a:ea typeface="Tahoma" pitchFamily="34" charset="0"/>
                <a:cs typeface="Tahoma" pitchFamily="34" charset="0"/>
              </a:rPr>
              <a:t>much fun </a:t>
            </a:r>
            <a:r>
              <a:rPr lang="en-US" sz="2400" dirty="0">
                <a:latin typeface="Tahoma" pitchFamily="34" charset="0"/>
                <a:ea typeface="Tahoma" pitchFamily="34" charset="0"/>
                <a:cs typeface="Tahoma" pitchFamily="34" charset="0"/>
              </a:rPr>
              <a:t>as in the New Year </a:t>
            </a:r>
            <a:r>
              <a:rPr lang="en-US" sz="2400" dirty="0" smtClean="0">
                <a:latin typeface="Tahoma" pitchFamily="34" charset="0"/>
                <a:ea typeface="Tahoma" pitchFamily="34" charset="0"/>
                <a:cs typeface="Tahoma" pitchFamily="34" charset="0"/>
              </a:rPr>
              <a:t>holidays in Scotland</a:t>
            </a:r>
            <a:r>
              <a:rPr lang="ru-RU" sz="2400" dirty="0" smtClean="0">
                <a:latin typeface="Tahoma" pitchFamily="34" charset="0"/>
                <a:ea typeface="Tahoma" pitchFamily="34" charset="0"/>
                <a:cs typeface="Tahoma" pitchFamily="34" charset="0"/>
              </a:rPr>
              <a:t>?</a:t>
            </a:r>
            <a:endParaRPr lang="ru-RU" sz="2400" dirty="0">
              <a:latin typeface="Tahoma" pitchFamily="34" charset="0"/>
              <a:ea typeface="Tahoma" pitchFamily="34" charset="0"/>
              <a:cs typeface="Tahoma" pitchFamily="34" charset="0"/>
            </a:endParaRPr>
          </a:p>
        </p:txBody>
      </p:sp>
      <p:sp>
        <p:nvSpPr>
          <p:cNvPr id="7" name="Прямоугольник 6"/>
          <p:cNvSpPr/>
          <p:nvPr/>
        </p:nvSpPr>
        <p:spPr>
          <a:xfrm>
            <a:off x="180877" y="3872253"/>
            <a:ext cx="6717032" cy="461665"/>
          </a:xfrm>
          <a:prstGeom prst="rect">
            <a:avLst/>
          </a:prstGeom>
        </p:spPr>
        <p:txBody>
          <a:bodyPr wrap="none">
            <a:spAutoFit/>
          </a:bodyPr>
          <a:lstStyle/>
          <a:p>
            <a:r>
              <a:rPr lang="en-US" sz="2400" dirty="0">
                <a:latin typeface="Tahoma" pitchFamily="34" charset="0"/>
                <a:ea typeface="Tahoma" pitchFamily="34" charset="0"/>
                <a:cs typeface="Tahoma" pitchFamily="34" charset="0"/>
              </a:rPr>
              <a:t>When did Scotland start to celebrate Christmas?</a:t>
            </a:r>
            <a:endParaRPr lang="ru-RU" sz="2400" dirty="0">
              <a:latin typeface="Tahoma" pitchFamily="34" charset="0"/>
              <a:ea typeface="Tahoma" pitchFamily="34" charset="0"/>
              <a:cs typeface="Tahoma" pitchFamily="34" charset="0"/>
            </a:endParaRPr>
          </a:p>
        </p:txBody>
      </p:sp>
      <p:sp>
        <p:nvSpPr>
          <p:cNvPr id="8" name="Прямоугольник 7"/>
          <p:cNvSpPr/>
          <p:nvPr/>
        </p:nvSpPr>
        <p:spPr>
          <a:xfrm>
            <a:off x="491393" y="2655670"/>
            <a:ext cx="5246821" cy="461665"/>
          </a:xfrm>
          <a:prstGeom prst="rect">
            <a:avLst/>
          </a:prstGeom>
        </p:spPr>
        <p:txBody>
          <a:bodyPr wrap="none">
            <a:spAutoFit/>
          </a:bodyPr>
          <a:lstStyle/>
          <a:p>
            <a:r>
              <a:rPr lang="en-US" sz="2400" dirty="0">
                <a:latin typeface="Tahoma" pitchFamily="34" charset="0"/>
                <a:ea typeface="Tahoma" pitchFamily="34" charset="0"/>
                <a:cs typeface="Tahoma" pitchFamily="34" charset="0"/>
              </a:rPr>
              <a:t>What is Christmas called in Scotland?</a:t>
            </a:r>
            <a:endParaRPr lang="ru-RU" sz="2400" dirty="0">
              <a:latin typeface="Tahoma" pitchFamily="34" charset="0"/>
              <a:ea typeface="Tahoma" pitchFamily="34" charset="0"/>
              <a:cs typeface="Tahoma"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7091" y="0"/>
            <a:ext cx="4285384" cy="602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487255" cy="2524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02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1732" y="67991"/>
            <a:ext cx="6499225" cy="666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87209"/>
            <a:ext cx="12193588"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188913"/>
            <a:ext cx="5035550" cy="666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32508" y="596555"/>
            <a:ext cx="6096000" cy="3785652"/>
          </a:xfrm>
          <a:prstGeom prst="rect">
            <a:avLst/>
          </a:prstGeom>
        </p:spPr>
        <p:txBody>
          <a:bodyPr>
            <a:spAutoFit/>
          </a:bodyPr>
          <a:lstStyle/>
          <a:p>
            <a:r>
              <a:rPr lang="en-US" sz="2000" dirty="0" smtClean="0">
                <a:latin typeface="Times New Roman" pitchFamily="18" charset="0"/>
                <a:cs typeface="Times New Roman" pitchFamily="18" charset="0"/>
              </a:rPr>
              <a:t>New </a:t>
            </a:r>
            <a:r>
              <a:rPr lang="en-US" sz="2000" dirty="0">
                <a:latin typeface="Times New Roman" pitchFamily="18" charset="0"/>
                <a:cs typeface="Times New Roman" pitchFamily="18" charset="0"/>
              </a:rPr>
              <a:t>Year’s tree – новогодняя </a:t>
            </a:r>
            <a:r>
              <a:rPr lang="en-US" sz="2000" dirty="0" smtClean="0">
                <a:latin typeface="Times New Roman" pitchFamily="18" charset="0"/>
                <a:cs typeface="Times New Roman" pitchFamily="18" charset="0"/>
              </a:rPr>
              <a:t>елка</a:t>
            </a:r>
            <a:endParaRPr lang="ru-RU" sz="2000" dirty="0" smtClean="0">
              <a:latin typeface="Times New Roman" pitchFamily="18" charset="0"/>
              <a:cs typeface="Times New Roman" pitchFamily="18" charset="0"/>
            </a:endParaRPr>
          </a:p>
          <a:p>
            <a:pPr lvl="0"/>
            <a:r>
              <a:rPr lang="ru-RU" sz="2000" dirty="0">
                <a:solidFill>
                  <a:srgbClr val="FFFFFF"/>
                </a:solidFill>
                <a:latin typeface="Times New Roman" pitchFamily="18" charset="0"/>
                <a:cs typeface="Times New Roman" pitchFamily="18" charset="0"/>
              </a:rPr>
              <a:t>Father Christmas — Дед </a:t>
            </a:r>
            <a:r>
              <a:rPr lang="ru-RU" sz="2000" dirty="0" smtClean="0">
                <a:solidFill>
                  <a:srgbClr val="FFFFFF"/>
                </a:solidFill>
                <a:latin typeface="Times New Roman" pitchFamily="18" charset="0"/>
                <a:cs typeface="Times New Roman" pitchFamily="18" charset="0"/>
              </a:rPr>
              <a:t>Мороз</a:t>
            </a:r>
          </a:p>
          <a:p>
            <a:pPr lvl="0"/>
            <a:r>
              <a:rPr lang="ru-RU" sz="2000" dirty="0" smtClean="0">
                <a:solidFill>
                  <a:srgbClr val="FFFFFF"/>
                </a:solidFill>
                <a:latin typeface="Times New Roman" pitchFamily="18" charset="0"/>
                <a:cs typeface="Times New Roman" pitchFamily="18" charset="0"/>
              </a:rPr>
              <a:t> </a:t>
            </a:r>
            <a:r>
              <a:rPr lang="ru-RU" sz="2000" dirty="0">
                <a:solidFill>
                  <a:srgbClr val="FFFFFF"/>
                </a:solidFill>
                <a:latin typeface="Times New Roman" pitchFamily="18" charset="0"/>
                <a:cs typeface="Times New Roman" pitchFamily="18" charset="0"/>
              </a:rPr>
              <a:t>(который приходит на Рождество</a:t>
            </a:r>
            <a:r>
              <a:rPr lang="ru-RU" sz="2000" dirty="0" smtClean="0">
                <a:solidFill>
                  <a:srgbClr val="FFFFFF"/>
                </a:solidFill>
                <a:latin typeface="Times New Roman" pitchFamily="18" charset="0"/>
                <a:cs typeface="Times New Roman" pitchFamily="18" charset="0"/>
              </a:rPr>
              <a:t>)</a:t>
            </a:r>
            <a:endParaRPr lang="ru-RU"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Snow Maiden – </a:t>
            </a:r>
            <a:r>
              <a:rPr lang="ru-RU" sz="2000" dirty="0">
                <a:latin typeface="Times New Roman" pitchFamily="18" charset="0"/>
                <a:cs typeface="Times New Roman" pitchFamily="18" charset="0"/>
              </a:rPr>
              <a:t>Снегурочка</a:t>
            </a:r>
          </a:p>
          <a:p>
            <a:r>
              <a:rPr lang="en-US" sz="2000" dirty="0">
                <a:latin typeface="Times New Roman" pitchFamily="18" charset="0"/>
                <a:cs typeface="Times New Roman" pitchFamily="18" charset="0"/>
              </a:rPr>
              <a:t>Jack Frost – </a:t>
            </a:r>
            <a:r>
              <a:rPr lang="ru-RU" sz="2000" dirty="0">
                <a:latin typeface="Times New Roman" pitchFamily="18" charset="0"/>
                <a:cs typeface="Times New Roman" pitchFamily="18" charset="0"/>
              </a:rPr>
              <a:t>Дед Мороз</a:t>
            </a:r>
            <a:endParaRPr lang="ru-RU"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decorations </a:t>
            </a:r>
            <a:r>
              <a:rPr lang="en-US"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украшения</a:t>
            </a:r>
          </a:p>
          <a:p>
            <a:r>
              <a:rPr lang="ru-RU" sz="2000" dirty="0">
                <a:latin typeface="Times New Roman" pitchFamily="18" charset="0"/>
                <a:cs typeface="Times New Roman" pitchFamily="18" charset="0"/>
              </a:rPr>
              <a:t>glass balls, toys – шары, </a:t>
            </a:r>
            <a:endParaRPr lang="ru-RU" sz="2000" dirty="0" smtClean="0">
              <a:latin typeface="Times New Roman" pitchFamily="18" charset="0"/>
              <a:cs typeface="Times New Roman" pitchFamily="18" charset="0"/>
            </a:endParaRPr>
          </a:p>
          <a:p>
            <a:r>
              <a:rPr lang="ru-RU" sz="2000" dirty="0" smtClean="0">
                <a:latin typeface="Times New Roman" pitchFamily="18" charset="0"/>
                <a:cs typeface="Times New Roman" pitchFamily="18" charset="0"/>
              </a:rPr>
              <a:t>новогодние игрушки</a:t>
            </a:r>
            <a:endParaRPr lang="ru-RU"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bell </a:t>
            </a:r>
            <a:r>
              <a:rPr lang="en-US" sz="2000" dirty="0">
                <a:latin typeface="Times New Roman" pitchFamily="18" charset="0"/>
                <a:cs typeface="Times New Roman" pitchFamily="18" charset="0"/>
              </a:rPr>
              <a:t>— </a:t>
            </a:r>
            <a:r>
              <a:rPr lang="ru-RU" sz="2000" dirty="0">
                <a:latin typeface="Times New Roman" pitchFamily="18" charset="0"/>
                <a:cs typeface="Times New Roman" pitchFamily="18" charset="0"/>
              </a:rPr>
              <a:t>колокольчик</a:t>
            </a:r>
          </a:p>
          <a:p>
            <a:r>
              <a:rPr lang="en-US" sz="2000" dirty="0">
                <a:latin typeface="Times New Roman" pitchFamily="18" charset="0"/>
                <a:cs typeface="Times New Roman" pitchFamily="18" charset="0"/>
              </a:rPr>
              <a:t>candy cane — </a:t>
            </a:r>
            <a:r>
              <a:rPr lang="ru-RU" sz="2000" dirty="0">
                <a:latin typeface="Times New Roman" pitchFamily="18" charset="0"/>
                <a:cs typeface="Times New Roman" pitchFamily="18" charset="0"/>
              </a:rPr>
              <a:t>карамельная трость</a:t>
            </a:r>
          </a:p>
          <a:p>
            <a:r>
              <a:rPr lang="en-US" sz="2000" dirty="0">
                <a:latin typeface="Times New Roman" pitchFamily="18" charset="0"/>
                <a:cs typeface="Times New Roman" pitchFamily="18" charset="0"/>
              </a:rPr>
              <a:t>lights — </a:t>
            </a:r>
            <a:r>
              <a:rPr lang="ru-RU" sz="2000" dirty="0">
                <a:latin typeface="Times New Roman" pitchFamily="18" charset="0"/>
                <a:cs typeface="Times New Roman" pitchFamily="18" charset="0"/>
              </a:rPr>
              <a:t>гирлянда</a:t>
            </a:r>
          </a:p>
          <a:p>
            <a:r>
              <a:rPr lang="en-US" sz="2000" dirty="0">
                <a:latin typeface="Times New Roman" pitchFamily="18" charset="0"/>
                <a:cs typeface="Times New Roman" pitchFamily="18" charset="0"/>
              </a:rPr>
              <a:t>ornaments — </a:t>
            </a:r>
            <a:r>
              <a:rPr lang="ru-RU" sz="2000" dirty="0">
                <a:latin typeface="Times New Roman" pitchFamily="18" charset="0"/>
                <a:cs typeface="Times New Roman" pitchFamily="18" charset="0"/>
              </a:rPr>
              <a:t>украшения на </a:t>
            </a:r>
            <a:r>
              <a:rPr lang="ru-RU" sz="2000" dirty="0" smtClean="0">
                <a:latin typeface="Times New Roman" pitchFamily="18" charset="0"/>
                <a:cs typeface="Times New Roman" pitchFamily="18" charset="0"/>
              </a:rPr>
              <a:t>елку</a:t>
            </a:r>
            <a:endParaRPr lang="ru-RU" sz="2000" dirty="0">
              <a:latin typeface="Times New Roman" pitchFamily="18" charset="0"/>
              <a:cs typeface="Times New Roman" pitchFamily="18" charset="0"/>
            </a:endParaRPr>
          </a:p>
        </p:txBody>
      </p:sp>
      <p:sp>
        <p:nvSpPr>
          <p:cNvPr id="6" name="Прямоугольник 5"/>
          <p:cNvSpPr/>
          <p:nvPr/>
        </p:nvSpPr>
        <p:spPr>
          <a:xfrm>
            <a:off x="4410362" y="624587"/>
            <a:ext cx="4036291" cy="4278094"/>
          </a:xfrm>
          <a:prstGeom prst="rect">
            <a:avLst/>
          </a:prstGeom>
        </p:spPr>
        <p:txBody>
          <a:bodyPr wrap="square">
            <a:spAutoFit/>
          </a:bodyPr>
          <a:lstStyle/>
          <a:p>
            <a:r>
              <a:rPr lang="en-US" sz="2000" dirty="0" smtClean="0">
                <a:latin typeface="Times New Roman" pitchFamily="18" charset="0"/>
                <a:cs typeface="Times New Roman" pitchFamily="18" charset="0"/>
              </a:rPr>
              <a:t>coloured </a:t>
            </a:r>
            <a:r>
              <a:rPr lang="en-US" sz="2000" dirty="0">
                <a:latin typeface="Times New Roman" pitchFamily="18" charset="0"/>
                <a:cs typeface="Times New Roman" pitchFamily="18" charset="0"/>
              </a:rPr>
              <a:t>lights – </a:t>
            </a:r>
            <a:r>
              <a:rPr lang="ru-RU" sz="2000" dirty="0">
                <a:latin typeface="Times New Roman" pitchFamily="18" charset="0"/>
                <a:cs typeface="Times New Roman" pitchFamily="18" charset="0"/>
              </a:rPr>
              <a:t>фонарики</a:t>
            </a:r>
          </a:p>
          <a:p>
            <a:r>
              <a:rPr lang="en-US" sz="2000" dirty="0" smtClean="0">
                <a:latin typeface="Times New Roman" pitchFamily="18" charset="0"/>
                <a:cs typeface="Times New Roman" pitchFamily="18" charset="0"/>
              </a:rPr>
              <a:t>a </a:t>
            </a:r>
            <a:r>
              <a:rPr lang="en-US" sz="2000" dirty="0">
                <a:latin typeface="Times New Roman" pitchFamily="18" charset="0"/>
                <a:cs typeface="Times New Roman" pitchFamily="18" charset="0"/>
              </a:rPr>
              <a:t>tinsel – </a:t>
            </a:r>
            <a:r>
              <a:rPr lang="ru-RU" sz="2000" dirty="0" smtClean="0">
                <a:latin typeface="Times New Roman" pitchFamily="18" charset="0"/>
                <a:cs typeface="Times New Roman" pitchFamily="18" charset="0"/>
              </a:rPr>
              <a:t>гирлянда</a:t>
            </a:r>
          </a:p>
          <a:p>
            <a:r>
              <a:rPr lang="en-US" sz="2000" dirty="0" smtClean="0">
                <a:latin typeface="Times New Roman" pitchFamily="18" charset="0"/>
                <a:cs typeface="Times New Roman" pitchFamily="18" charset="0"/>
              </a:rPr>
              <a:t>crackers </a:t>
            </a:r>
            <a:r>
              <a:rPr lang="en-US" sz="2000" dirty="0">
                <a:latin typeface="Times New Roman" pitchFamily="18" charset="0"/>
                <a:cs typeface="Times New Roman" pitchFamily="18" charset="0"/>
              </a:rPr>
              <a:t>– </a:t>
            </a:r>
            <a:r>
              <a:rPr lang="ru-RU" sz="2000" dirty="0">
                <a:latin typeface="Times New Roman" pitchFamily="18" charset="0"/>
                <a:cs typeface="Times New Roman" pitchFamily="18" charset="0"/>
              </a:rPr>
              <a:t>хлопать хлопушки</a:t>
            </a:r>
          </a:p>
          <a:p>
            <a:r>
              <a:rPr lang="en-US" sz="2000" dirty="0" smtClean="0">
                <a:latin typeface="Times New Roman" pitchFamily="18" charset="0"/>
                <a:cs typeface="Times New Roman" pitchFamily="18" charset="0"/>
              </a:rPr>
              <a:t>hand-made </a:t>
            </a:r>
            <a:r>
              <a:rPr lang="en-US" sz="2000" dirty="0">
                <a:latin typeface="Times New Roman" pitchFamily="18" charset="0"/>
                <a:cs typeface="Times New Roman" pitchFamily="18" charset="0"/>
              </a:rPr>
              <a:t>gifts – </a:t>
            </a:r>
            <a:r>
              <a:rPr lang="ru-RU" sz="2000" dirty="0">
                <a:latin typeface="Times New Roman" pitchFamily="18" charset="0"/>
                <a:cs typeface="Times New Roman" pitchFamily="18" charset="0"/>
              </a:rPr>
              <a:t>самодельные </a:t>
            </a:r>
            <a:r>
              <a:rPr lang="ru-RU" sz="2000" dirty="0" smtClean="0">
                <a:latin typeface="Times New Roman" pitchFamily="18" charset="0"/>
                <a:cs typeface="Times New Roman" pitchFamily="18" charset="0"/>
              </a:rPr>
              <a:t>подарки</a:t>
            </a:r>
          </a:p>
          <a:p>
            <a:pPr lvl="0"/>
            <a:r>
              <a:rPr lang="en-US" sz="2000" dirty="0">
                <a:solidFill>
                  <a:srgbClr val="FFFFFF"/>
                </a:solidFill>
                <a:latin typeface="Times New Roman" pitchFamily="18" charset="0"/>
                <a:cs typeface="Times New Roman" pitchFamily="18" charset="0"/>
              </a:rPr>
              <a:t>tinsel — </a:t>
            </a:r>
            <a:r>
              <a:rPr lang="ru-RU" sz="2000" dirty="0">
                <a:solidFill>
                  <a:srgbClr val="FFFFFF"/>
                </a:solidFill>
                <a:latin typeface="Times New Roman" pitchFamily="18" charset="0"/>
                <a:cs typeface="Times New Roman" pitchFamily="18" charset="0"/>
              </a:rPr>
              <a:t>новогодний </a:t>
            </a:r>
            <a:r>
              <a:rPr lang="ru-RU" sz="2000" dirty="0" smtClean="0">
                <a:solidFill>
                  <a:srgbClr val="FFFFFF"/>
                </a:solidFill>
                <a:latin typeface="Times New Roman" pitchFamily="18" charset="0"/>
                <a:cs typeface="Times New Roman" pitchFamily="18" charset="0"/>
              </a:rPr>
              <a:t>дождик, мишура</a:t>
            </a:r>
            <a:endParaRPr lang="ru-RU" sz="2000" dirty="0">
              <a:solidFill>
                <a:srgbClr val="FFFFFF"/>
              </a:solidFill>
              <a:latin typeface="Times New Roman" pitchFamily="18" charset="0"/>
              <a:cs typeface="Times New Roman" pitchFamily="18" charset="0"/>
            </a:endParaRPr>
          </a:p>
          <a:p>
            <a:pPr lvl="0"/>
            <a:r>
              <a:rPr lang="en-US" sz="2000" dirty="0">
                <a:solidFill>
                  <a:srgbClr val="FFFFFF"/>
                </a:solidFill>
                <a:latin typeface="Times New Roman" pitchFamily="18" charset="0"/>
                <a:cs typeface="Times New Roman" pitchFamily="18" charset="0"/>
              </a:rPr>
              <a:t>a star — </a:t>
            </a:r>
            <a:r>
              <a:rPr lang="ru-RU" sz="2000" dirty="0">
                <a:solidFill>
                  <a:srgbClr val="FFFFFF"/>
                </a:solidFill>
                <a:latin typeface="Times New Roman" pitchFamily="18" charset="0"/>
                <a:cs typeface="Times New Roman" pitchFamily="18" charset="0"/>
              </a:rPr>
              <a:t>звезда</a:t>
            </a:r>
          </a:p>
          <a:p>
            <a:pPr lvl="0"/>
            <a:r>
              <a:rPr lang="en-US" sz="2000" dirty="0">
                <a:solidFill>
                  <a:srgbClr val="FFFFFF"/>
                </a:solidFill>
                <a:latin typeface="Times New Roman" pitchFamily="18" charset="0"/>
                <a:cs typeface="Times New Roman" pitchFamily="18" charset="0"/>
              </a:rPr>
              <a:t>garland — </a:t>
            </a:r>
            <a:r>
              <a:rPr lang="ru-RU" sz="2000" dirty="0">
                <a:solidFill>
                  <a:srgbClr val="FFFFFF"/>
                </a:solidFill>
                <a:latin typeface="Times New Roman" pitchFamily="18" charset="0"/>
                <a:cs typeface="Times New Roman" pitchFamily="18" charset="0"/>
              </a:rPr>
              <a:t>гирлянда</a:t>
            </a:r>
          </a:p>
          <a:p>
            <a:pPr lvl="0"/>
            <a:r>
              <a:rPr lang="en-US" sz="2000" dirty="0">
                <a:solidFill>
                  <a:srgbClr val="FFFFFF"/>
                </a:solidFill>
                <a:latin typeface="Times New Roman" pitchFamily="18" charset="0"/>
                <a:cs typeface="Times New Roman" pitchFamily="18" charset="0"/>
              </a:rPr>
              <a:t>candle — </a:t>
            </a:r>
            <a:r>
              <a:rPr lang="ru-RU" sz="2000" dirty="0">
                <a:solidFill>
                  <a:srgbClr val="FFFFFF"/>
                </a:solidFill>
                <a:latin typeface="Times New Roman" pitchFamily="18" charset="0"/>
                <a:cs typeface="Times New Roman" pitchFamily="18" charset="0"/>
              </a:rPr>
              <a:t>свеча</a:t>
            </a:r>
          </a:p>
          <a:p>
            <a:pPr lvl="0"/>
            <a:r>
              <a:rPr lang="en-US" sz="2000" dirty="0">
                <a:solidFill>
                  <a:srgbClr val="FFFFFF"/>
                </a:solidFill>
                <a:latin typeface="Times New Roman" pitchFamily="18" charset="0"/>
                <a:cs typeface="Times New Roman" pitchFamily="18" charset="0"/>
              </a:rPr>
              <a:t>a wreath </a:t>
            </a:r>
            <a:r>
              <a:rPr lang="en-US" sz="2000" dirty="0" smtClean="0">
                <a:solidFill>
                  <a:srgbClr val="FFFFFF"/>
                </a:solidFill>
                <a:latin typeface="Times New Roman" pitchFamily="18" charset="0"/>
                <a:cs typeface="Times New Roman" pitchFamily="18" charset="0"/>
              </a:rPr>
              <a:t>—</a:t>
            </a:r>
            <a:r>
              <a:rPr lang="ru-RU" sz="2000" dirty="0" smtClean="0">
                <a:solidFill>
                  <a:srgbClr val="FFFFFF"/>
                </a:solidFill>
                <a:latin typeface="Times New Roman" pitchFamily="18" charset="0"/>
                <a:cs typeface="Times New Roman" pitchFamily="18" charset="0"/>
              </a:rPr>
              <a:t>рождественский </a:t>
            </a:r>
            <a:r>
              <a:rPr lang="ru-RU" sz="2000" dirty="0">
                <a:solidFill>
                  <a:srgbClr val="FFFFFF"/>
                </a:solidFill>
                <a:latin typeface="Times New Roman" pitchFamily="18" charset="0"/>
                <a:cs typeface="Times New Roman" pitchFamily="18" charset="0"/>
              </a:rPr>
              <a:t>венок</a:t>
            </a:r>
          </a:p>
          <a:p>
            <a:pPr lvl="0"/>
            <a:r>
              <a:rPr lang="en-US" sz="2000" dirty="0">
                <a:solidFill>
                  <a:srgbClr val="FFFFFF"/>
                </a:solidFill>
                <a:latin typeface="Times New Roman" pitchFamily="18" charset="0"/>
                <a:cs typeface="Times New Roman" pitchFamily="18" charset="0"/>
              </a:rPr>
              <a:t>red ribbon — </a:t>
            </a:r>
            <a:r>
              <a:rPr lang="ru-RU" sz="2000" dirty="0">
                <a:solidFill>
                  <a:srgbClr val="FFFFFF"/>
                </a:solidFill>
                <a:latin typeface="Times New Roman" pitchFamily="18" charset="0"/>
                <a:cs typeface="Times New Roman" pitchFamily="18" charset="0"/>
              </a:rPr>
              <a:t>красная лента</a:t>
            </a:r>
          </a:p>
          <a:p>
            <a:endParaRPr lang="ru-RU" sz="1600" dirty="0">
              <a:latin typeface="Times New Roman" pitchFamily="18" charset="0"/>
              <a:cs typeface="Times New Roman" pitchFamily="18" charset="0"/>
            </a:endParaRPr>
          </a:p>
          <a:p>
            <a:endParaRPr lang="ru-RU" sz="1600" dirty="0">
              <a:latin typeface="Times New Roman" pitchFamily="18" charset="0"/>
              <a:cs typeface="Times New Roman" pitchFamily="18" charset="0"/>
            </a:endParaRPr>
          </a:p>
        </p:txBody>
      </p:sp>
      <p:sp>
        <p:nvSpPr>
          <p:cNvPr id="7" name="Прямоугольник 6"/>
          <p:cNvSpPr/>
          <p:nvPr/>
        </p:nvSpPr>
        <p:spPr>
          <a:xfrm>
            <a:off x="3126693" y="4247"/>
            <a:ext cx="3929666" cy="369332"/>
          </a:xfrm>
          <a:prstGeom prst="rect">
            <a:avLst/>
          </a:prstGeom>
        </p:spPr>
        <p:txBody>
          <a:bodyPr wrap="none">
            <a:spAutoFit/>
          </a:bodyPr>
          <a:lstStyle/>
          <a:p>
            <a:r>
              <a:rPr lang="en-US" u="sng" dirty="0"/>
              <a:t>Christmas and New Year </a:t>
            </a:r>
            <a:r>
              <a:rPr lang="en-US" u="sng" dirty="0" smtClean="0"/>
              <a:t>Vocabulary</a:t>
            </a:r>
            <a:endParaRPr lang="ru-RU" u="sng" dirty="0"/>
          </a:p>
        </p:txBody>
      </p:sp>
    </p:spTree>
    <p:extLst>
      <p:ext uri="{BB962C8B-B14F-4D97-AF65-F5344CB8AC3E}">
        <p14:creationId xmlns:p14="http://schemas.microsoft.com/office/powerpoint/2010/main" val="41687431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3985451-6BE6-4E84-A4F8-DA5E0E5E4269}"/>
              </a:ext>
            </a:extLst>
          </p:cNvPr>
          <p:cNvSpPr>
            <a:spLocks noGrp="1"/>
          </p:cNvSpPr>
          <p:nvPr>
            <p:ph type="title"/>
          </p:nvPr>
        </p:nvSpPr>
        <p:spPr>
          <a:xfrm>
            <a:off x="743528" y="0"/>
            <a:ext cx="3809999" cy="1524000"/>
          </a:xfrm>
        </p:spPr>
        <p:txBody>
          <a:bodyPr/>
          <a:lstStyle/>
          <a:p>
            <a:r>
              <a:rPr lang="en-US" dirty="0"/>
              <a:t>           Wales</a:t>
            </a:r>
            <a:endParaRPr lang="ru-RU" dirty="0"/>
          </a:p>
        </p:txBody>
      </p:sp>
      <p:pic>
        <p:nvPicPr>
          <p:cNvPr id="6" name="Рисунок 5">
            <a:extLst>
              <a:ext uri="{FF2B5EF4-FFF2-40B4-BE49-F238E27FC236}">
                <a16:creationId xmlns:a16="http://schemas.microsoft.com/office/drawing/2014/main" xmlns="" id="{353B26EA-A59A-41C0-9A37-2E14F42C92E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681" r="7681"/>
          <a:stretch>
            <a:fillRect/>
          </a:stretch>
        </p:blipFill>
        <p:spPr>
          <a:xfrm>
            <a:off x="7505267" y="0"/>
            <a:ext cx="4686733" cy="4151706"/>
          </a:xfrm>
        </p:spPr>
      </p:pic>
      <p:sp>
        <p:nvSpPr>
          <p:cNvPr id="4" name="Текст 3">
            <a:extLst>
              <a:ext uri="{FF2B5EF4-FFF2-40B4-BE49-F238E27FC236}">
                <a16:creationId xmlns:a16="http://schemas.microsoft.com/office/drawing/2014/main" xmlns="" id="{AC74E63B-6A0E-45DC-BFBB-C9A5F82D61CE}"/>
              </a:ext>
            </a:extLst>
          </p:cNvPr>
          <p:cNvSpPr>
            <a:spLocks noGrp="1"/>
          </p:cNvSpPr>
          <p:nvPr>
            <p:ph type="body" sz="half" idx="2"/>
          </p:nvPr>
        </p:nvSpPr>
        <p:spPr>
          <a:xfrm>
            <a:off x="424874" y="992909"/>
            <a:ext cx="5292436" cy="5527963"/>
          </a:xfrm>
        </p:spPr>
        <p:txBody>
          <a:bodyPr>
            <a:noAutofit/>
          </a:bodyPr>
          <a:lstStyle/>
          <a:p>
            <a:r>
              <a:rPr lang="en-US" sz="2000" dirty="0">
                <a:solidFill>
                  <a:srgbClr val="FFFFFF"/>
                </a:solidFill>
                <a:latin typeface="Tahoma" pitchFamily="34" charset="0"/>
                <a:ea typeface="Tahoma" pitchFamily="34" charset="0"/>
                <a:cs typeface="Tahoma" pitchFamily="34" charset="0"/>
              </a:rPr>
              <a:t>In Wales, it is customary to attend church </a:t>
            </a:r>
            <a:r>
              <a:rPr lang="en-US" sz="2000" dirty="0" smtClean="0">
                <a:solidFill>
                  <a:srgbClr val="FFFFFF"/>
                </a:solidFill>
                <a:latin typeface="Tahoma" pitchFamily="34" charset="0"/>
                <a:ea typeface="Tahoma" pitchFamily="34" charset="0"/>
                <a:cs typeface="Tahoma" pitchFamily="34" charset="0"/>
              </a:rPr>
              <a:t>services. It is called "Plygain</a:t>
            </a:r>
            <a:r>
              <a:rPr lang="en-US" sz="2000" dirty="0">
                <a:solidFill>
                  <a:srgbClr val="FFFFFF"/>
                </a:solidFill>
                <a:latin typeface="Tahoma" pitchFamily="34" charset="0"/>
                <a:ea typeface="Tahoma" pitchFamily="34" charset="0"/>
                <a:cs typeface="Tahoma" pitchFamily="34" charset="0"/>
              </a:rPr>
              <a:t>“. Plygain is a traditional Welsh Christmas service which takes place in a church between three and six o'clock in the </a:t>
            </a:r>
            <a:r>
              <a:rPr lang="en-US" sz="2000" dirty="0" smtClean="0">
                <a:solidFill>
                  <a:srgbClr val="FFFFFF"/>
                </a:solidFill>
                <a:latin typeface="Tahoma" pitchFamily="34" charset="0"/>
                <a:ea typeface="Tahoma" pitchFamily="34" charset="0"/>
                <a:cs typeface="Tahoma" pitchFamily="34" charset="0"/>
              </a:rPr>
              <a:t>morning.</a:t>
            </a:r>
          </a:p>
          <a:p>
            <a:r>
              <a:rPr lang="en-US" sz="2000" dirty="0" smtClean="0">
                <a:solidFill>
                  <a:srgbClr val="FFFFFF"/>
                </a:solidFill>
                <a:latin typeface="Tahoma" pitchFamily="34" charset="0"/>
                <a:ea typeface="Tahoma" pitchFamily="34" charset="0"/>
                <a:cs typeface="Tahoma" pitchFamily="34" charset="0"/>
              </a:rPr>
              <a:t>Another important tradition at Christmas is to give Calenigg, which is considered a symbol of good luck. It originates from the Roman custom of giving olive branches for the New Year, as a symbol of peace, but this custom got lost somewhere between Italy and the British Isles and changed to represent an apple with three legs – branches.</a:t>
            </a:r>
            <a:endParaRPr lang="ru-RU" sz="2000" dirty="0">
              <a:solidFill>
                <a:srgbClr val="FFFFFF"/>
              </a:solidFill>
              <a:latin typeface="Tahoma" pitchFamily="34" charset="0"/>
              <a:ea typeface="Tahoma" pitchFamily="34" charset="0"/>
              <a:cs typeface="Tahoma" pitchFamily="34" charset="0"/>
            </a:endParaRPr>
          </a:p>
        </p:txBody>
      </p:sp>
      <p:pic>
        <p:nvPicPr>
          <p:cNvPr id="1026" name="Picture 2" descr="Old Christmas customs in Wales. | Custom christmas, Old christmas, Holidays  around the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3884" y="2543465"/>
            <a:ext cx="1843752" cy="23795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636" y="3829050"/>
            <a:ext cx="4664364"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131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637" y="0"/>
            <a:ext cx="5279363" cy="4502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31666"/>
            <a:ext cx="5329383" cy="312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333275" y="1110735"/>
            <a:ext cx="2860207" cy="461665"/>
          </a:xfrm>
          <a:prstGeom prst="rect">
            <a:avLst/>
          </a:prstGeom>
        </p:spPr>
        <p:txBody>
          <a:bodyPr wrap="none">
            <a:spAutoFit/>
          </a:bodyPr>
          <a:lstStyle/>
          <a:p>
            <a:r>
              <a:rPr lang="en-US" sz="2400" dirty="0">
                <a:latin typeface="Tahoma" pitchFamily="34" charset="0"/>
                <a:ea typeface="Tahoma" pitchFamily="34" charset="0"/>
                <a:cs typeface="Tahoma" pitchFamily="34" charset="0"/>
              </a:rPr>
              <a:t>What is </a:t>
            </a:r>
            <a:r>
              <a:rPr lang="ru-RU" sz="2400" dirty="0" smtClean="0">
                <a:latin typeface="Tahoma" pitchFamily="34" charset="0"/>
                <a:ea typeface="Tahoma" pitchFamily="34" charset="0"/>
                <a:cs typeface="Tahoma" pitchFamily="34" charset="0"/>
              </a:rPr>
              <a:t>«</a:t>
            </a:r>
            <a:r>
              <a:rPr lang="en-US" sz="2400" dirty="0" smtClean="0">
                <a:latin typeface="Tahoma" pitchFamily="34" charset="0"/>
                <a:ea typeface="Tahoma" pitchFamily="34" charset="0"/>
                <a:cs typeface="Tahoma" pitchFamily="34" charset="0"/>
              </a:rPr>
              <a:t>Plygain</a:t>
            </a:r>
            <a:r>
              <a:rPr lang="ru-RU" sz="2400" dirty="0" smtClean="0">
                <a:latin typeface="Tahoma" pitchFamily="34" charset="0"/>
                <a:ea typeface="Tahoma" pitchFamily="34" charset="0"/>
                <a:cs typeface="Tahoma" pitchFamily="34" charset="0"/>
              </a:rPr>
              <a:t>»?</a:t>
            </a:r>
            <a:r>
              <a:rPr lang="en-US" sz="2400" dirty="0" smtClean="0">
                <a:latin typeface="Tahoma" pitchFamily="34" charset="0"/>
                <a:ea typeface="Tahoma" pitchFamily="34" charset="0"/>
                <a:cs typeface="Tahoma" pitchFamily="34" charset="0"/>
              </a:rPr>
              <a:t> </a:t>
            </a:r>
            <a:endParaRPr lang="en-US" sz="2400" dirty="0">
              <a:latin typeface="Tahoma" pitchFamily="34" charset="0"/>
              <a:ea typeface="Tahoma" pitchFamily="34" charset="0"/>
              <a:cs typeface="Tahoma" pitchFamily="34" charset="0"/>
            </a:endParaRPr>
          </a:p>
        </p:txBody>
      </p:sp>
      <p:sp>
        <p:nvSpPr>
          <p:cNvPr id="6" name="Прямоугольник 5"/>
          <p:cNvSpPr/>
          <p:nvPr/>
        </p:nvSpPr>
        <p:spPr>
          <a:xfrm>
            <a:off x="1" y="2415569"/>
            <a:ext cx="6751782" cy="830997"/>
          </a:xfrm>
          <a:prstGeom prst="rect">
            <a:avLst/>
          </a:prstGeom>
        </p:spPr>
        <p:txBody>
          <a:bodyPr wrap="square">
            <a:spAutoFit/>
          </a:bodyPr>
          <a:lstStyle/>
          <a:p>
            <a:r>
              <a:rPr lang="en-US" sz="2400" dirty="0">
                <a:latin typeface="Tahoma" pitchFamily="34" charset="0"/>
                <a:ea typeface="Tahoma" pitchFamily="34" charset="0"/>
                <a:cs typeface="Tahoma" pitchFamily="34" charset="0"/>
              </a:rPr>
              <a:t>Where did the Christmas tradition </a:t>
            </a:r>
            <a:r>
              <a:rPr lang="en-US" sz="2400" dirty="0" smtClean="0">
                <a:latin typeface="Tahoma" pitchFamily="34" charset="0"/>
                <a:ea typeface="Tahoma" pitchFamily="34" charset="0"/>
                <a:cs typeface="Tahoma" pitchFamily="34" charset="0"/>
              </a:rPr>
              <a:t>to </a:t>
            </a:r>
            <a:r>
              <a:rPr lang="en-US" sz="2400" dirty="0">
                <a:latin typeface="Tahoma" pitchFamily="34" charset="0"/>
                <a:ea typeface="Tahoma" pitchFamily="34" charset="0"/>
                <a:cs typeface="Tahoma" pitchFamily="34" charset="0"/>
              </a:rPr>
              <a:t>give </a:t>
            </a:r>
            <a:r>
              <a:rPr lang="en-US" sz="2400" dirty="0" err="1" smtClean="0">
                <a:latin typeface="Tahoma" pitchFamily="34" charset="0"/>
                <a:ea typeface="Tahoma" pitchFamily="34" charset="0"/>
                <a:cs typeface="Tahoma" pitchFamily="34" charset="0"/>
              </a:rPr>
              <a:t>Calenigg</a:t>
            </a:r>
            <a:r>
              <a:rPr lang="en-US" sz="2400" dirty="0" smtClean="0">
                <a:latin typeface="Tahoma" pitchFamily="34" charset="0"/>
                <a:ea typeface="Tahoma" pitchFamily="34" charset="0"/>
                <a:cs typeface="Tahoma" pitchFamily="34" charset="0"/>
              </a:rPr>
              <a:t> came from</a:t>
            </a:r>
            <a:r>
              <a:rPr lang="ru-RU" sz="2400" dirty="0" smtClean="0">
                <a:latin typeface="Tahoma" pitchFamily="34" charset="0"/>
                <a:ea typeface="Tahoma" pitchFamily="34" charset="0"/>
                <a:cs typeface="Tahoma" pitchFamily="34" charset="0"/>
              </a:rPr>
              <a:t>?</a:t>
            </a:r>
            <a:r>
              <a:rPr lang="en-US" sz="2400" dirty="0" smtClean="0">
                <a:latin typeface="Tahoma" pitchFamily="34" charset="0"/>
                <a:ea typeface="Tahoma" pitchFamily="34" charset="0"/>
                <a:cs typeface="Tahoma" pitchFamily="34" charset="0"/>
              </a:rPr>
              <a:t>  </a:t>
            </a:r>
            <a:endParaRPr lang="ru-RU" sz="24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05117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PebbleVTI">
  <a:themeElements>
    <a:clrScheme name="AnalogousFromLightSeedRightStep">
      <a:dk1>
        <a:srgbClr val="000000"/>
      </a:dk1>
      <a:lt1>
        <a:srgbClr val="FFFFFF"/>
      </a:lt1>
      <a:dk2>
        <a:srgbClr val="213B37"/>
      </a:dk2>
      <a:lt2>
        <a:srgbClr val="E2E7E8"/>
      </a:lt2>
      <a:accent1>
        <a:srgbClr val="D39089"/>
      </a:accent1>
      <a:accent2>
        <a:srgbClr val="C89A69"/>
      </a:accent2>
      <a:accent3>
        <a:srgbClr val="AAA66E"/>
      </a:accent3>
      <a:accent4>
        <a:srgbClr val="91AB5E"/>
      </a:accent4>
      <a:accent5>
        <a:srgbClr val="80AF71"/>
      </a:accent5>
      <a:accent6>
        <a:srgbClr val="62B471"/>
      </a:accent6>
      <a:hlink>
        <a:srgbClr val="588C92"/>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592</TotalTime>
  <Words>805</Words>
  <Application>Microsoft Office PowerPoint</Application>
  <PresentationFormat>Произвольный</PresentationFormat>
  <Paragraphs>78</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PebbleVTI</vt:lpstr>
      <vt:lpstr>"How Christmas is celebrated in English-speaking countries"</vt:lpstr>
      <vt:lpstr>Презентация PowerPoint</vt:lpstr>
      <vt:lpstr>        England</vt:lpstr>
      <vt:lpstr>     How do Englishmen celebrate Christmas?  Why do pople all around the world love and look forward to Christmas?</vt:lpstr>
      <vt:lpstr>        Scotland</vt:lpstr>
      <vt:lpstr>Презентация PowerPoint</vt:lpstr>
      <vt:lpstr>Презентация PowerPoint</vt:lpstr>
      <vt:lpstr>           Wales</vt:lpstr>
      <vt:lpstr>Презентация PowerPoint</vt:lpstr>
      <vt:lpstr>    Northern Ireland</vt:lpstr>
      <vt:lpstr>Презентация PowerPoint</vt:lpstr>
      <vt:lpstr>Презентация PowerPoint</vt:lpstr>
      <vt:lpstr> Sincerest wishes for hope, happiness and peace during this Holiday Season and throughout the coming year!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по теме:  «Как отмечают Рождество в англоязычных странах»</dc:title>
  <dc:creator>Пользователь</dc:creator>
  <cp:lastModifiedBy>MacBook Pro</cp:lastModifiedBy>
  <cp:revision>54</cp:revision>
  <dcterms:created xsi:type="dcterms:W3CDTF">2020-12-21T13:18:46Z</dcterms:created>
  <dcterms:modified xsi:type="dcterms:W3CDTF">2021-02-04T14:51:52Z</dcterms:modified>
</cp:coreProperties>
</file>