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88" r:id="rId2"/>
    <p:sldId id="256" r:id="rId3"/>
    <p:sldId id="257" r:id="rId4"/>
    <p:sldId id="258" r:id="rId5"/>
    <p:sldId id="286"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87" r:id="rId19"/>
    <p:sldId id="271" r:id="rId20"/>
    <p:sldId id="272" r:id="rId21"/>
    <p:sldId id="273" r:id="rId22"/>
    <p:sldId id="274" r:id="rId23"/>
    <p:sldId id="275" r:id="rId24"/>
    <p:sldId id="276" r:id="rId25"/>
    <p:sldId id="277" r:id="rId26"/>
    <p:sldId id="279" r:id="rId27"/>
    <p:sldId id="285" r:id="rId28"/>
    <p:sldId id="280" r:id="rId29"/>
    <p:sldId id="281" r:id="rId30"/>
    <p:sldId id="282" r:id="rId31"/>
    <p:sldId id="284" r:id="rId32"/>
    <p:sldId id="278"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6" d="100"/>
          <a:sy n="66" d="100"/>
        </p:scale>
        <p:origin x="-1422"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en-US"/>
              <a:t>Towns</a:t>
            </a:r>
            <a:r>
              <a:rPr lang="en-US" baseline="0"/>
              <a:t> and cities</a:t>
            </a:r>
            <a:endParaRPr lang="ru-RU"/>
          </a:p>
        </c:rich>
      </c:tx>
      <c:layout/>
    </c:title>
    <c:view3D>
      <c:rotX val="30"/>
      <c:perspective val="30"/>
    </c:view3D>
    <c:plotArea>
      <c:layout>
        <c:manualLayout>
          <c:layoutTarget val="inner"/>
          <c:xMode val="edge"/>
          <c:yMode val="edge"/>
          <c:x val="0.14471199713156488"/>
          <c:y val="0.21099488233637029"/>
          <c:w val="0.65124325337347688"/>
          <c:h val="0.55645399478385149"/>
        </c:manualLayout>
      </c:layout>
      <c:pie3DChart>
        <c:varyColors val="1"/>
        <c:ser>
          <c:idx val="0"/>
          <c:order val="0"/>
          <c:tx>
            <c:strRef>
              <c:f>Лист1!$B$1</c:f>
              <c:strCache>
                <c:ptCount val="1"/>
                <c:pt idx="0">
                  <c:v>Продажи</c:v>
                </c:pt>
              </c:strCache>
            </c:strRef>
          </c:tx>
          <c:cat>
            <c:numRef>
              <c:f>Лист1!$A$2:$A$5</c:f>
              <c:numCache>
                <c:formatCode>General</c:formatCode>
                <c:ptCount val="4"/>
                <c:pt idx="0" formatCode="0%">
                  <c:v>0.85000000000000064</c:v>
                </c:pt>
              </c:numCache>
            </c:numRef>
          </c:cat>
          <c:val>
            <c:numRef>
              <c:f>Лист1!$B$2:$B$5</c:f>
              <c:numCache>
                <c:formatCode>dd/mmm</c:formatCode>
                <c:ptCount val="4"/>
                <c:pt idx="0" formatCode="General">
                  <c:v>8.2000000000000011</c:v>
                </c:pt>
                <c:pt idx="1">
                  <c:v>3</c:v>
                </c:pt>
              </c:numCache>
            </c:numRef>
          </c:val>
        </c:ser>
      </c:pie3DChart>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title>
      <c:layout/>
    </c:title>
    <c:view3D>
      <c:rotX val="30"/>
      <c:perspective val="30"/>
    </c:view3D>
    <c:plotArea>
      <c:layout/>
      <c:pie3DChart>
        <c:varyColors val="1"/>
        <c:ser>
          <c:idx val="0"/>
          <c:order val="0"/>
          <c:tx>
            <c:strRef>
              <c:f>Лист1!$B$1</c:f>
              <c:strCache>
                <c:ptCount val="1"/>
                <c:pt idx="0">
                  <c:v>Countryside areas</c:v>
                </c:pt>
              </c:strCache>
            </c:strRef>
          </c:tx>
          <c:cat>
            <c:strRef>
              <c:f>Лист1!$A$2:$A$5</c:f>
              <c:strCache>
                <c:ptCount val="2"/>
                <c:pt idx="0">
                  <c:v>65%</c:v>
                </c:pt>
                <c:pt idx="1">
                  <c:v>Кв. 2</c:v>
                </c:pt>
              </c:strCache>
            </c:strRef>
          </c:cat>
          <c:val>
            <c:numRef>
              <c:f>Лист1!$B$2:$B$5</c:f>
              <c:numCache>
                <c:formatCode>General</c:formatCode>
                <c:ptCount val="4"/>
                <c:pt idx="0">
                  <c:v>8.2000000000000011</c:v>
                </c:pt>
                <c:pt idx="1">
                  <c:v>4.2</c:v>
                </c:pt>
              </c:numCache>
            </c:numRef>
          </c:val>
        </c:ser>
      </c:pie3DChart>
    </c:plotArea>
    <c:legend>
      <c:legendPos val="r"/>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title>
      <c:layout/>
    </c:title>
    <c:view3D>
      <c:rotX val="30"/>
      <c:perspective val="30"/>
    </c:view3D>
    <c:plotArea>
      <c:layout/>
      <c:pie3DChart>
        <c:varyColors val="1"/>
        <c:ser>
          <c:idx val="0"/>
          <c:order val="0"/>
          <c:tx>
            <c:strRef>
              <c:f>Лист1!$B$1</c:f>
              <c:strCache>
                <c:ptCount val="1"/>
                <c:pt idx="0">
                  <c:v>USA and Europe</c:v>
                </c:pt>
              </c:strCache>
            </c:strRef>
          </c:tx>
          <c:cat>
            <c:numRef>
              <c:f>Лист1!$A$2:$A$5</c:f>
              <c:numCache>
                <c:formatCode>General</c:formatCode>
                <c:ptCount val="4"/>
                <c:pt idx="0" formatCode="0%">
                  <c:v>1</c:v>
                </c:pt>
              </c:numCache>
            </c:numRef>
          </c:cat>
          <c:val>
            <c:numRef>
              <c:f>Лист1!$B$2:$B$5</c:f>
              <c:numCache>
                <c:formatCode>General</c:formatCode>
                <c:ptCount val="4"/>
                <c:pt idx="0">
                  <c:v>8.2000000000000011</c:v>
                </c:pt>
              </c:numCache>
            </c:numRef>
          </c:val>
        </c:ser>
      </c:pie3DChart>
    </c:plotArea>
    <c:legend>
      <c:legendPos val="r"/>
      <c:layou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title>
      <c:layout/>
    </c:title>
    <c:view3D>
      <c:rotX val="30"/>
      <c:perspective val="30"/>
    </c:view3D>
    <c:plotArea>
      <c:layout/>
      <c:pie3DChart>
        <c:varyColors val="1"/>
        <c:ser>
          <c:idx val="0"/>
          <c:order val="0"/>
          <c:tx>
            <c:strRef>
              <c:f>Лист1!$B$1</c:f>
              <c:strCache>
                <c:ptCount val="1"/>
                <c:pt idx="0">
                  <c:v>Kenya</c:v>
                </c:pt>
              </c:strCache>
            </c:strRef>
          </c:tx>
          <c:cat>
            <c:numRef>
              <c:f>Лист1!$A$2:$A$5</c:f>
              <c:numCache>
                <c:formatCode>General</c:formatCode>
                <c:ptCount val="4"/>
                <c:pt idx="0" formatCode="0%">
                  <c:v>0.28000000000000008</c:v>
                </c:pt>
              </c:numCache>
            </c:numRef>
          </c:cat>
          <c:val>
            <c:numRef>
              <c:f>Лист1!$B$2:$B$5</c:f>
              <c:numCache>
                <c:formatCode>General</c:formatCode>
                <c:ptCount val="4"/>
                <c:pt idx="0">
                  <c:v>2.2000000000000002</c:v>
                </c:pt>
                <c:pt idx="1">
                  <c:v>8.2000000000000011</c:v>
                </c:pt>
              </c:numCache>
            </c:numRef>
          </c:val>
        </c:ser>
      </c:pie3DChart>
    </c:plotArea>
    <c:legend>
      <c:legendPos val="r"/>
      <c:layout/>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title>
      <c:layout/>
    </c:title>
    <c:view3D>
      <c:rotX val="30"/>
      <c:perspective val="30"/>
    </c:view3D>
    <c:plotArea>
      <c:layout/>
      <c:pie3DChart>
        <c:varyColors val="1"/>
        <c:ser>
          <c:idx val="0"/>
          <c:order val="0"/>
          <c:tx>
            <c:strRef>
              <c:f>Лист1!$B$1</c:f>
              <c:strCache>
                <c:ptCount val="1"/>
                <c:pt idx="0">
                  <c:v>India</c:v>
                </c:pt>
              </c:strCache>
            </c:strRef>
          </c:tx>
          <c:cat>
            <c:numRef>
              <c:f>Лист1!$A$2:$A$5</c:f>
              <c:numCache>
                <c:formatCode>General</c:formatCode>
                <c:ptCount val="4"/>
                <c:pt idx="0" formatCode="0%">
                  <c:v>0.75000000000000189</c:v>
                </c:pt>
              </c:numCache>
            </c:numRef>
          </c:cat>
          <c:val>
            <c:numRef>
              <c:f>Лист1!$B$2:$B$5</c:f>
              <c:numCache>
                <c:formatCode>General</c:formatCode>
                <c:ptCount val="4"/>
                <c:pt idx="0">
                  <c:v>8.2000000000000011</c:v>
                </c:pt>
                <c:pt idx="1">
                  <c:v>3.2</c:v>
                </c:pt>
              </c:numCache>
            </c:numRef>
          </c:val>
        </c:ser>
      </c:pie3DChart>
    </c:plotArea>
    <c:legend>
      <c:legendPos val="r"/>
      <c:layout/>
    </c:legend>
    <c:plotVisOnly val="1"/>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11.08.2018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11.08.2018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11.08.2018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11.08.2018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11.08.2018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11.08.2018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11.08.2018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11.08.2018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285729"/>
            <a:ext cx="9144000" cy="1428759"/>
          </a:xfrm>
        </p:spPr>
        <p:txBody>
          <a:bodyPr>
            <a:normAutofit/>
          </a:bodyPr>
          <a:lstStyle/>
          <a:p>
            <a:r>
              <a:rPr lang="ru-RU" sz="2800" dirty="0" smtClean="0">
                <a:latin typeface="Times New Roman" pitchFamily="18" charset="0"/>
                <a:cs typeface="Times New Roman" pitchFamily="18" charset="0"/>
              </a:rPr>
              <a:t>ГБОУ школа №246 Приморского района Санкт-Петербурга</a:t>
            </a:r>
            <a:endParaRPr lang="ru-RU" sz="28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500034" y="1857364"/>
            <a:ext cx="8215370" cy="4714908"/>
          </a:xfrm>
        </p:spPr>
        <p:txBody>
          <a:bodyPr>
            <a:noAutofit/>
          </a:bodyPr>
          <a:lstStyle/>
          <a:p>
            <a:r>
              <a:rPr lang="ru-RU" sz="4000" dirty="0" smtClean="0">
                <a:solidFill>
                  <a:schemeClr val="tx1"/>
                </a:solidFill>
                <a:latin typeface="Times New Roman" pitchFamily="18" charset="0"/>
                <a:cs typeface="Times New Roman" pitchFamily="18" charset="0"/>
              </a:rPr>
              <a:t>Презентация к уроку английского языка на тему: </a:t>
            </a:r>
          </a:p>
          <a:p>
            <a:r>
              <a:rPr lang="ru-RU" sz="4000" dirty="0" smtClean="0">
                <a:solidFill>
                  <a:schemeClr val="tx1"/>
                </a:solidFill>
                <a:latin typeface="Times New Roman" pitchFamily="18" charset="0"/>
                <a:cs typeface="Times New Roman" pitchFamily="18" charset="0"/>
              </a:rPr>
              <a:t>«</a:t>
            </a:r>
            <a:r>
              <a:rPr lang="en-US" sz="4000" dirty="0" smtClean="0">
                <a:solidFill>
                  <a:schemeClr val="tx1"/>
                </a:solidFill>
                <a:latin typeface="Times New Roman" pitchFamily="18" charset="0"/>
                <a:cs typeface="Times New Roman" pitchFamily="18" charset="0"/>
              </a:rPr>
              <a:t>The blue planet.</a:t>
            </a:r>
            <a:r>
              <a:rPr lang="ru-RU" sz="4000" dirty="0" smtClean="0">
                <a:solidFill>
                  <a:schemeClr val="tx1"/>
                </a:solidFill>
                <a:latin typeface="Times New Roman" pitchFamily="18" charset="0"/>
                <a:cs typeface="Times New Roman" pitchFamily="18" charset="0"/>
              </a:rPr>
              <a:t> </a:t>
            </a:r>
            <a:r>
              <a:rPr lang="en-US" sz="4000" dirty="0" smtClean="0">
                <a:solidFill>
                  <a:schemeClr val="tx1"/>
                </a:solidFill>
                <a:latin typeface="Times New Roman" pitchFamily="18" charset="0"/>
                <a:cs typeface="Times New Roman" pitchFamily="18" charset="0"/>
              </a:rPr>
              <a:t>Crystal-clear wonder</a:t>
            </a:r>
            <a:r>
              <a:rPr lang="ru-RU" sz="4000" dirty="0" smtClean="0">
                <a:solidFill>
                  <a:schemeClr val="tx1"/>
                </a:solidFill>
                <a:latin typeface="Times New Roman" pitchFamily="18" charset="0"/>
                <a:cs typeface="Times New Roman" pitchFamily="18" charset="0"/>
              </a:rPr>
              <a:t>».</a:t>
            </a:r>
          </a:p>
          <a:p>
            <a:endParaRPr lang="ru-RU" dirty="0" smtClean="0">
              <a:solidFill>
                <a:schemeClr val="tx1"/>
              </a:solidFill>
              <a:latin typeface="Times New Roman" pitchFamily="18" charset="0"/>
              <a:cs typeface="Times New Roman" pitchFamily="18" charset="0"/>
            </a:endParaRPr>
          </a:p>
          <a:p>
            <a:r>
              <a:rPr lang="ru-RU" sz="2800" dirty="0" smtClean="0">
                <a:solidFill>
                  <a:schemeClr val="tx1"/>
                </a:solidFill>
                <a:latin typeface="Times New Roman" pitchFamily="18" charset="0"/>
                <a:cs typeface="Times New Roman" pitchFamily="18" charset="0"/>
              </a:rPr>
              <a:t>Выполнена: учителем английского языка Кондрашкиной Светланой Владимировной.</a:t>
            </a:r>
          </a:p>
          <a:p>
            <a:r>
              <a:rPr lang="ru-RU" sz="2800" dirty="0" smtClean="0">
                <a:solidFill>
                  <a:schemeClr val="tx1"/>
                </a:solidFill>
                <a:latin typeface="Times New Roman" pitchFamily="18" charset="0"/>
                <a:cs typeface="Times New Roman" pitchFamily="18" charset="0"/>
              </a:rPr>
              <a:t>2018 год</a:t>
            </a:r>
            <a:endParaRPr lang="ru-RU" sz="28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a:t>
            </a:r>
            <a:br>
              <a:rPr lang="en-US" dirty="0" smtClean="0"/>
            </a:br>
            <a:endParaRPr lang="ru-RU" dirty="0"/>
          </a:p>
        </p:txBody>
      </p:sp>
      <p:sp>
        <p:nvSpPr>
          <p:cNvPr id="3" name="Содержимое 2"/>
          <p:cNvSpPr>
            <a:spLocks noGrp="1"/>
          </p:cNvSpPr>
          <p:nvPr>
            <p:ph idx="1"/>
          </p:nvPr>
        </p:nvSpPr>
        <p:spPr/>
        <p:txBody>
          <a:bodyPr/>
          <a:lstStyle/>
          <a:p>
            <a:endParaRPr lang="en-US" dirty="0" smtClean="0"/>
          </a:p>
          <a:p>
            <a:endParaRPr lang="en-US" dirty="0" smtClean="0"/>
          </a:p>
          <a:p>
            <a:endParaRPr lang="en-US" dirty="0" smtClean="0"/>
          </a:p>
          <a:p>
            <a:endParaRPr lang="en-US" dirty="0" smtClean="0"/>
          </a:p>
          <a:p>
            <a:r>
              <a:rPr lang="en-US" dirty="0" smtClean="0"/>
              <a:t>100% of the population of USA and Europe drink safe water, only 75% of Indians and 28% of those who live in Kenya can drink water without a health risk.</a:t>
            </a:r>
            <a:endParaRPr lang="ru-RU" dirty="0"/>
          </a:p>
        </p:txBody>
      </p:sp>
      <p:graphicFrame>
        <p:nvGraphicFramePr>
          <p:cNvPr id="4" name="Диаграмма 3"/>
          <p:cNvGraphicFramePr/>
          <p:nvPr/>
        </p:nvGraphicFramePr>
        <p:xfrm>
          <a:off x="179512" y="476672"/>
          <a:ext cx="3024336" cy="28083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Диаграмма 4"/>
          <p:cNvGraphicFramePr/>
          <p:nvPr/>
        </p:nvGraphicFramePr>
        <p:xfrm>
          <a:off x="3200400" y="1700808"/>
          <a:ext cx="2743200" cy="2520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Диаграмма 5"/>
          <p:cNvGraphicFramePr/>
          <p:nvPr/>
        </p:nvGraphicFramePr>
        <p:xfrm>
          <a:off x="5940152" y="764705"/>
          <a:ext cx="2880320" cy="302433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059016" cy="1143000"/>
          </a:xfrm>
        </p:spPr>
        <p:txBody>
          <a:bodyPr/>
          <a:lstStyle/>
          <a:p>
            <a:r>
              <a:rPr lang="en-US" u="sng" dirty="0" smtClean="0"/>
              <a:t>Would  you like to</a:t>
            </a:r>
            <a:endParaRPr lang="ru-RU" u="sng" dirty="0"/>
          </a:p>
        </p:txBody>
      </p:sp>
      <p:sp>
        <p:nvSpPr>
          <p:cNvPr id="3" name="Содержимое 2"/>
          <p:cNvSpPr>
            <a:spLocks noGrp="1"/>
          </p:cNvSpPr>
          <p:nvPr>
            <p:ph idx="1"/>
          </p:nvPr>
        </p:nvSpPr>
        <p:spPr/>
        <p:txBody>
          <a:bodyPr/>
          <a:lstStyle/>
          <a:p>
            <a:pPr>
              <a:buNone/>
            </a:pPr>
            <a:r>
              <a:rPr lang="en-US" sz="3600" dirty="0" smtClean="0">
                <a:latin typeface="Times New Roman" pitchFamily="18" charset="0"/>
                <a:cs typeface="Times New Roman" pitchFamily="18" charset="0"/>
              </a:rPr>
              <a:t>Cross the odd one out.</a:t>
            </a:r>
            <a:endParaRPr lang="ru-RU" sz="3600" dirty="0" smtClean="0">
              <a:latin typeface="Times New Roman" pitchFamily="18" charset="0"/>
              <a:cs typeface="Times New Roman" pitchFamily="18" charset="0"/>
            </a:endParaRPr>
          </a:p>
          <a:p>
            <a:pPr>
              <a:buNone/>
            </a:pPr>
            <a:r>
              <a:rPr lang="en-US" sz="3600" dirty="0" smtClean="0">
                <a:latin typeface="Times New Roman" pitchFamily="18" charset="0"/>
                <a:cs typeface="Times New Roman" pitchFamily="18" charset="0"/>
              </a:rPr>
              <a:t>1.lake, river, drink, sea..</a:t>
            </a:r>
            <a:endParaRPr lang="ru-RU" sz="3600" dirty="0" smtClean="0">
              <a:latin typeface="Times New Roman" pitchFamily="18" charset="0"/>
              <a:cs typeface="Times New Roman" pitchFamily="18" charset="0"/>
            </a:endParaRPr>
          </a:p>
          <a:p>
            <a:pPr>
              <a:buNone/>
            </a:pPr>
            <a:r>
              <a:rPr lang="en-US" sz="3600" dirty="0" smtClean="0">
                <a:latin typeface="Times New Roman" pitchFamily="18" charset="0"/>
                <a:cs typeface="Times New Roman" pitchFamily="18" charset="0"/>
              </a:rPr>
              <a:t>2. sparkling, skating, driving, sailing.</a:t>
            </a:r>
            <a:endParaRPr lang="ru-RU" sz="3600" dirty="0" smtClean="0">
              <a:latin typeface="Times New Roman" pitchFamily="18" charset="0"/>
              <a:cs typeface="Times New Roman" pitchFamily="18" charset="0"/>
            </a:endParaRPr>
          </a:p>
          <a:p>
            <a:pPr>
              <a:buNone/>
            </a:pPr>
            <a:r>
              <a:rPr lang="en-US" sz="3600" dirty="0" smtClean="0">
                <a:latin typeface="Times New Roman" pitchFamily="18" charset="0"/>
                <a:cs typeface="Times New Roman" pitchFamily="18" charset="0"/>
              </a:rPr>
              <a:t>3.beautiful, handsome, mineral</a:t>
            </a:r>
            <a:r>
              <a:rPr lang="en-US" sz="3600" u="sng" dirty="0" smtClean="0">
                <a:latin typeface="Times New Roman" pitchFamily="18" charset="0"/>
                <a:cs typeface="Times New Roman" pitchFamily="18" charset="0"/>
              </a:rPr>
              <a:t>,</a:t>
            </a:r>
            <a:r>
              <a:rPr lang="en-US" sz="3600" dirty="0" smtClean="0">
                <a:latin typeface="Times New Roman" pitchFamily="18" charset="0"/>
                <a:cs typeface="Times New Roman" pitchFamily="18" charset="0"/>
              </a:rPr>
              <a:t> attractive.</a:t>
            </a:r>
            <a:endParaRPr lang="ru-RU" sz="3600" dirty="0" smtClean="0">
              <a:latin typeface="Times New Roman" pitchFamily="18" charset="0"/>
              <a:cs typeface="Times New Roman" pitchFamily="18" charset="0"/>
            </a:endParaRPr>
          </a:p>
          <a:p>
            <a:pPr>
              <a:buNone/>
            </a:pPr>
            <a:r>
              <a:rPr lang="en-US" sz="3600" dirty="0" smtClean="0">
                <a:latin typeface="Times New Roman" pitchFamily="18" charset="0"/>
                <a:cs typeface="Times New Roman" pitchFamily="18" charset="0"/>
              </a:rPr>
              <a:t>4. fog, hail, water, cloud.</a:t>
            </a:r>
            <a:endParaRPr lang="ru-RU" sz="3600" dirty="0" smtClean="0">
              <a:latin typeface="Times New Roman" pitchFamily="18" charset="0"/>
              <a:cs typeface="Times New Roman" pitchFamily="18" charset="0"/>
            </a:endParaRPr>
          </a:p>
          <a:p>
            <a:endParaRPr lang="ru-RU" dirty="0"/>
          </a:p>
        </p:txBody>
      </p:sp>
      <p:pic>
        <p:nvPicPr>
          <p:cNvPr id="23556" name="Picture 4" descr="http://zarabotay-dengy.ru/wp-content/uploads/2013/10/Nestle-bottled-water.jpg"/>
          <p:cNvPicPr>
            <a:picLocks noChangeAspect="1" noChangeArrowheads="1"/>
          </p:cNvPicPr>
          <p:nvPr/>
        </p:nvPicPr>
        <p:blipFill>
          <a:blip r:embed="rId2" cstate="print"/>
          <a:srcRect/>
          <a:stretch>
            <a:fillRect/>
          </a:stretch>
        </p:blipFill>
        <p:spPr bwMode="auto">
          <a:xfrm>
            <a:off x="6106410" y="4365104"/>
            <a:ext cx="3037590" cy="227687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There is hardly a person who has never drunk </a:t>
            </a:r>
            <a:r>
              <a:rPr lang="en-US" u="sng" dirty="0" smtClean="0"/>
              <a:t>sparkling mineral water.</a:t>
            </a:r>
            <a:endParaRPr lang="ru-RU" dirty="0"/>
          </a:p>
        </p:txBody>
      </p:sp>
      <p:sp>
        <p:nvSpPr>
          <p:cNvPr id="3" name="Содержимое 2"/>
          <p:cNvSpPr>
            <a:spLocks noGrp="1"/>
          </p:cNvSpPr>
          <p:nvPr>
            <p:ph idx="1"/>
          </p:nvPr>
        </p:nvSpPr>
        <p:spPr/>
        <p:txBody>
          <a:bodyPr/>
          <a:lstStyle/>
          <a:p>
            <a:pPr>
              <a:buNone/>
            </a:pPr>
            <a:r>
              <a:rPr lang="en-US" dirty="0" smtClean="0"/>
              <a:t> Of course you can drink mineral water right from a spring running somewhere in the Caucasus, but most people buy it from shops on their way to a gym or to work, while having a walk or coming back home.</a:t>
            </a:r>
          </a:p>
          <a:p>
            <a:pPr>
              <a:buNone/>
            </a:pPr>
            <a:r>
              <a:rPr lang="en-US" dirty="0" smtClean="0"/>
              <a:t> </a:t>
            </a:r>
            <a:r>
              <a:rPr lang="en-US" u="sng" dirty="0" smtClean="0"/>
              <a:t>Have you ever thought how the water comes to your home?</a:t>
            </a:r>
            <a:endParaRPr lang="ru-RU" u="sng" dirty="0" smtClean="0"/>
          </a:p>
          <a:p>
            <a:endParaRPr lang="ru-RU" dirty="0"/>
          </a:p>
        </p:txBody>
      </p:sp>
      <p:pic>
        <p:nvPicPr>
          <p:cNvPr id="22530" name="Picture 2" descr="http://www.vladtime.ru/uploads/posts/2015-11/1447751092_1.jpeg"/>
          <p:cNvPicPr>
            <a:picLocks noChangeAspect="1" noChangeArrowheads="1"/>
          </p:cNvPicPr>
          <p:nvPr/>
        </p:nvPicPr>
        <p:blipFill>
          <a:blip r:embed="rId2" cstate="print"/>
          <a:srcRect/>
          <a:stretch>
            <a:fillRect/>
          </a:stretch>
        </p:blipFill>
        <p:spPr bwMode="auto">
          <a:xfrm>
            <a:off x="5550411" y="4725144"/>
            <a:ext cx="3198053" cy="213285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54162"/>
          </a:xfrm>
        </p:spPr>
        <p:txBody>
          <a:bodyPr>
            <a:normAutofit fontScale="90000"/>
          </a:bodyPr>
          <a:lstStyle/>
          <a:p>
            <a:r>
              <a:rPr lang="en-US" dirty="0" smtClean="0">
                <a:latin typeface="Times New Roman" pitchFamily="18" charset="0"/>
                <a:cs typeface="Times New Roman" pitchFamily="18" charset="0"/>
              </a:rPr>
              <a:t>First, </a:t>
            </a:r>
            <a:r>
              <a:rPr lang="en-US" dirty="0" smtClean="0">
                <a:latin typeface="Times New Roman" pitchFamily="18" charset="0"/>
                <a:cs typeface="Times New Roman" pitchFamily="18" charset="0"/>
              </a:rPr>
              <a:t>drinking water is stored and filtered in large reservoirs.</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buNone/>
            </a:pPr>
            <a:r>
              <a:rPr lang="en-US" dirty="0" smtClean="0"/>
              <a:t>.</a:t>
            </a:r>
            <a:endParaRPr lang="ru-RU" dirty="0"/>
          </a:p>
        </p:txBody>
      </p:sp>
      <p:pic>
        <p:nvPicPr>
          <p:cNvPr id="21506" name="Picture 2" descr="http://placepic.ru/uploads/posts/2011-06/1308545378_1015.jpg"/>
          <p:cNvPicPr>
            <a:picLocks noChangeAspect="1" noChangeArrowheads="1"/>
          </p:cNvPicPr>
          <p:nvPr/>
        </p:nvPicPr>
        <p:blipFill>
          <a:blip r:embed="rId2" cstate="print"/>
          <a:srcRect/>
          <a:stretch>
            <a:fillRect/>
          </a:stretch>
        </p:blipFill>
        <p:spPr bwMode="auto">
          <a:xfrm>
            <a:off x="539552" y="1772816"/>
            <a:ext cx="8208912" cy="490710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97040"/>
          </a:xfrm>
        </p:spPr>
        <p:txBody>
          <a:bodyPr>
            <a:normAutofit fontScale="90000"/>
          </a:bodyPr>
          <a:lstStyle/>
          <a:p>
            <a:r>
              <a:rPr lang="en-US" dirty="0" smtClean="0">
                <a:latin typeface="Times New Roman" pitchFamily="18" charset="0"/>
                <a:cs typeface="Times New Roman" pitchFamily="18" charset="0"/>
              </a:rPr>
              <a:t>Then, </a:t>
            </a:r>
            <a:r>
              <a:rPr lang="en-US" dirty="0" smtClean="0">
                <a:latin typeface="Times New Roman" pitchFamily="18" charset="0"/>
                <a:cs typeface="Times New Roman" pitchFamily="18" charset="0"/>
              </a:rPr>
              <a:t>it goes along plastic tubes and is poured into large reservoirs.</a:t>
            </a:r>
            <a:br>
              <a:rPr lang="en-US"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buNone/>
            </a:pPr>
            <a:r>
              <a:rPr lang="en-US" sz="4000" dirty="0" smtClean="0">
                <a:latin typeface="Times New Roman" pitchFamily="18" charset="0"/>
                <a:cs typeface="Times New Roman" pitchFamily="18" charset="0"/>
              </a:rPr>
              <a:t>At this stage various kinds of minerals are added, to it to make it healthier and tastier.</a:t>
            </a:r>
            <a:endParaRPr lang="ru-RU" sz="4000" dirty="0">
              <a:latin typeface="Times New Roman" pitchFamily="18" charset="0"/>
              <a:cs typeface="Times New Roman" pitchFamily="18" charset="0"/>
            </a:endParaRPr>
          </a:p>
        </p:txBody>
      </p:sp>
      <p:pic>
        <p:nvPicPr>
          <p:cNvPr id="20482" name="Picture 2" descr="http://victorborisov.ru/livejournal/2011_june_14/photo_03.jpg"/>
          <p:cNvPicPr>
            <a:picLocks noChangeAspect="1" noChangeArrowheads="1"/>
          </p:cNvPicPr>
          <p:nvPr/>
        </p:nvPicPr>
        <p:blipFill>
          <a:blip r:embed="rId2" cstate="print"/>
          <a:srcRect/>
          <a:stretch>
            <a:fillRect/>
          </a:stretch>
        </p:blipFill>
        <p:spPr bwMode="auto">
          <a:xfrm>
            <a:off x="3059832" y="2924944"/>
            <a:ext cx="5735792" cy="3619922"/>
          </a:xfrm>
          <a:prstGeom prst="rect">
            <a:avLst/>
          </a:prstGeom>
          <a:noFill/>
        </p:spPr>
      </p:pic>
      <p:pic>
        <p:nvPicPr>
          <p:cNvPr id="20484" name="Picture 4" descr="http://i.ucrazy.ru/files/i/2012.8.3/1343999902_46136573_018.jpg"/>
          <p:cNvPicPr>
            <a:picLocks noChangeAspect="1" noChangeArrowheads="1"/>
          </p:cNvPicPr>
          <p:nvPr/>
        </p:nvPicPr>
        <p:blipFill>
          <a:blip r:embed="rId3" cstate="print"/>
          <a:srcRect/>
          <a:stretch>
            <a:fillRect/>
          </a:stretch>
        </p:blipFill>
        <p:spPr bwMode="auto">
          <a:xfrm>
            <a:off x="251520" y="3861048"/>
            <a:ext cx="3203848" cy="235299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858218"/>
          </a:xfrm>
        </p:spPr>
        <p:txBody>
          <a:bodyPr>
            <a:normAutofit fontScale="90000"/>
          </a:bodyPr>
          <a:lstStyle/>
          <a:p>
            <a:r>
              <a:rPr lang="en-US" dirty="0" smtClean="0"/>
              <a:t>Afterwards it is bottled with special equipment and carbon dioxide is added which makes the water sparkle.</a:t>
            </a:r>
            <a:r>
              <a:rPr lang="ru-RU" dirty="0" smtClean="0"/>
              <a:t/>
            </a:r>
            <a:br>
              <a:rPr lang="ru-RU" dirty="0" smtClean="0"/>
            </a:br>
            <a:endParaRPr lang="ru-RU" dirty="0"/>
          </a:p>
        </p:txBody>
      </p:sp>
      <p:sp>
        <p:nvSpPr>
          <p:cNvPr id="3" name="Содержимое 2"/>
          <p:cNvSpPr>
            <a:spLocks noGrp="1"/>
          </p:cNvSpPr>
          <p:nvPr>
            <p:ph idx="1"/>
          </p:nvPr>
        </p:nvSpPr>
        <p:spPr/>
        <p:txBody>
          <a:bodyPr/>
          <a:lstStyle/>
          <a:p>
            <a:pPr>
              <a:buNone/>
            </a:pPr>
            <a:r>
              <a:rPr lang="en-US" dirty="0" smtClean="0"/>
              <a:t>.</a:t>
            </a:r>
            <a:endParaRPr lang="ru-RU" dirty="0"/>
          </a:p>
        </p:txBody>
      </p:sp>
      <p:pic>
        <p:nvPicPr>
          <p:cNvPr id="19458" name="Picture 2" descr="http://news.unipack.ru/light_editor_img/images/2011-12-7/file1323170218.jpg"/>
          <p:cNvPicPr>
            <a:picLocks noChangeAspect="1" noChangeArrowheads="1"/>
          </p:cNvPicPr>
          <p:nvPr/>
        </p:nvPicPr>
        <p:blipFill>
          <a:blip r:embed="rId2" cstate="print"/>
          <a:srcRect/>
          <a:stretch>
            <a:fillRect/>
          </a:stretch>
        </p:blipFill>
        <p:spPr bwMode="auto">
          <a:xfrm>
            <a:off x="357158" y="1928802"/>
            <a:ext cx="6667500" cy="443865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858218"/>
          </a:xfrm>
        </p:spPr>
        <p:txBody>
          <a:bodyPr>
            <a:normAutofit fontScale="90000"/>
          </a:bodyPr>
          <a:lstStyle/>
          <a:p>
            <a:r>
              <a:rPr lang="en-US" dirty="0" smtClean="0"/>
              <a:t>At the same time tight caps are put on the bottles so that the carbon dioxide does not come out.</a:t>
            </a:r>
            <a:r>
              <a:rPr lang="ru-RU" dirty="0" smtClean="0"/>
              <a:t/>
            </a:r>
            <a:br>
              <a:rPr lang="ru-RU" dirty="0" smtClean="0"/>
            </a:br>
            <a:endParaRPr lang="ru-RU" dirty="0"/>
          </a:p>
        </p:txBody>
      </p:sp>
      <p:sp>
        <p:nvSpPr>
          <p:cNvPr id="3" name="Содержимое 2"/>
          <p:cNvSpPr>
            <a:spLocks noGrp="1"/>
          </p:cNvSpPr>
          <p:nvPr>
            <p:ph idx="1"/>
          </p:nvPr>
        </p:nvSpPr>
        <p:spPr/>
        <p:txBody>
          <a:bodyPr/>
          <a:lstStyle/>
          <a:p>
            <a:pPr>
              <a:buNone/>
            </a:pPr>
            <a:r>
              <a:rPr lang="en-US" dirty="0" smtClean="0"/>
              <a:t>.</a:t>
            </a:r>
            <a:endParaRPr lang="ru-RU" dirty="0"/>
          </a:p>
        </p:txBody>
      </p:sp>
      <p:pic>
        <p:nvPicPr>
          <p:cNvPr id="18434" name="Picture 2" descr="http://www.aroma-yug.ru/aroma.ug/images/img/img5.jpg"/>
          <p:cNvPicPr>
            <a:picLocks noChangeAspect="1" noChangeArrowheads="1"/>
          </p:cNvPicPr>
          <p:nvPr/>
        </p:nvPicPr>
        <p:blipFill>
          <a:blip r:embed="rId2" cstate="print"/>
          <a:srcRect/>
          <a:stretch>
            <a:fillRect/>
          </a:stretch>
        </p:blipFill>
        <p:spPr bwMode="auto">
          <a:xfrm>
            <a:off x="571472" y="1928801"/>
            <a:ext cx="6357982" cy="4768487"/>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86210"/>
          </a:xfrm>
        </p:spPr>
        <p:txBody>
          <a:bodyPr>
            <a:normAutofit fontScale="90000"/>
          </a:bodyPr>
          <a:lstStyle/>
          <a:p>
            <a:r>
              <a:rPr lang="en-US" dirty="0" smtClean="0"/>
              <a:t>The bottles are put into boxes and delivered to different shops where customers buy them.</a:t>
            </a:r>
            <a:r>
              <a:rPr lang="ru-RU" dirty="0" smtClean="0"/>
              <a:t/>
            </a:r>
            <a:br>
              <a:rPr lang="ru-RU" dirty="0" smtClean="0"/>
            </a:br>
            <a:endParaRPr lang="ru-RU" dirty="0"/>
          </a:p>
        </p:txBody>
      </p:sp>
      <p:sp>
        <p:nvSpPr>
          <p:cNvPr id="3" name="Содержимое 2"/>
          <p:cNvSpPr>
            <a:spLocks noGrp="1"/>
          </p:cNvSpPr>
          <p:nvPr>
            <p:ph idx="1"/>
          </p:nvPr>
        </p:nvSpPr>
        <p:spPr/>
        <p:txBody>
          <a:bodyPr/>
          <a:lstStyle/>
          <a:p>
            <a:pPr>
              <a:buNone/>
            </a:pPr>
            <a:r>
              <a:rPr lang="en-US" dirty="0" smtClean="0"/>
              <a:t>.</a:t>
            </a:r>
            <a:endParaRPr lang="ru-RU" dirty="0"/>
          </a:p>
        </p:txBody>
      </p:sp>
      <p:pic>
        <p:nvPicPr>
          <p:cNvPr id="17410" name="Picture 2" descr="http://1prime.ru/images/76651/33/766513324.jpg"/>
          <p:cNvPicPr>
            <a:picLocks noChangeAspect="1" noChangeArrowheads="1"/>
          </p:cNvPicPr>
          <p:nvPr/>
        </p:nvPicPr>
        <p:blipFill>
          <a:blip r:embed="rId2" cstate="print"/>
          <a:srcRect/>
          <a:stretch>
            <a:fillRect/>
          </a:stretch>
        </p:blipFill>
        <p:spPr bwMode="auto">
          <a:xfrm>
            <a:off x="179512" y="1988840"/>
            <a:ext cx="5038725" cy="2981326"/>
          </a:xfrm>
          <a:prstGeom prst="rect">
            <a:avLst/>
          </a:prstGeom>
          <a:noFill/>
        </p:spPr>
      </p:pic>
      <p:pic>
        <p:nvPicPr>
          <p:cNvPr id="17412" name="Picture 4" descr="http://makler-blog.ru/wp-content/uploads/2011/02/mineralnye-vody-v-magazine.jpg"/>
          <p:cNvPicPr>
            <a:picLocks noChangeAspect="1" noChangeArrowheads="1"/>
          </p:cNvPicPr>
          <p:nvPr/>
        </p:nvPicPr>
        <p:blipFill>
          <a:blip r:embed="rId3" cstate="print"/>
          <a:srcRect/>
          <a:stretch>
            <a:fillRect/>
          </a:stretch>
        </p:blipFill>
        <p:spPr bwMode="auto">
          <a:xfrm>
            <a:off x="5495595" y="1916832"/>
            <a:ext cx="3648405" cy="494116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Enjoy sparkling mineral water!</a:t>
            </a:r>
            <a:endParaRPr lang="ru-RU" dirty="0"/>
          </a:p>
        </p:txBody>
      </p:sp>
      <p:sp>
        <p:nvSpPr>
          <p:cNvPr id="3" name="Содержимое 2"/>
          <p:cNvSpPr>
            <a:spLocks noGrp="1"/>
          </p:cNvSpPr>
          <p:nvPr>
            <p:ph idx="1"/>
          </p:nvPr>
        </p:nvSpPr>
        <p:spPr/>
        <p:txBody>
          <a:bodyPr/>
          <a:lstStyle/>
          <a:p>
            <a:pPr>
              <a:buNone/>
            </a:pPr>
            <a:r>
              <a:rPr lang="en-US" dirty="0" smtClean="0"/>
              <a:t>.</a:t>
            </a:r>
            <a:endParaRPr lang="ru-RU" dirty="0"/>
          </a:p>
        </p:txBody>
      </p:sp>
      <p:pic>
        <p:nvPicPr>
          <p:cNvPr id="16386" name="Picture 2" descr="http://www.homeandfamily.ru/img/krasota/mineral.jpeg"/>
          <p:cNvPicPr>
            <a:picLocks noChangeAspect="1" noChangeArrowheads="1"/>
          </p:cNvPicPr>
          <p:nvPr/>
        </p:nvPicPr>
        <p:blipFill>
          <a:blip r:embed="rId2" cstate="print"/>
          <a:srcRect/>
          <a:stretch>
            <a:fillRect/>
          </a:stretch>
        </p:blipFill>
        <p:spPr bwMode="auto">
          <a:xfrm>
            <a:off x="2490461" y="2132856"/>
            <a:ext cx="6653539" cy="4725144"/>
          </a:xfrm>
          <a:prstGeom prst="rect">
            <a:avLst/>
          </a:prstGeom>
          <a:noFill/>
        </p:spPr>
      </p:pic>
      <p:pic>
        <p:nvPicPr>
          <p:cNvPr id="16390" name="Picture 6" descr="http://board.salle.com.ua/i/7133/71338/303166_2011011446.jpg"/>
          <p:cNvPicPr>
            <a:picLocks noChangeAspect="1" noChangeArrowheads="1"/>
          </p:cNvPicPr>
          <p:nvPr/>
        </p:nvPicPr>
        <p:blipFill>
          <a:blip r:embed="rId3" cstate="print"/>
          <a:srcRect/>
          <a:stretch>
            <a:fillRect/>
          </a:stretch>
        </p:blipFill>
        <p:spPr bwMode="auto">
          <a:xfrm>
            <a:off x="0" y="1340768"/>
            <a:ext cx="2843808" cy="253099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1656184"/>
          </a:xfrm>
        </p:spPr>
        <p:txBody>
          <a:bodyPr>
            <a:normAutofit fontScale="90000"/>
          </a:bodyPr>
          <a:lstStyle/>
          <a:p>
            <a:r>
              <a:rPr lang="en-US" dirty="0" smtClean="0"/>
              <a:t>Are there any places in the world where there’s a lot of clean drinking water?</a:t>
            </a:r>
            <a:r>
              <a:rPr lang="ru-RU" dirty="0" smtClean="0"/>
              <a:t/>
            </a:r>
            <a:br>
              <a:rPr lang="ru-RU" dirty="0" smtClean="0"/>
            </a:br>
            <a:endParaRPr lang="ru-RU" dirty="0"/>
          </a:p>
        </p:txBody>
      </p:sp>
      <p:sp>
        <p:nvSpPr>
          <p:cNvPr id="3" name="Содержимое 2"/>
          <p:cNvSpPr>
            <a:spLocks noGrp="1"/>
          </p:cNvSpPr>
          <p:nvPr>
            <p:ph idx="1"/>
          </p:nvPr>
        </p:nvSpPr>
        <p:spPr>
          <a:xfrm>
            <a:off x="457200" y="1988840"/>
            <a:ext cx="8229600" cy="4137323"/>
          </a:xfrm>
        </p:spPr>
        <p:txBody>
          <a:bodyPr/>
          <a:lstStyle/>
          <a:p>
            <a:r>
              <a:rPr lang="en-US" dirty="0" smtClean="0"/>
              <a:t>There’s no other country in the world that has as much high quality natural drinking water as Russia. You may have heard of Lake Baikal. It has one fifth of the total global fresh water resources and half of the global drinking water resources.</a:t>
            </a:r>
            <a:endParaRPr lang="ru-RU" dirty="0"/>
          </a:p>
        </p:txBody>
      </p:sp>
      <p:pic>
        <p:nvPicPr>
          <p:cNvPr id="16386" name="Picture 2" descr="http://img1.liveinternet.ru/images/attach/c/3/77/561/77561679_thumb1267569622.jpg"/>
          <p:cNvPicPr>
            <a:picLocks noChangeAspect="1" noChangeArrowheads="1"/>
          </p:cNvPicPr>
          <p:nvPr/>
        </p:nvPicPr>
        <p:blipFill>
          <a:blip r:embed="rId2" cstate="print"/>
          <a:srcRect/>
          <a:stretch>
            <a:fillRect/>
          </a:stretch>
        </p:blipFill>
        <p:spPr bwMode="auto">
          <a:xfrm>
            <a:off x="5580112" y="4437111"/>
            <a:ext cx="3312368" cy="233145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32657"/>
            <a:ext cx="7772400" cy="2376263"/>
          </a:xfrm>
        </p:spPr>
        <p:txBody>
          <a:bodyPr>
            <a:normAutofit/>
          </a:bodyPr>
          <a:lstStyle/>
          <a:p>
            <a:r>
              <a:rPr lang="en-US" u="sng" dirty="0" smtClean="0"/>
              <a:t>Let’s watch the film “Introduction to…” and try to tell me the theme of our lesson.</a:t>
            </a:r>
            <a:endParaRPr lang="ru-RU" dirty="0"/>
          </a:p>
        </p:txBody>
      </p:sp>
      <p:sp>
        <p:nvSpPr>
          <p:cNvPr id="3" name="Подзаголовок 2"/>
          <p:cNvSpPr>
            <a:spLocks noGrp="1"/>
          </p:cNvSpPr>
          <p:nvPr>
            <p:ph type="subTitle" idx="1"/>
          </p:nvPr>
        </p:nvSpPr>
        <p:spPr/>
        <p:txBody>
          <a:bodyPr>
            <a:normAutofit/>
          </a:bodyPr>
          <a:lstStyle/>
          <a:p>
            <a:r>
              <a:rPr lang="en-US" dirty="0" smtClean="0"/>
              <a:t>.</a:t>
            </a:r>
            <a:endParaRPr lang="ru-RU" dirty="0"/>
          </a:p>
        </p:txBody>
      </p:sp>
      <p:sp>
        <p:nvSpPr>
          <p:cNvPr id="31746" name="AutoShape 2" descr="https://image.jimcdn.com/app/cms/image/transf/dimension=670x10000:format=jpg/path/se1225f68eabcdead/image/ifda0ab9d21519288/version/1427622009/imag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1748" name="AutoShape 4" descr="https://image.jimcdn.com/app/cms/image/transf/dimension=670x10000:format=jpg/path/se1225f68eabcdead/image/ifda0ab9d21519288/version/1427622009/imag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1750" name="AutoShape 6" descr="https://image.jimcdn.com/app/cms/image/transf/dimension=670x10000:format=jpg/path/se1225f68eabcdead/image/ifda0ab9d21519288/version/1427622009/imag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1754" name="Picture 10" descr="https://im1-tub-ru.yandex.net/i?id=f6ec634d37428d1ff8ec0f660c40981e&amp;n=33&amp;h=215&amp;w=173"/>
          <p:cNvPicPr>
            <a:picLocks noChangeAspect="1" noChangeArrowheads="1"/>
          </p:cNvPicPr>
          <p:nvPr/>
        </p:nvPicPr>
        <p:blipFill>
          <a:blip r:embed="rId2" cstate="print"/>
          <a:srcRect/>
          <a:stretch>
            <a:fillRect/>
          </a:stretch>
        </p:blipFill>
        <p:spPr bwMode="auto">
          <a:xfrm>
            <a:off x="611560" y="3501008"/>
            <a:ext cx="2201769" cy="273630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u="sng" dirty="0" smtClean="0"/>
              <a:t>Why is Baikal a unique lake</a:t>
            </a:r>
            <a:r>
              <a:rPr lang="en-US" dirty="0" smtClean="0"/>
              <a:t>?</a:t>
            </a:r>
            <a:endParaRPr lang="ru-RU" dirty="0"/>
          </a:p>
        </p:txBody>
      </p:sp>
      <p:sp>
        <p:nvSpPr>
          <p:cNvPr id="3" name="Содержимое 2"/>
          <p:cNvSpPr>
            <a:spLocks noGrp="1"/>
          </p:cNvSpPr>
          <p:nvPr>
            <p:ph idx="1"/>
          </p:nvPr>
        </p:nvSpPr>
        <p:spPr>
          <a:xfrm>
            <a:off x="457200" y="1412776"/>
            <a:ext cx="7643192" cy="4713387"/>
          </a:xfrm>
        </p:spPr>
        <p:txBody>
          <a:bodyPr>
            <a:normAutofit fontScale="77500" lnSpcReduction="20000"/>
          </a:bodyPr>
          <a:lstStyle/>
          <a:p>
            <a:pPr>
              <a:buNone/>
            </a:pPr>
            <a:r>
              <a:rPr lang="en-US" sz="3800" dirty="0" smtClean="0">
                <a:latin typeface="Times New Roman" pitchFamily="18" charset="0"/>
                <a:cs typeface="Times New Roman" pitchFamily="18" charset="0"/>
              </a:rPr>
              <a:t>                               How deep? </a:t>
            </a:r>
            <a:endParaRPr lang="ru-RU" sz="3800" dirty="0" smtClean="0">
              <a:latin typeface="Times New Roman" pitchFamily="18" charset="0"/>
              <a:cs typeface="Times New Roman" pitchFamily="18" charset="0"/>
            </a:endParaRPr>
          </a:p>
          <a:p>
            <a:pPr>
              <a:buNone/>
            </a:pPr>
            <a:r>
              <a:rPr lang="en-US" sz="3800" dirty="0" smtClean="0">
                <a:latin typeface="Times New Roman" pitchFamily="18" charset="0"/>
                <a:cs typeface="Times New Roman" pitchFamily="18" charset="0"/>
              </a:rPr>
              <a:t>                                                        How   long?</a:t>
            </a:r>
            <a:endParaRPr lang="ru-RU" sz="3800" dirty="0" smtClean="0">
              <a:latin typeface="Times New Roman" pitchFamily="18" charset="0"/>
              <a:cs typeface="Times New Roman" pitchFamily="18" charset="0"/>
            </a:endParaRPr>
          </a:p>
          <a:p>
            <a:pPr>
              <a:buNone/>
            </a:pPr>
            <a:r>
              <a:rPr lang="en-US" sz="3800" dirty="0" smtClean="0">
                <a:latin typeface="Times New Roman" pitchFamily="18" charset="0"/>
                <a:cs typeface="Times New Roman" pitchFamily="18" charset="0"/>
              </a:rPr>
              <a:t>                   </a:t>
            </a:r>
            <a:endParaRPr lang="en-US" sz="3800" dirty="0" smtClean="0">
              <a:latin typeface="Times New Roman" pitchFamily="18" charset="0"/>
              <a:cs typeface="Times New Roman" pitchFamily="18" charset="0"/>
            </a:endParaRPr>
          </a:p>
          <a:p>
            <a:pPr>
              <a:buNone/>
            </a:pPr>
            <a:r>
              <a:rPr lang="en-US" sz="3800" dirty="0" smtClean="0">
                <a:latin typeface="Times New Roman" pitchFamily="18" charset="0"/>
                <a:cs typeface="Times New Roman" pitchFamily="18" charset="0"/>
              </a:rPr>
              <a:t>                                                            Where?</a:t>
            </a:r>
            <a:endParaRPr lang="ru-RU" sz="3800" dirty="0" smtClean="0">
              <a:latin typeface="Times New Roman" pitchFamily="18" charset="0"/>
              <a:cs typeface="Times New Roman" pitchFamily="18" charset="0"/>
            </a:endParaRPr>
          </a:p>
          <a:p>
            <a:pPr>
              <a:buNone/>
            </a:pPr>
            <a:r>
              <a:rPr lang="en-US" sz="3800" dirty="0" smtClean="0">
                <a:latin typeface="Times New Roman" pitchFamily="18" charset="0"/>
                <a:cs typeface="Times New Roman" pitchFamily="18" charset="0"/>
              </a:rPr>
              <a:t>                                               </a:t>
            </a:r>
          </a:p>
          <a:p>
            <a:pPr>
              <a:buNone/>
            </a:pPr>
            <a:endParaRPr lang="en-US" sz="3800" dirty="0" smtClean="0">
              <a:latin typeface="Times New Roman" pitchFamily="18" charset="0"/>
              <a:cs typeface="Times New Roman" pitchFamily="18" charset="0"/>
            </a:endParaRPr>
          </a:p>
          <a:p>
            <a:pPr>
              <a:buNone/>
            </a:pPr>
            <a:r>
              <a:rPr lang="en-US" sz="3800" dirty="0" smtClean="0">
                <a:latin typeface="Times New Roman" pitchFamily="18" charset="0"/>
                <a:cs typeface="Times New Roman" pitchFamily="18" charset="0"/>
              </a:rPr>
              <a:t> What animals?      </a:t>
            </a:r>
          </a:p>
          <a:p>
            <a:pPr>
              <a:buNone/>
            </a:pPr>
            <a:endParaRPr lang="en-US" sz="3800" dirty="0" smtClean="0">
              <a:latin typeface="Times New Roman" pitchFamily="18" charset="0"/>
              <a:cs typeface="Times New Roman" pitchFamily="18" charset="0"/>
            </a:endParaRPr>
          </a:p>
          <a:p>
            <a:pPr>
              <a:buNone/>
            </a:pPr>
            <a:endParaRPr lang="ru-RU" sz="3800" dirty="0" smtClean="0">
              <a:latin typeface="Times New Roman" pitchFamily="18" charset="0"/>
              <a:cs typeface="Times New Roman" pitchFamily="18" charset="0"/>
            </a:endParaRPr>
          </a:p>
          <a:p>
            <a:pPr>
              <a:buNone/>
            </a:pPr>
            <a:r>
              <a:rPr lang="en-US" sz="3800" dirty="0" smtClean="0">
                <a:latin typeface="Times New Roman" pitchFamily="18" charset="0"/>
                <a:cs typeface="Times New Roman" pitchFamily="18" charset="0"/>
              </a:rPr>
              <a:t>             Why?</a:t>
            </a:r>
            <a:endParaRPr lang="ru-RU" sz="3800" dirty="0" smtClean="0">
              <a:latin typeface="Times New Roman" pitchFamily="18" charset="0"/>
              <a:cs typeface="Times New Roman" pitchFamily="18" charset="0"/>
            </a:endParaRPr>
          </a:p>
          <a:p>
            <a:pPr>
              <a:buNone/>
            </a:pPr>
            <a:endParaRPr lang="ru-RU" dirty="0"/>
          </a:p>
        </p:txBody>
      </p:sp>
      <p:pic>
        <p:nvPicPr>
          <p:cNvPr id="15362" name="Picture 2" descr="http://img0.liveinternet.ru/images/attach/b/4/103/718/103718290_large_20120110172240.jpg"/>
          <p:cNvPicPr>
            <a:picLocks noChangeAspect="1" noChangeArrowheads="1"/>
          </p:cNvPicPr>
          <p:nvPr/>
        </p:nvPicPr>
        <p:blipFill>
          <a:blip r:embed="rId2" cstate="print"/>
          <a:srcRect/>
          <a:stretch>
            <a:fillRect/>
          </a:stretch>
        </p:blipFill>
        <p:spPr bwMode="auto">
          <a:xfrm>
            <a:off x="5220072" y="3861048"/>
            <a:ext cx="3744416" cy="28083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Baikal is the pearl of Siberia.</a:t>
            </a:r>
            <a:endParaRPr lang="ru-RU" dirty="0"/>
          </a:p>
        </p:txBody>
      </p:sp>
      <p:sp>
        <p:nvSpPr>
          <p:cNvPr id="3" name="Содержимое 2"/>
          <p:cNvSpPr>
            <a:spLocks noGrp="1"/>
          </p:cNvSpPr>
          <p:nvPr>
            <p:ph idx="1"/>
          </p:nvPr>
        </p:nvSpPr>
        <p:spPr/>
        <p:txBody>
          <a:bodyPr/>
          <a:lstStyle/>
          <a:p>
            <a:pPr>
              <a:buNone/>
            </a:pPr>
            <a:r>
              <a:rPr lang="en-US" dirty="0" smtClean="0"/>
              <a:t>.</a:t>
            </a:r>
            <a:endParaRPr lang="ru-RU" dirty="0"/>
          </a:p>
        </p:txBody>
      </p:sp>
      <p:pic>
        <p:nvPicPr>
          <p:cNvPr id="14338" name="Picture 2" descr="http://sozvezdie-tour.ru/articles_files/listvyanka/listvyanka_001.jpg"/>
          <p:cNvPicPr>
            <a:picLocks noChangeAspect="1" noChangeArrowheads="1"/>
          </p:cNvPicPr>
          <p:nvPr/>
        </p:nvPicPr>
        <p:blipFill>
          <a:blip r:embed="rId2" cstate="print"/>
          <a:srcRect/>
          <a:stretch>
            <a:fillRect/>
          </a:stretch>
        </p:blipFill>
        <p:spPr bwMode="auto">
          <a:xfrm>
            <a:off x="539552" y="1268759"/>
            <a:ext cx="8280920" cy="5537867"/>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14202"/>
          </a:xfrm>
        </p:spPr>
        <p:txBody>
          <a:bodyPr>
            <a:normAutofit fontScale="90000"/>
          </a:bodyPr>
          <a:lstStyle/>
          <a:p>
            <a:r>
              <a:rPr lang="en-US" dirty="0" smtClean="0"/>
              <a:t>Baikal is the largest lake in Eurasia(636 km long and 80 km wide) and the deepest lake in the world (1,620metres).</a:t>
            </a:r>
            <a:endParaRPr lang="ru-RU" dirty="0"/>
          </a:p>
        </p:txBody>
      </p:sp>
      <p:pic>
        <p:nvPicPr>
          <p:cNvPr id="13314" name="Picture 2" descr="http://snovadoma.ru/media/photos/e91368f269278f03fa8621b7d1b17b11.jpg"/>
          <p:cNvPicPr>
            <a:picLocks noChangeAspect="1" noChangeArrowheads="1"/>
          </p:cNvPicPr>
          <p:nvPr/>
        </p:nvPicPr>
        <p:blipFill>
          <a:blip r:embed="rId2" cstate="print"/>
          <a:srcRect/>
          <a:stretch>
            <a:fillRect/>
          </a:stretch>
        </p:blipFill>
        <p:spPr bwMode="auto">
          <a:xfrm>
            <a:off x="251520" y="2348880"/>
            <a:ext cx="8840958" cy="450912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70186"/>
          </a:xfrm>
        </p:spPr>
        <p:txBody>
          <a:bodyPr>
            <a:normAutofit fontScale="90000"/>
          </a:bodyPr>
          <a:lstStyle/>
          <a:p>
            <a:r>
              <a:rPr lang="en-US" dirty="0" smtClean="0"/>
              <a:t>Baikal is situated in a very beautiful place, surrounded by forest and the </a:t>
            </a:r>
            <a:r>
              <a:rPr lang="en-US" dirty="0" err="1" smtClean="0"/>
              <a:t>Barguzin</a:t>
            </a:r>
            <a:r>
              <a:rPr lang="en-US" dirty="0" smtClean="0"/>
              <a:t> Mountains.</a:t>
            </a:r>
            <a:endParaRPr lang="ru-RU" dirty="0"/>
          </a:p>
        </p:txBody>
      </p:sp>
      <p:pic>
        <p:nvPicPr>
          <p:cNvPr id="12290" name="Picture 2" descr="http://nexttriptourism.com/wp-content/uploads/2012/12/Lake-Baikal-wallpaper-hd.jpg"/>
          <p:cNvPicPr>
            <a:picLocks noChangeAspect="1" noChangeArrowheads="1"/>
          </p:cNvPicPr>
          <p:nvPr/>
        </p:nvPicPr>
        <p:blipFill>
          <a:blip r:embed="rId2" cstate="print"/>
          <a:srcRect/>
          <a:stretch>
            <a:fillRect/>
          </a:stretch>
        </p:blipFill>
        <p:spPr bwMode="auto">
          <a:xfrm>
            <a:off x="539552" y="2060847"/>
            <a:ext cx="7984887" cy="4797153"/>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642194"/>
          </a:xfrm>
        </p:spPr>
        <p:txBody>
          <a:bodyPr>
            <a:normAutofit fontScale="90000"/>
          </a:bodyPr>
          <a:lstStyle/>
          <a:p>
            <a:r>
              <a:rPr lang="en-US" dirty="0" smtClean="0"/>
              <a:t>Lake Baikal is also the world’s largest freshwater lake with one fifth of the Earth’s liquid fresh water.</a:t>
            </a:r>
            <a:endParaRPr lang="ru-RU" dirty="0"/>
          </a:p>
        </p:txBody>
      </p:sp>
      <p:pic>
        <p:nvPicPr>
          <p:cNvPr id="11266" name="Picture 2" descr="http://bidayly.ru/images/content/baykalbig.jpg"/>
          <p:cNvPicPr>
            <a:picLocks noChangeAspect="1" noChangeArrowheads="1"/>
          </p:cNvPicPr>
          <p:nvPr/>
        </p:nvPicPr>
        <p:blipFill>
          <a:blip r:embed="rId2" cstate="print"/>
          <a:srcRect/>
          <a:stretch>
            <a:fillRect/>
          </a:stretch>
        </p:blipFill>
        <p:spPr bwMode="auto">
          <a:xfrm>
            <a:off x="1259633" y="1981437"/>
            <a:ext cx="7416823" cy="487656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14202"/>
          </a:xfrm>
        </p:spPr>
        <p:txBody>
          <a:bodyPr>
            <a:normAutofit fontScale="90000"/>
          </a:bodyPr>
          <a:lstStyle/>
          <a:p>
            <a:r>
              <a:rPr lang="en-US" dirty="0" smtClean="0"/>
              <a:t>This huge old lake is the world treasure but it can only remain </a:t>
            </a:r>
            <a:r>
              <a:rPr lang="en-US" dirty="0" smtClean="0"/>
              <a:t>so, </a:t>
            </a:r>
            <a:r>
              <a:rPr lang="en-US" dirty="0" smtClean="0"/>
              <a:t>if the world treats it with love and respect.</a:t>
            </a:r>
            <a:endParaRPr lang="ru-RU" dirty="0"/>
          </a:p>
        </p:txBody>
      </p:sp>
      <p:pic>
        <p:nvPicPr>
          <p:cNvPr id="10242" name="Picture 2" descr="http://www.kombi-korma.com/image/kombikorm-dlya-osetra.jpg"/>
          <p:cNvPicPr>
            <a:picLocks noChangeAspect="1" noChangeArrowheads="1"/>
          </p:cNvPicPr>
          <p:nvPr/>
        </p:nvPicPr>
        <p:blipFill>
          <a:blip r:embed="rId2" cstate="print"/>
          <a:srcRect/>
          <a:stretch>
            <a:fillRect/>
          </a:stretch>
        </p:blipFill>
        <p:spPr bwMode="auto">
          <a:xfrm>
            <a:off x="395536" y="3861048"/>
            <a:ext cx="3707904" cy="1888104"/>
          </a:xfrm>
          <a:prstGeom prst="rect">
            <a:avLst/>
          </a:prstGeom>
          <a:noFill/>
        </p:spPr>
      </p:pic>
      <p:pic>
        <p:nvPicPr>
          <p:cNvPr id="10244" name="Picture 4" descr="http://www.novosibirskgid.ru/image/1308053537_896.jpg"/>
          <p:cNvPicPr>
            <a:picLocks noChangeAspect="1" noChangeArrowheads="1"/>
          </p:cNvPicPr>
          <p:nvPr/>
        </p:nvPicPr>
        <p:blipFill>
          <a:blip r:embed="rId3" cstate="print"/>
          <a:srcRect/>
          <a:stretch>
            <a:fillRect/>
          </a:stretch>
        </p:blipFill>
        <p:spPr bwMode="auto">
          <a:xfrm>
            <a:off x="4716016" y="2123735"/>
            <a:ext cx="4279170" cy="455018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476672"/>
            <a:ext cx="8229600" cy="1224136"/>
          </a:xfrm>
        </p:spPr>
        <p:txBody>
          <a:bodyPr>
            <a:normAutofit fontScale="90000"/>
          </a:bodyPr>
          <a:lstStyle/>
          <a:p>
            <a:r>
              <a:rPr lang="en-US" sz="3600" dirty="0" smtClean="0"/>
              <a:t>Are you tired? Let’s relax. Listen to the song and write down how rich marine life is.</a:t>
            </a:r>
            <a:r>
              <a:rPr lang="ru-RU" dirty="0" smtClean="0"/>
              <a:t/>
            </a:r>
            <a:br>
              <a:rPr lang="ru-RU" dirty="0" smtClean="0"/>
            </a:br>
            <a:r>
              <a:rPr lang="ru-RU" dirty="0" smtClean="0"/>
              <a:t/>
            </a:r>
            <a:br>
              <a:rPr lang="ru-RU" dirty="0" smtClean="0"/>
            </a:br>
            <a:endParaRPr lang="ru-RU" dirty="0"/>
          </a:p>
        </p:txBody>
      </p:sp>
      <p:sp>
        <p:nvSpPr>
          <p:cNvPr id="4" name="Содержимое 3"/>
          <p:cNvSpPr>
            <a:spLocks noGrp="1"/>
          </p:cNvSpPr>
          <p:nvPr>
            <p:ph idx="1"/>
          </p:nvPr>
        </p:nvSpPr>
        <p:spPr>
          <a:xfrm>
            <a:off x="0" y="1196752"/>
            <a:ext cx="8964488" cy="5400600"/>
          </a:xfrm>
        </p:spPr>
        <p:txBody>
          <a:bodyPr>
            <a:normAutofit fontScale="25000" lnSpcReduction="20000"/>
          </a:bodyPr>
          <a:lstStyle/>
          <a:p>
            <a:pPr>
              <a:buNone/>
            </a:pPr>
            <a:r>
              <a:rPr lang="en-US" sz="4200" dirty="0" smtClean="0"/>
              <a:t>            </a:t>
            </a:r>
            <a:r>
              <a:rPr lang="en-US" sz="9600" dirty="0" smtClean="0"/>
              <a:t>Shark                                                                                        </a:t>
            </a:r>
          </a:p>
          <a:p>
            <a:pPr>
              <a:buNone/>
            </a:pPr>
            <a:r>
              <a:rPr lang="en-US" sz="9600" dirty="0" smtClean="0"/>
              <a:t>                                                                                                 </a:t>
            </a:r>
            <a:r>
              <a:rPr lang="ru-RU" sz="9600" dirty="0" smtClean="0"/>
              <a:t>акула</a:t>
            </a:r>
          </a:p>
          <a:p>
            <a:r>
              <a:rPr lang="en-US" sz="9600" dirty="0" smtClean="0"/>
              <a:t>Seahorse                                                                         </a:t>
            </a:r>
          </a:p>
          <a:p>
            <a:pPr>
              <a:buNone/>
            </a:pPr>
            <a:r>
              <a:rPr lang="en-US" sz="9600" dirty="0" smtClean="0"/>
              <a:t>                                                                                   </a:t>
            </a:r>
            <a:r>
              <a:rPr lang="ru-RU" sz="9600" dirty="0" smtClean="0"/>
              <a:t>Морской конек</a:t>
            </a:r>
          </a:p>
          <a:p>
            <a:r>
              <a:rPr lang="en-US" sz="9600" dirty="0" smtClean="0"/>
              <a:t>Crab                                                                                     </a:t>
            </a:r>
          </a:p>
          <a:p>
            <a:pPr>
              <a:buNone/>
            </a:pPr>
            <a:r>
              <a:rPr lang="en-US" sz="9600" dirty="0" smtClean="0"/>
              <a:t>                                                                                                                </a:t>
            </a:r>
            <a:r>
              <a:rPr lang="ru-RU" sz="9600" dirty="0" smtClean="0"/>
              <a:t>краб</a:t>
            </a:r>
          </a:p>
          <a:p>
            <a:r>
              <a:rPr lang="en-US" sz="9600" dirty="0" smtClean="0"/>
              <a:t>Coral reef                                                                               </a:t>
            </a:r>
          </a:p>
          <a:p>
            <a:pPr>
              <a:buNone/>
            </a:pPr>
            <a:r>
              <a:rPr lang="en-US" sz="9600" dirty="0" smtClean="0"/>
              <a:t>                                                                                      </a:t>
            </a:r>
            <a:r>
              <a:rPr lang="ru-RU" sz="9600" dirty="0" smtClean="0"/>
              <a:t>коралл</a:t>
            </a:r>
          </a:p>
          <a:p>
            <a:r>
              <a:rPr lang="en-US" sz="9600" dirty="0" smtClean="0"/>
              <a:t>Whale                                                                                            </a:t>
            </a:r>
          </a:p>
          <a:p>
            <a:pPr>
              <a:buNone/>
            </a:pPr>
            <a:r>
              <a:rPr lang="en-US" sz="9600" dirty="0" smtClean="0"/>
              <a:t>                                                                                                              </a:t>
            </a:r>
            <a:r>
              <a:rPr lang="ru-RU" sz="9600" dirty="0" smtClean="0"/>
              <a:t>кит</a:t>
            </a:r>
          </a:p>
          <a:p>
            <a:r>
              <a:rPr lang="en-US" sz="9600" dirty="0" smtClean="0"/>
              <a:t>Jellyfish                                                                                     </a:t>
            </a:r>
          </a:p>
          <a:p>
            <a:pPr>
              <a:buNone/>
            </a:pPr>
            <a:r>
              <a:rPr lang="en-US" sz="7400" dirty="0" smtClean="0"/>
              <a:t>                                                                                                              </a:t>
            </a:r>
            <a:r>
              <a:rPr lang="ru-RU" sz="7400" dirty="0" smtClean="0"/>
              <a:t>Медуза</a:t>
            </a:r>
          </a:p>
          <a:p>
            <a:endParaRPr lang="ru-RU" dirty="0"/>
          </a:p>
        </p:txBody>
      </p:sp>
      <p:pic>
        <p:nvPicPr>
          <p:cNvPr id="9218" name="Picture 2" descr="http://i1.letsw.ch/img/190773/original/backdrops/3c1bedebe44340bba20e06a72e1266c1.gs.jpg"/>
          <p:cNvPicPr>
            <a:picLocks noChangeAspect="1" noChangeArrowheads="1"/>
          </p:cNvPicPr>
          <p:nvPr/>
        </p:nvPicPr>
        <p:blipFill>
          <a:blip r:embed="rId2" cstate="print"/>
          <a:srcRect/>
          <a:stretch>
            <a:fillRect/>
          </a:stretch>
        </p:blipFill>
        <p:spPr bwMode="auto">
          <a:xfrm>
            <a:off x="2339752" y="3861048"/>
            <a:ext cx="3534393" cy="22322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 calcmode="lin" valueType="num">
                                      <p:cBhvr additive="base">
                                        <p:cTn id="2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 calcmode="lin" valueType="num">
                                      <p:cBhvr additive="base">
                                        <p:cTn id="3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anim calcmode="lin" valueType="num">
                                      <p:cBhvr additive="base">
                                        <p:cTn id="3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The Rainforest of the Sea.</a:t>
            </a:r>
            <a:endParaRPr lang="ru-RU" dirty="0"/>
          </a:p>
        </p:txBody>
      </p:sp>
      <p:sp>
        <p:nvSpPr>
          <p:cNvPr id="3" name="Содержимое 2"/>
          <p:cNvSpPr>
            <a:spLocks noGrp="1"/>
          </p:cNvSpPr>
          <p:nvPr>
            <p:ph idx="1"/>
          </p:nvPr>
        </p:nvSpPr>
        <p:spPr/>
        <p:txBody>
          <a:bodyPr/>
          <a:lstStyle/>
          <a:p>
            <a:pPr>
              <a:buNone/>
            </a:pPr>
            <a:r>
              <a:rPr lang="en-US" dirty="0" smtClean="0"/>
              <a:t>Under the clear blue sea, there are beautiful underwater cities that are rich in life.</a:t>
            </a:r>
            <a:endParaRPr lang="ru-RU" dirty="0"/>
          </a:p>
        </p:txBody>
      </p:sp>
      <p:pic>
        <p:nvPicPr>
          <p:cNvPr id="8194" name="Picture 2" descr="http://cs618526.vk.me/v618526604/fc5a/9TsjisHWyo8.jpg"/>
          <p:cNvPicPr>
            <a:picLocks noChangeAspect="1" noChangeArrowheads="1"/>
          </p:cNvPicPr>
          <p:nvPr/>
        </p:nvPicPr>
        <p:blipFill>
          <a:blip r:embed="rId2" cstate="print"/>
          <a:srcRect/>
          <a:stretch>
            <a:fillRect/>
          </a:stretch>
        </p:blipFill>
        <p:spPr bwMode="auto">
          <a:xfrm>
            <a:off x="3995936" y="2780928"/>
            <a:ext cx="4725579" cy="3888432"/>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Why is it important to save water?</a:t>
            </a:r>
            <a:r>
              <a:rPr lang="ru-RU" dirty="0" smtClean="0"/>
              <a:t/>
            </a:r>
            <a:br>
              <a:rPr lang="ru-RU" dirty="0" smtClean="0"/>
            </a:br>
            <a:endParaRPr lang="ru-RU" dirty="0"/>
          </a:p>
        </p:txBody>
      </p:sp>
      <p:sp>
        <p:nvSpPr>
          <p:cNvPr id="3" name="Содержимое 2"/>
          <p:cNvSpPr>
            <a:spLocks noGrp="1"/>
          </p:cNvSpPr>
          <p:nvPr>
            <p:ph idx="1"/>
          </p:nvPr>
        </p:nvSpPr>
        <p:spPr/>
        <p:txBody>
          <a:bodyPr/>
          <a:lstStyle/>
          <a:p>
            <a:pPr>
              <a:buNone/>
            </a:pPr>
            <a:r>
              <a:rPr lang="en-US" dirty="0" smtClean="0"/>
              <a:t>Let’s watch the film “Save water-save life”. </a:t>
            </a:r>
            <a:endParaRPr lang="ru-RU" dirty="0" smtClean="0"/>
          </a:p>
          <a:p>
            <a:pPr>
              <a:buNone/>
            </a:pPr>
            <a:endParaRPr lang="ru-RU" dirty="0"/>
          </a:p>
        </p:txBody>
      </p:sp>
      <p:pic>
        <p:nvPicPr>
          <p:cNvPr id="7170" name="Picture 2" descr="http://holst.by/img/bart20110807095835.jpg"/>
          <p:cNvPicPr>
            <a:picLocks noChangeAspect="1" noChangeArrowheads="1"/>
          </p:cNvPicPr>
          <p:nvPr/>
        </p:nvPicPr>
        <p:blipFill>
          <a:blip r:embed="rId2" cstate="print"/>
          <a:srcRect/>
          <a:stretch>
            <a:fillRect/>
          </a:stretch>
        </p:blipFill>
        <p:spPr bwMode="auto">
          <a:xfrm>
            <a:off x="323528" y="3861048"/>
            <a:ext cx="4120940" cy="2736304"/>
          </a:xfrm>
          <a:prstGeom prst="rect">
            <a:avLst/>
          </a:prstGeom>
          <a:noFill/>
        </p:spPr>
      </p:pic>
      <p:pic>
        <p:nvPicPr>
          <p:cNvPr id="7172" name="Picture 4" descr="http://i.ytimg.com/vi/UHdPt0EYqvQ/maxresdefault.jpg"/>
          <p:cNvPicPr>
            <a:picLocks noChangeAspect="1" noChangeArrowheads="1"/>
          </p:cNvPicPr>
          <p:nvPr/>
        </p:nvPicPr>
        <p:blipFill>
          <a:blip r:embed="rId3" cstate="print"/>
          <a:srcRect/>
          <a:stretch>
            <a:fillRect/>
          </a:stretch>
        </p:blipFill>
        <p:spPr bwMode="auto">
          <a:xfrm>
            <a:off x="4644008" y="2420888"/>
            <a:ext cx="4352483" cy="244827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Tick the words you’ve heard in this film.</a:t>
            </a:r>
            <a:r>
              <a:rPr lang="ru-RU" dirty="0" smtClean="0"/>
              <a:t/>
            </a:r>
            <a:br>
              <a:rPr lang="ru-RU" dirty="0" smtClean="0"/>
            </a:br>
            <a:endParaRPr lang="ru-RU" dirty="0"/>
          </a:p>
        </p:txBody>
      </p:sp>
      <p:sp>
        <p:nvSpPr>
          <p:cNvPr id="3" name="Содержимое 2"/>
          <p:cNvSpPr>
            <a:spLocks noGrp="1"/>
          </p:cNvSpPr>
          <p:nvPr>
            <p:ph idx="1"/>
          </p:nvPr>
        </p:nvSpPr>
        <p:spPr>
          <a:xfrm>
            <a:off x="457200" y="1196752"/>
            <a:ext cx="8229600" cy="5400600"/>
          </a:xfrm>
        </p:spPr>
        <p:txBody>
          <a:bodyPr>
            <a:normAutofit/>
          </a:bodyPr>
          <a:lstStyle/>
          <a:p>
            <a:pPr>
              <a:buNone/>
            </a:pPr>
            <a:endParaRPr lang="ru-RU" dirty="0" smtClean="0"/>
          </a:p>
          <a:p>
            <a:pPr>
              <a:buNone/>
            </a:pPr>
            <a:r>
              <a:rPr lang="en-US" u="sng" dirty="0" smtClean="0"/>
              <a:t>Water pollution</a:t>
            </a:r>
            <a:r>
              <a:rPr lang="en-US" dirty="0" smtClean="0"/>
              <a:t>, foreign languages, funniest movie, I don’t know what I can do, </a:t>
            </a:r>
            <a:r>
              <a:rPr lang="en-US" u="sng" dirty="0" smtClean="0"/>
              <a:t>turn off the tap, </a:t>
            </a:r>
            <a:r>
              <a:rPr lang="en-US" dirty="0" smtClean="0"/>
              <a:t>types of music, watch science fiction</a:t>
            </a:r>
            <a:r>
              <a:rPr lang="en-US" u="sng" dirty="0" smtClean="0"/>
              <a:t>, use water wisely, clean out a river</a:t>
            </a:r>
            <a:r>
              <a:rPr lang="en-US" dirty="0" smtClean="0"/>
              <a:t>, planting trees, </a:t>
            </a:r>
            <a:r>
              <a:rPr lang="en-US" u="sng" dirty="0" smtClean="0"/>
              <a:t>don’t throw litter into lakes</a:t>
            </a:r>
            <a:r>
              <a:rPr lang="en-US" dirty="0" smtClean="0"/>
              <a:t>, see famous landmark, </a:t>
            </a:r>
            <a:r>
              <a:rPr lang="en-US" u="sng" dirty="0" smtClean="0"/>
              <a:t>negatively affect our health</a:t>
            </a:r>
            <a:r>
              <a:rPr lang="en-US" dirty="0" smtClean="0"/>
              <a:t>, go to the seaside, </a:t>
            </a:r>
            <a:r>
              <a:rPr lang="en-US" u="sng" dirty="0" smtClean="0"/>
              <a:t>save our planet from disaster</a:t>
            </a:r>
            <a:r>
              <a:rPr lang="en-US" dirty="0" smtClean="0"/>
              <a:t>, go sunbathing.</a:t>
            </a:r>
            <a:endParaRPr lang="ru-RU" dirty="0" smtClean="0"/>
          </a:p>
          <a:p>
            <a:pPr>
              <a:buNone/>
            </a:pPr>
            <a:r>
              <a:rPr lang="en-US" dirty="0" smtClean="0"/>
              <a:t> </a:t>
            </a:r>
            <a:endParaRPr lang="ru-RU" dirty="0" smtClean="0"/>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u="sng" dirty="0" smtClean="0"/>
              <a:t>«</a:t>
            </a:r>
            <a:r>
              <a:rPr lang="en-US" sz="4800" u="sng" dirty="0" smtClean="0"/>
              <a:t>Crystal-clear wonder</a:t>
            </a:r>
            <a:r>
              <a:rPr lang="ru-RU" sz="4800" u="sng" dirty="0" smtClean="0"/>
              <a:t>»</a:t>
            </a:r>
            <a:r>
              <a:rPr lang="en-US" sz="4800" u="sng" dirty="0" smtClean="0"/>
              <a:t>.</a:t>
            </a:r>
            <a:endParaRPr lang="ru-RU" sz="4800" u="sng" dirty="0"/>
          </a:p>
        </p:txBody>
      </p:sp>
      <p:sp>
        <p:nvSpPr>
          <p:cNvPr id="3" name="Содержимое 2"/>
          <p:cNvSpPr>
            <a:spLocks noGrp="1"/>
          </p:cNvSpPr>
          <p:nvPr>
            <p:ph idx="1"/>
          </p:nvPr>
        </p:nvSpPr>
        <p:spPr>
          <a:xfrm>
            <a:off x="457200" y="1600200"/>
            <a:ext cx="8229600" cy="4853136"/>
          </a:xfrm>
        </p:spPr>
        <p:txBody>
          <a:bodyPr>
            <a:normAutofit/>
          </a:bodyPr>
          <a:lstStyle/>
          <a:p>
            <a:r>
              <a:rPr lang="en-US" dirty="0" smtClean="0"/>
              <a:t>we‘ll  talk about water resources and learn to value water as a precious natural </a:t>
            </a:r>
            <a:r>
              <a:rPr lang="en-US" dirty="0" smtClean="0"/>
              <a:t>resource</a:t>
            </a:r>
            <a:r>
              <a:rPr lang="ru-RU" dirty="0" smtClean="0"/>
              <a:t>;</a:t>
            </a:r>
            <a:endParaRPr lang="en-US" dirty="0" smtClean="0"/>
          </a:p>
          <a:p>
            <a:r>
              <a:rPr lang="en-US" dirty="0" smtClean="0"/>
              <a:t>we‘ll talk about the variety of water wildlife and about water as the source of life on the planet. </a:t>
            </a:r>
          </a:p>
          <a:p>
            <a:pPr>
              <a:buNone/>
            </a:pPr>
            <a:endParaRPr lang="ru-RU" dirty="0" smtClean="0"/>
          </a:p>
          <a:p>
            <a:endParaRPr lang="ru-RU" dirty="0"/>
          </a:p>
        </p:txBody>
      </p:sp>
      <p:pic>
        <p:nvPicPr>
          <p:cNvPr id="32770" name="Picture 2" descr="http://club-mariya.ru/wp-content/uploads/2017/03/eae6442e08736319129f18e500660f61.png"/>
          <p:cNvPicPr>
            <a:picLocks noChangeAspect="1" noChangeArrowheads="1"/>
          </p:cNvPicPr>
          <p:nvPr/>
        </p:nvPicPr>
        <p:blipFill>
          <a:blip r:embed="rId2"/>
          <a:srcRect/>
          <a:stretch>
            <a:fillRect/>
          </a:stretch>
        </p:blipFill>
        <p:spPr bwMode="auto">
          <a:xfrm>
            <a:off x="4929190" y="3786190"/>
            <a:ext cx="3832753" cy="2786058"/>
          </a:xfrm>
          <a:prstGeom prst="rect">
            <a:avLst/>
          </a:prstGeom>
          <a:noFill/>
        </p:spPr>
      </p:pic>
      <p:sp>
        <p:nvSpPr>
          <p:cNvPr id="32772" name="AutoShape 4" descr="https://econet.ru/uploads/pictures/387934/content_51__econet_ru.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2774" name="AutoShape 6" descr="https://econet.ru/uploads/pictures/387934/content_51__econet_ru.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2778" name="Picture 10" descr="https://1.bp.blogspot.com/-0YDX1ogcxbY/V6G-nz_nkFI/AAAAAAAAACc/_UyOokY-OCMva0aqQvbXcgmfWxI0hcbYgCLcB/w530-h326-p/save_water_save_life_by_ramezdesigner-d4q51p4.jpg"/>
          <p:cNvPicPr>
            <a:picLocks noChangeAspect="1" noChangeArrowheads="1"/>
          </p:cNvPicPr>
          <p:nvPr/>
        </p:nvPicPr>
        <p:blipFill>
          <a:blip r:embed="rId3"/>
          <a:srcRect/>
          <a:stretch>
            <a:fillRect/>
          </a:stretch>
        </p:blipFill>
        <p:spPr bwMode="auto">
          <a:xfrm>
            <a:off x="214282" y="4143380"/>
            <a:ext cx="4041669" cy="248600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86210"/>
          </a:xfrm>
        </p:spPr>
        <p:txBody>
          <a:bodyPr>
            <a:normAutofit fontScale="90000"/>
          </a:bodyPr>
          <a:lstStyle/>
          <a:p>
            <a:r>
              <a:rPr lang="en-US" dirty="0" smtClean="0"/>
              <a:t>How can we prevent water pollution? What can we do to keep the water clean? </a:t>
            </a:r>
            <a:endParaRPr lang="ru-RU" dirty="0"/>
          </a:p>
        </p:txBody>
      </p:sp>
      <p:sp>
        <p:nvSpPr>
          <p:cNvPr id="3" name="Содержимое 2"/>
          <p:cNvSpPr>
            <a:spLocks noGrp="1"/>
          </p:cNvSpPr>
          <p:nvPr>
            <p:ph idx="1"/>
          </p:nvPr>
        </p:nvSpPr>
        <p:spPr>
          <a:xfrm>
            <a:off x="457200" y="2276872"/>
            <a:ext cx="8229600" cy="3849291"/>
          </a:xfrm>
        </p:spPr>
        <p:txBody>
          <a:bodyPr/>
          <a:lstStyle/>
          <a:p>
            <a:pPr>
              <a:buNone/>
            </a:pPr>
            <a:r>
              <a:rPr lang="en-US" dirty="0" smtClean="0"/>
              <a:t>Work in groups. </a:t>
            </a:r>
            <a:r>
              <a:rPr lang="en-US" dirty="0" smtClean="0"/>
              <a:t>Organize </a:t>
            </a:r>
            <a:r>
              <a:rPr lang="en-US" dirty="0" smtClean="0"/>
              <a:t>an Eco-helpers group.  Write a list of activities for the group.</a:t>
            </a:r>
            <a:endParaRPr lang="ru-RU" dirty="0" smtClean="0"/>
          </a:p>
          <a:p>
            <a:pPr>
              <a:buNone/>
            </a:pPr>
            <a:endParaRPr lang="ru-RU" dirty="0" smtClean="0"/>
          </a:p>
        </p:txBody>
      </p:sp>
      <p:pic>
        <p:nvPicPr>
          <p:cNvPr id="5122" name="Picture 2" descr="http://reklamklub.com/userfiles/images/articles/266/20130706180110_610.jpg"/>
          <p:cNvPicPr>
            <a:picLocks noChangeAspect="1" noChangeArrowheads="1"/>
          </p:cNvPicPr>
          <p:nvPr/>
        </p:nvPicPr>
        <p:blipFill>
          <a:blip r:embed="rId2" cstate="print"/>
          <a:srcRect/>
          <a:stretch>
            <a:fillRect/>
          </a:stretch>
        </p:blipFill>
        <p:spPr bwMode="auto">
          <a:xfrm>
            <a:off x="611560" y="4005064"/>
            <a:ext cx="3491880" cy="2467214"/>
          </a:xfrm>
          <a:prstGeom prst="rect">
            <a:avLst/>
          </a:prstGeom>
          <a:noFill/>
        </p:spPr>
      </p:pic>
      <p:pic>
        <p:nvPicPr>
          <p:cNvPr id="5124" name="Picture 4" descr="http://sd.keepcalm-o-matic.co.uk/i/stop-water-pollution-and-save-water--1.png"/>
          <p:cNvPicPr>
            <a:picLocks noChangeAspect="1" noChangeArrowheads="1"/>
          </p:cNvPicPr>
          <p:nvPr/>
        </p:nvPicPr>
        <p:blipFill>
          <a:blip r:embed="rId3" cstate="print"/>
          <a:srcRect/>
          <a:stretch>
            <a:fillRect/>
          </a:stretch>
        </p:blipFill>
        <p:spPr bwMode="auto">
          <a:xfrm>
            <a:off x="5796136" y="3497626"/>
            <a:ext cx="2880320" cy="3360374"/>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 </a:t>
            </a:r>
            <a:r>
              <a:rPr lang="en-US" u="sng" dirty="0" smtClean="0"/>
              <a:t>We MUST keep our planet and water of our planet clean.</a:t>
            </a:r>
            <a:endParaRPr lang="ru-RU" u="sng" dirty="0"/>
          </a:p>
        </p:txBody>
      </p:sp>
      <p:sp>
        <p:nvSpPr>
          <p:cNvPr id="3" name="Содержимое 2"/>
          <p:cNvSpPr>
            <a:spLocks noGrp="1"/>
          </p:cNvSpPr>
          <p:nvPr>
            <p:ph idx="1"/>
          </p:nvPr>
        </p:nvSpPr>
        <p:spPr/>
        <p:txBody>
          <a:bodyPr/>
          <a:lstStyle/>
          <a:p>
            <a:pPr>
              <a:buNone/>
            </a:pPr>
            <a:r>
              <a:rPr lang="en-US" dirty="0" smtClean="0"/>
              <a:t> If we want to live, we should guard our clean water and do not pollute it because </a:t>
            </a:r>
            <a:r>
              <a:rPr lang="en-US" u="sng" dirty="0" smtClean="0"/>
              <a:t>we could live without food about a month but without water we could die in 4-5 days.</a:t>
            </a:r>
            <a:r>
              <a:rPr lang="en-US" dirty="0" smtClean="0"/>
              <a:t> Let's keep our water clean! </a:t>
            </a:r>
            <a:endParaRPr lang="ru-RU" dirty="0" smtClean="0"/>
          </a:p>
          <a:p>
            <a:pPr>
              <a:buNone/>
            </a:pPr>
            <a:endParaRPr lang="ru-RU" dirty="0"/>
          </a:p>
        </p:txBody>
      </p:sp>
      <p:pic>
        <p:nvPicPr>
          <p:cNvPr id="3074" name="Picture 2" descr="http://darshanbelgaum.com/wp-content/uploads/2016/04/savewater-darshanbelgaum.jpg"/>
          <p:cNvPicPr>
            <a:picLocks noChangeAspect="1" noChangeArrowheads="1"/>
          </p:cNvPicPr>
          <p:nvPr/>
        </p:nvPicPr>
        <p:blipFill>
          <a:blip r:embed="rId2"/>
          <a:srcRect/>
          <a:stretch>
            <a:fillRect/>
          </a:stretch>
        </p:blipFill>
        <p:spPr bwMode="auto">
          <a:xfrm>
            <a:off x="3857620" y="3627216"/>
            <a:ext cx="4001982" cy="3016494"/>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714356"/>
            <a:ext cx="7500990" cy="5738980"/>
          </a:xfrm>
        </p:spPr>
        <p:txBody>
          <a:bodyPr>
            <a:normAutofit fontScale="90000"/>
          </a:bodyPr>
          <a:lstStyle/>
          <a:p>
            <a:r>
              <a:rPr lang="en-US" u="sng" dirty="0" smtClean="0"/>
              <a:t>We speak about </a:t>
            </a:r>
            <a:r>
              <a:rPr lang="en-US" dirty="0" smtClean="0"/>
              <a:t>water, environment and its problems.</a:t>
            </a:r>
            <a:br>
              <a:rPr lang="en-US" dirty="0" smtClean="0"/>
            </a:br>
            <a:r>
              <a:rPr lang="en-US" dirty="0" smtClean="0"/>
              <a:t> </a:t>
            </a:r>
            <a:r>
              <a:rPr lang="en-US" u="sng" dirty="0" smtClean="0"/>
              <a:t>To my mind ...</a:t>
            </a:r>
            <a:r>
              <a:rPr lang="en-US" dirty="0" smtClean="0"/>
              <a:t/>
            </a:r>
            <a:br>
              <a:rPr lang="en-US" dirty="0" smtClean="0"/>
            </a:br>
            <a:r>
              <a:rPr lang="en-US" dirty="0" smtClean="0"/>
              <a:t> </a:t>
            </a:r>
            <a:r>
              <a:rPr lang="en-US" u="sng" dirty="0" smtClean="0"/>
              <a:t>I know ...</a:t>
            </a:r>
            <a:r>
              <a:rPr lang="en-US" dirty="0" smtClean="0"/>
              <a:t/>
            </a:r>
            <a:br>
              <a:rPr lang="en-US" dirty="0" smtClean="0"/>
            </a:br>
            <a:r>
              <a:rPr lang="en-US" dirty="0" smtClean="0"/>
              <a:t>(words, words combinations about the environmental problems)</a:t>
            </a:r>
            <a:br>
              <a:rPr lang="en-US" dirty="0" smtClean="0"/>
            </a:br>
            <a:r>
              <a:rPr lang="en-US" u="sng" dirty="0" smtClean="0"/>
              <a:t>I can...</a:t>
            </a:r>
            <a:r>
              <a:rPr lang="en-US" dirty="0" smtClean="0"/>
              <a:t/>
            </a:r>
            <a:br>
              <a:rPr lang="en-US" dirty="0" smtClean="0"/>
            </a:br>
            <a:r>
              <a:rPr lang="en-US" dirty="0" smtClean="0"/>
              <a:t>(translate words, make up phrases, sentences, tell about the environmental problems</a:t>
            </a:r>
            <a:r>
              <a:rPr lang="en-US" dirty="0" smtClean="0"/>
              <a:t>).</a:t>
            </a:r>
            <a:r>
              <a:rPr lang="en-US" dirty="0" smtClean="0"/>
              <a:t/>
            </a:r>
            <a:br>
              <a:rPr lang="en-US" dirty="0" smtClean="0"/>
            </a:br>
            <a:endParaRPr lang="ru-RU" dirty="0"/>
          </a:p>
        </p:txBody>
      </p:sp>
      <p:pic>
        <p:nvPicPr>
          <p:cNvPr id="1026" name="Picture 2" descr="http://kinoman.opentown.ru/1/news/20497/i-bd3b548199740391e06a38f6888c5878.jpg"/>
          <p:cNvPicPr>
            <a:picLocks noChangeAspect="1" noChangeArrowheads="1"/>
          </p:cNvPicPr>
          <p:nvPr/>
        </p:nvPicPr>
        <p:blipFill>
          <a:blip r:embed="rId2" cstate="print"/>
          <a:srcRect/>
          <a:stretch>
            <a:fillRect/>
          </a:stretch>
        </p:blipFill>
        <p:spPr bwMode="auto">
          <a:xfrm>
            <a:off x="7215206" y="0"/>
            <a:ext cx="1928794" cy="289931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91264" cy="936104"/>
          </a:xfrm>
        </p:spPr>
        <p:txBody>
          <a:bodyPr>
            <a:normAutofit fontScale="90000"/>
          </a:bodyPr>
          <a:lstStyle/>
          <a:p>
            <a:r>
              <a:rPr lang="en-US" sz="4900" u="sng" dirty="0" smtClean="0"/>
              <a:t>Water is</a:t>
            </a:r>
            <a:br>
              <a:rPr lang="en-US" sz="4900" u="sng" dirty="0" smtClean="0"/>
            </a:br>
            <a:r>
              <a:rPr lang="en-US" sz="4900" u="sng" dirty="0" smtClean="0"/>
              <a:t> essential for all life on Earth</a:t>
            </a:r>
            <a:r>
              <a:rPr lang="en-US" dirty="0" smtClean="0"/>
              <a:t>. </a:t>
            </a:r>
            <a:endParaRPr lang="ru-RU" dirty="0"/>
          </a:p>
        </p:txBody>
      </p:sp>
      <p:sp>
        <p:nvSpPr>
          <p:cNvPr id="3" name="Содержимое 2"/>
          <p:cNvSpPr>
            <a:spLocks noGrp="1"/>
          </p:cNvSpPr>
          <p:nvPr>
            <p:ph idx="1"/>
          </p:nvPr>
        </p:nvSpPr>
        <p:spPr>
          <a:xfrm>
            <a:off x="457200" y="1268760"/>
            <a:ext cx="8229600" cy="5400600"/>
          </a:xfrm>
        </p:spPr>
        <p:txBody>
          <a:bodyPr>
            <a:normAutofit fontScale="92500" lnSpcReduction="10000"/>
          </a:bodyPr>
          <a:lstStyle/>
          <a:p>
            <a:pPr>
              <a:buNone/>
            </a:pPr>
            <a:r>
              <a:rPr lang="en-US" dirty="0" smtClean="0"/>
              <a:t>                                                             </a:t>
            </a:r>
            <a:r>
              <a:rPr lang="en-US" dirty="0" smtClean="0"/>
              <a:t>drinking,</a:t>
            </a:r>
            <a:endParaRPr lang="en-US" dirty="0" smtClean="0"/>
          </a:p>
          <a:p>
            <a:pPr>
              <a:buNone/>
            </a:pPr>
            <a:r>
              <a:rPr lang="en-US" sz="3900" u="sng" dirty="0" smtClean="0">
                <a:latin typeface="Times New Roman" pitchFamily="18" charset="0"/>
                <a:cs typeface="Times New Roman" pitchFamily="18" charset="0"/>
              </a:rPr>
              <a:t>We need water  for </a:t>
            </a:r>
            <a:r>
              <a:rPr lang="en-US" dirty="0" smtClean="0"/>
              <a:t>                            </a:t>
            </a:r>
          </a:p>
          <a:p>
            <a:pPr>
              <a:buNone/>
            </a:pPr>
            <a:r>
              <a:rPr lang="en-US" dirty="0" smtClean="0"/>
              <a:t>                                                                   washing, </a:t>
            </a:r>
          </a:p>
          <a:p>
            <a:pPr>
              <a:buNone/>
            </a:pPr>
            <a:r>
              <a:rPr lang="en-US" dirty="0" smtClean="0"/>
              <a:t>                                       producing food products,                           </a:t>
            </a:r>
          </a:p>
          <a:p>
            <a:pPr>
              <a:buNone/>
            </a:pPr>
            <a:r>
              <a:rPr lang="en-US" dirty="0" smtClean="0"/>
              <a:t>                                      </a:t>
            </a:r>
            <a:r>
              <a:rPr lang="en-US" dirty="0" smtClean="0"/>
              <a:t>medicine,</a:t>
            </a:r>
            <a:endParaRPr lang="en-US" dirty="0" smtClean="0"/>
          </a:p>
          <a:p>
            <a:pPr>
              <a:buNone/>
            </a:pPr>
            <a:r>
              <a:rPr lang="en-US" dirty="0" smtClean="0"/>
              <a:t>                                               providing power, </a:t>
            </a:r>
          </a:p>
          <a:p>
            <a:pPr>
              <a:buNone/>
            </a:pPr>
            <a:r>
              <a:rPr lang="en-US" dirty="0" smtClean="0"/>
              <a:t> controlling fire. </a:t>
            </a:r>
          </a:p>
          <a:p>
            <a:pPr>
              <a:buNone/>
            </a:pPr>
            <a:r>
              <a:rPr lang="en-US" dirty="0" smtClean="0"/>
              <a:t>                    We enjoy having rest at the seaside. </a:t>
            </a:r>
          </a:p>
          <a:p>
            <a:pPr>
              <a:buNone/>
            </a:pPr>
            <a:endParaRPr lang="en-US" dirty="0" smtClean="0"/>
          </a:p>
          <a:p>
            <a:pPr>
              <a:buNone/>
            </a:pPr>
            <a:r>
              <a:rPr lang="en-US" sz="3900" u="sng" dirty="0" smtClean="0">
                <a:latin typeface="Times New Roman" pitchFamily="18" charset="0"/>
                <a:cs typeface="Times New Roman" pitchFamily="18" charset="0"/>
              </a:rPr>
              <a:t>So, </a:t>
            </a:r>
            <a:r>
              <a:rPr lang="en-US" sz="3900" u="sng" dirty="0" smtClean="0">
                <a:latin typeface="Times New Roman" pitchFamily="18" charset="0"/>
                <a:cs typeface="Times New Roman" pitchFamily="18" charset="0"/>
              </a:rPr>
              <a:t>the need for clear water is huge.</a:t>
            </a:r>
            <a:endParaRPr lang="ru-RU" sz="3900" u="sng" dirty="0" smtClean="0">
              <a:latin typeface="Times New Roman" pitchFamily="18" charset="0"/>
              <a:cs typeface="Times New Roman" pitchFamily="18" charset="0"/>
            </a:endParaRP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ru-RU" dirty="0"/>
          </a:p>
        </p:txBody>
      </p:sp>
      <p:cxnSp>
        <p:nvCxnSpPr>
          <p:cNvPr id="7" name="Прямая со стрелкой 6"/>
          <p:cNvCxnSpPr/>
          <p:nvPr/>
        </p:nvCxnSpPr>
        <p:spPr>
          <a:xfrm flipV="1">
            <a:off x="3419872" y="1628800"/>
            <a:ext cx="216024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flipV="1">
            <a:off x="3491880" y="2204864"/>
            <a:ext cx="2304256"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2699792" y="2420888"/>
            <a:ext cx="504056"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3275856" y="2348880"/>
            <a:ext cx="36004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2195736" y="2348880"/>
            <a:ext cx="2088232" cy="2016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1691680" y="2420888"/>
            <a:ext cx="0" cy="15841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74638"/>
            <a:ext cx="6779096" cy="706090"/>
          </a:xfrm>
        </p:spPr>
        <p:txBody>
          <a:bodyPr>
            <a:normAutofit fontScale="90000"/>
          </a:bodyPr>
          <a:lstStyle/>
          <a:p>
            <a:r>
              <a:rPr lang="en-US" dirty="0" smtClean="0"/>
              <a:t>Complete the statements.</a:t>
            </a:r>
            <a:endParaRPr lang="ru-RU" dirty="0"/>
          </a:p>
        </p:txBody>
      </p:sp>
      <p:sp>
        <p:nvSpPr>
          <p:cNvPr id="3" name="Содержимое 2"/>
          <p:cNvSpPr>
            <a:spLocks noGrp="1"/>
          </p:cNvSpPr>
          <p:nvPr>
            <p:ph idx="1"/>
          </p:nvPr>
        </p:nvSpPr>
        <p:spPr>
          <a:xfrm>
            <a:off x="457200" y="1196752"/>
            <a:ext cx="8229600" cy="5472608"/>
          </a:xfrm>
        </p:spPr>
        <p:txBody>
          <a:bodyPr>
            <a:normAutofit lnSpcReduction="10000"/>
          </a:bodyPr>
          <a:lstStyle/>
          <a:p>
            <a:r>
              <a:rPr lang="en-US" dirty="0" smtClean="0"/>
              <a:t>1. Water can come in the form of…</a:t>
            </a:r>
          </a:p>
          <a:p>
            <a:pPr>
              <a:buNone/>
            </a:pPr>
            <a:r>
              <a:rPr lang="en-US" dirty="0" smtClean="0"/>
              <a:t>a) rain   b)hail  c)stream  d)snow</a:t>
            </a:r>
            <a:endParaRPr lang="ru-RU" dirty="0" smtClean="0"/>
          </a:p>
          <a:p>
            <a:r>
              <a:rPr lang="en-US" dirty="0" smtClean="0"/>
              <a:t>2. Water can …</a:t>
            </a:r>
          </a:p>
          <a:p>
            <a:pPr>
              <a:buNone/>
            </a:pPr>
            <a:r>
              <a:rPr lang="en-US" dirty="0" smtClean="0"/>
              <a:t>a) blow  b) flow c) evaporate  d)melt</a:t>
            </a:r>
            <a:endParaRPr lang="ru-RU" dirty="0" smtClean="0"/>
          </a:p>
          <a:p>
            <a:r>
              <a:rPr lang="en-US" dirty="0" smtClean="0"/>
              <a:t>3.Water is stored in…</a:t>
            </a:r>
          </a:p>
          <a:p>
            <a:pPr>
              <a:buNone/>
            </a:pPr>
            <a:r>
              <a:rPr lang="en-US" dirty="0" smtClean="0"/>
              <a:t>a)seas  b)hail  c)lakes  d) oceans</a:t>
            </a:r>
            <a:endParaRPr lang="ru-RU" dirty="0" smtClean="0"/>
          </a:p>
          <a:p>
            <a:r>
              <a:rPr lang="en-US" dirty="0" smtClean="0"/>
              <a:t>4. Water can be taken from …. and rivers. a)clouds  b)streams  c)lakes</a:t>
            </a:r>
            <a:endParaRPr lang="ru-RU" dirty="0" smtClean="0"/>
          </a:p>
          <a:p>
            <a:r>
              <a:rPr lang="en-US" dirty="0" smtClean="0"/>
              <a:t>5. Water can….ice at low temperature.</a:t>
            </a:r>
          </a:p>
          <a:p>
            <a:pPr>
              <a:buNone/>
            </a:pPr>
            <a:r>
              <a:rPr lang="en-US" dirty="0" smtClean="0"/>
              <a:t> a) melt  b) turn into  c)choose</a:t>
            </a:r>
            <a:endParaRPr lang="ru-RU" dirty="0" smtClean="0"/>
          </a:p>
          <a:p>
            <a:pPr>
              <a:buNone/>
            </a:pPr>
            <a:endParaRPr lang="ru-RU" dirty="0"/>
          </a:p>
        </p:txBody>
      </p:sp>
      <p:pic>
        <p:nvPicPr>
          <p:cNvPr id="4" name="Picture 2" descr="http://bykvu.com/media/k2/items/cache/621f0ab29271f3bce1613b7811bb8a03_L.jpg?t=-62169984000"/>
          <p:cNvPicPr>
            <a:picLocks noChangeAspect="1" noChangeArrowheads="1"/>
          </p:cNvPicPr>
          <p:nvPr/>
        </p:nvPicPr>
        <p:blipFill>
          <a:blip r:embed="rId2" cstate="print"/>
          <a:srcRect/>
          <a:stretch>
            <a:fillRect/>
          </a:stretch>
        </p:blipFill>
        <p:spPr bwMode="auto">
          <a:xfrm>
            <a:off x="6444208" y="1556792"/>
            <a:ext cx="2699792" cy="136815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Do you know these words?</a:t>
            </a:r>
            <a:endParaRPr lang="ru-RU" dirty="0"/>
          </a:p>
        </p:txBody>
      </p:sp>
      <p:sp>
        <p:nvSpPr>
          <p:cNvPr id="3" name="Содержимое 2"/>
          <p:cNvSpPr>
            <a:spLocks noGrp="1"/>
          </p:cNvSpPr>
          <p:nvPr>
            <p:ph idx="1"/>
          </p:nvPr>
        </p:nvSpPr>
        <p:spPr/>
        <p:txBody>
          <a:bodyPr/>
          <a:lstStyle/>
          <a:p>
            <a:pPr>
              <a:buNone/>
            </a:pPr>
            <a:r>
              <a:rPr lang="en-US" sz="4000" dirty="0" err="1" smtClean="0">
                <a:latin typeface="Times New Roman" pitchFamily="18" charset="0"/>
                <a:cs typeface="Times New Roman" pitchFamily="18" charset="0"/>
              </a:rPr>
              <a:t>fogbnsharmfulokulakeoujoxygengte</a:t>
            </a:r>
            <a:endParaRPr lang="en-US" sz="4000" dirty="0" smtClean="0">
              <a:latin typeface="Times New Roman" pitchFamily="18" charset="0"/>
              <a:cs typeface="Times New Roman" pitchFamily="18" charset="0"/>
            </a:endParaRPr>
          </a:p>
          <a:p>
            <a:pPr>
              <a:buNone/>
            </a:pPr>
            <a:r>
              <a:rPr lang="en-US" sz="4000" dirty="0" err="1" smtClean="0">
                <a:latin typeface="Times New Roman" pitchFamily="18" charset="0"/>
                <a:cs typeface="Times New Roman" pitchFamily="18" charset="0"/>
              </a:rPr>
              <a:t>poisonbrdsnowgerrainfwastreamjut</a:t>
            </a:r>
            <a:endParaRPr lang="en-US" sz="4000" dirty="0" smtClean="0">
              <a:latin typeface="Times New Roman" pitchFamily="18" charset="0"/>
              <a:cs typeface="Times New Roman" pitchFamily="18" charset="0"/>
            </a:endParaRPr>
          </a:p>
          <a:p>
            <a:pPr>
              <a:buNone/>
            </a:pPr>
            <a:r>
              <a:rPr lang="en-US" sz="4000" dirty="0" err="1" smtClean="0">
                <a:latin typeface="Times New Roman" pitchFamily="18" charset="0"/>
                <a:cs typeface="Times New Roman" pitchFamily="18" charset="0"/>
              </a:rPr>
              <a:t>cloudboiatmospherevedecologyhdvgh</a:t>
            </a:r>
            <a:endParaRPr lang="en-US" sz="4000" dirty="0" smtClean="0">
              <a:latin typeface="Times New Roman" pitchFamily="18" charset="0"/>
              <a:cs typeface="Times New Roman" pitchFamily="18" charset="0"/>
            </a:endParaRPr>
          </a:p>
          <a:p>
            <a:pPr>
              <a:buNone/>
            </a:pPr>
            <a:r>
              <a:rPr lang="en-US" sz="4000" dirty="0" err="1" smtClean="0">
                <a:latin typeface="Times New Roman" pitchFamily="18" charset="0"/>
                <a:cs typeface="Times New Roman" pitchFamily="18" charset="0"/>
              </a:rPr>
              <a:t>rubbishnbvwaterdhpollution</a:t>
            </a:r>
            <a:endParaRPr lang="ru-RU" sz="4000" dirty="0" smtClean="0">
              <a:latin typeface="Times New Roman" pitchFamily="18" charset="0"/>
              <a:cs typeface="Times New Roman" pitchFamily="18" charset="0"/>
            </a:endParaRPr>
          </a:p>
          <a:p>
            <a:endParaRPr lang="ru-RU" dirty="0"/>
          </a:p>
        </p:txBody>
      </p:sp>
      <p:pic>
        <p:nvPicPr>
          <p:cNvPr id="29698" name="Picture 2" descr="https://ds02.infourok.ru/uploads/ex/0993/0008818a-982e1f66/img41.jpg"/>
          <p:cNvPicPr>
            <a:picLocks noChangeAspect="1" noChangeArrowheads="1"/>
          </p:cNvPicPr>
          <p:nvPr/>
        </p:nvPicPr>
        <p:blipFill>
          <a:blip r:embed="rId2" cstate="print"/>
          <a:srcRect/>
          <a:stretch>
            <a:fillRect/>
          </a:stretch>
        </p:blipFill>
        <p:spPr bwMode="auto">
          <a:xfrm>
            <a:off x="5970598" y="4477948"/>
            <a:ext cx="3173402" cy="238005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964488" cy="2311666"/>
          </a:xfrm>
        </p:spPr>
        <p:txBody>
          <a:bodyPr>
            <a:normAutofit/>
          </a:bodyPr>
          <a:lstStyle/>
          <a:p>
            <a:r>
              <a:rPr lang="en-US" sz="3200" u="sng" dirty="0" smtClean="0"/>
              <a:t>Match the words and use them to complete the sentences</a:t>
            </a:r>
            <a:r>
              <a:rPr lang="en-US" dirty="0" smtClean="0"/>
              <a:t>.</a:t>
            </a:r>
            <a:r>
              <a:rPr lang="ru-RU" dirty="0" smtClean="0"/>
              <a:t/>
            </a:r>
            <a:br>
              <a:rPr lang="ru-RU" dirty="0" smtClean="0"/>
            </a:br>
            <a:endParaRPr lang="ru-RU" dirty="0"/>
          </a:p>
        </p:txBody>
      </p:sp>
      <p:sp>
        <p:nvSpPr>
          <p:cNvPr id="3" name="Содержимое 2"/>
          <p:cNvSpPr>
            <a:spLocks noGrp="1"/>
          </p:cNvSpPr>
          <p:nvPr>
            <p:ph idx="1"/>
          </p:nvPr>
        </p:nvSpPr>
        <p:spPr>
          <a:xfrm>
            <a:off x="179512" y="1124744"/>
            <a:ext cx="8712968" cy="5733256"/>
          </a:xfrm>
        </p:spPr>
        <p:txBody>
          <a:bodyPr>
            <a:normAutofit/>
          </a:bodyPr>
          <a:lstStyle/>
          <a:p>
            <a:pPr>
              <a:buNone/>
            </a:pPr>
            <a:endParaRPr lang="ru-RU" dirty="0" smtClean="0"/>
          </a:p>
          <a:p>
            <a:pPr>
              <a:buNone/>
            </a:pPr>
            <a:endParaRPr lang="ru-RU" dirty="0"/>
          </a:p>
        </p:txBody>
      </p:sp>
      <p:pic>
        <p:nvPicPr>
          <p:cNvPr id="27650" name="Picture 2" descr="http://xn--c1adabcoxniqrkc.xn--p1ai/userfiles/image/%D0%9F%D0%94%D0%92%203.jpeg"/>
          <p:cNvPicPr>
            <a:picLocks noChangeAspect="1" noChangeArrowheads="1"/>
          </p:cNvPicPr>
          <p:nvPr/>
        </p:nvPicPr>
        <p:blipFill>
          <a:blip r:embed="rId2" cstate="print"/>
          <a:srcRect/>
          <a:stretch>
            <a:fillRect/>
          </a:stretch>
        </p:blipFill>
        <p:spPr bwMode="auto">
          <a:xfrm>
            <a:off x="251520" y="2204864"/>
            <a:ext cx="4032448" cy="2699850"/>
          </a:xfrm>
          <a:prstGeom prst="rect">
            <a:avLst/>
          </a:prstGeom>
          <a:noFill/>
        </p:spPr>
      </p:pic>
      <p:pic>
        <p:nvPicPr>
          <p:cNvPr id="27652" name="Picture 4" descr="http://biznestoday.ru/images/stories/old/food/ekologicheskie-problemi-sovremennosti.jpg"/>
          <p:cNvPicPr>
            <a:picLocks noChangeAspect="1" noChangeArrowheads="1"/>
          </p:cNvPicPr>
          <p:nvPr/>
        </p:nvPicPr>
        <p:blipFill>
          <a:blip r:embed="rId3" cstate="print"/>
          <a:srcRect/>
          <a:stretch>
            <a:fillRect/>
          </a:stretch>
        </p:blipFill>
        <p:spPr bwMode="auto">
          <a:xfrm>
            <a:off x="4932040" y="4176516"/>
            <a:ext cx="2815911" cy="2681484"/>
          </a:xfrm>
          <a:prstGeom prst="rect">
            <a:avLst/>
          </a:prstGeom>
          <a:noFill/>
        </p:spPr>
      </p:pic>
      <p:pic>
        <p:nvPicPr>
          <p:cNvPr id="27654" name="Picture 6" descr="http://wncontest.ru/upload/iblock/061/0618eaa2b2bf59c5d110bd219f4ecb95.jpg"/>
          <p:cNvPicPr>
            <a:picLocks noChangeAspect="1" noChangeArrowheads="1"/>
          </p:cNvPicPr>
          <p:nvPr/>
        </p:nvPicPr>
        <p:blipFill>
          <a:blip r:embed="rId4" cstate="print"/>
          <a:srcRect/>
          <a:stretch>
            <a:fillRect/>
          </a:stretch>
        </p:blipFill>
        <p:spPr bwMode="auto">
          <a:xfrm>
            <a:off x="5076056" y="1700808"/>
            <a:ext cx="3635864" cy="242564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584176"/>
          </a:xfrm>
        </p:spPr>
        <p:txBody>
          <a:bodyPr>
            <a:noAutofit/>
          </a:bodyPr>
          <a:lstStyle/>
          <a:p>
            <a:r>
              <a:rPr lang="en-US" sz="3600" u="sng" dirty="0" smtClean="0"/>
              <a:t>Toxic fumes, Factory waste ,Acid rain,</a:t>
            </a:r>
            <a:br>
              <a:rPr lang="en-US" sz="3600" u="sng" dirty="0" smtClean="0"/>
            </a:br>
            <a:r>
              <a:rPr lang="en-US" sz="3600" u="sng" dirty="0" smtClean="0"/>
              <a:t>Natural habitats, Soil pollution, </a:t>
            </a:r>
            <a:br>
              <a:rPr lang="en-US" sz="3600" u="sng" dirty="0" smtClean="0"/>
            </a:br>
            <a:r>
              <a:rPr lang="en-US" sz="3600" u="sng" dirty="0" smtClean="0"/>
              <a:t>Plant species, Solar power.</a:t>
            </a:r>
            <a:endParaRPr lang="ru-RU" sz="3600" u="sng" dirty="0"/>
          </a:p>
        </p:txBody>
      </p:sp>
      <p:sp>
        <p:nvSpPr>
          <p:cNvPr id="3" name="Содержимое 2"/>
          <p:cNvSpPr>
            <a:spLocks noGrp="1"/>
          </p:cNvSpPr>
          <p:nvPr>
            <p:ph idx="1"/>
          </p:nvPr>
        </p:nvSpPr>
        <p:spPr>
          <a:xfrm>
            <a:off x="179512" y="2132856"/>
            <a:ext cx="7992888" cy="4725144"/>
          </a:xfrm>
        </p:spPr>
        <p:txBody>
          <a:bodyPr>
            <a:normAutofit fontScale="92500" lnSpcReduction="10000"/>
          </a:bodyPr>
          <a:lstStyle/>
          <a:p>
            <a:pPr>
              <a:buNone/>
            </a:pPr>
            <a:r>
              <a:rPr lang="en-US" dirty="0" smtClean="0"/>
              <a:t>1…….is very harmful to the environment.</a:t>
            </a:r>
            <a:endParaRPr lang="ru-RU" dirty="0" smtClean="0"/>
          </a:p>
          <a:p>
            <a:pPr>
              <a:buNone/>
            </a:pPr>
            <a:r>
              <a:rPr lang="en-US" dirty="0" smtClean="0"/>
              <a:t>2.A lot of…….is dumped into this river.</a:t>
            </a:r>
          </a:p>
          <a:p>
            <a:pPr>
              <a:buNone/>
            </a:pPr>
            <a:r>
              <a:rPr lang="en-US" dirty="0" smtClean="0"/>
              <a:t>3.Chemicals cause……</a:t>
            </a:r>
            <a:endParaRPr lang="ru-RU" dirty="0" smtClean="0"/>
          </a:p>
          <a:p>
            <a:pPr>
              <a:buNone/>
            </a:pPr>
            <a:r>
              <a:rPr lang="en-US" dirty="0" smtClean="0"/>
              <a:t>4……..is environmentally friendly.</a:t>
            </a:r>
            <a:endParaRPr lang="ru-RU" dirty="0" smtClean="0"/>
          </a:p>
          <a:p>
            <a:pPr>
              <a:buNone/>
            </a:pPr>
            <a:r>
              <a:rPr lang="en-US" dirty="0" smtClean="0"/>
              <a:t>5.Many…..are in danger of dying out.</a:t>
            </a:r>
            <a:endParaRPr lang="ru-RU" dirty="0" smtClean="0"/>
          </a:p>
          <a:p>
            <a:pPr>
              <a:buNone/>
            </a:pPr>
            <a:r>
              <a:rPr lang="en-US" dirty="0" smtClean="0"/>
              <a:t>6.Forest fires cause many animals to lose their…</a:t>
            </a:r>
            <a:endParaRPr lang="ru-RU" dirty="0" smtClean="0"/>
          </a:p>
          <a:p>
            <a:pPr>
              <a:buNone/>
            </a:pPr>
            <a:r>
              <a:rPr lang="en-US" dirty="0" smtClean="0"/>
              <a:t>7.How can I avoid breathing……from cars cycling in the city?</a:t>
            </a:r>
            <a:endParaRPr lang="ru-RU" dirty="0" smtClean="0"/>
          </a:p>
          <a:p>
            <a:pPr>
              <a:buNone/>
            </a:pPr>
            <a:r>
              <a:rPr lang="en-US" dirty="0" smtClean="0"/>
              <a:t> </a:t>
            </a:r>
            <a:endParaRPr lang="ru-RU" dirty="0" smtClean="0"/>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u="sng" dirty="0" smtClean="0"/>
              <a:t>Can everyone get drinking water easily?</a:t>
            </a:r>
            <a:endParaRPr lang="ru-RU" u="sng" dirty="0"/>
          </a:p>
        </p:txBody>
      </p:sp>
      <p:sp>
        <p:nvSpPr>
          <p:cNvPr id="3" name="Содержимое 2"/>
          <p:cNvSpPr>
            <a:spLocks noGrp="1"/>
          </p:cNvSpPr>
          <p:nvPr>
            <p:ph idx="1"/>
          </p:nvPr>
        </p:nvSpPr>
        <p:spPr>
          <a:xfrm>
            <a:off x="457200" y="1600200"/>
            <a:ext cx="8229600" cy="5257800"/>
          </a:xfrm>
        </p:spPr>
        <p:txBody>
          <a:bodyPr>
            <a:normAutofit fontScale="92500" lnSpcReduction="10000"/>
          </a:bodyPr>
          <a:lstStyle/>
          <a:p>
            <a:endParaRPr lang="en-US" dirty="0" smtClean="0"/>
          </a:p>
          <a:p>
            <a:pPr>
              <a:buNone/>
            </a:pPr>
            <a:endParaRPr lang="en-US" dirty="0" smtClean="0"/>
          </a:p>
          <a:p>
            <a:endParaRPr lang="en-US" dirty="0" smtClean="0"/>
          </a:p>
          <a:p>
            <a:endParaRPr lang="en-US" dirty="0" smtClean="0"/>
          </a:p>
          <a:p>
            <a:r>
              <a:rPr lang="en-US" dirty="0" smtClean="0"/>
              <a:t>There is no exact data on how many people in the world can get safe drinking water, but it is said that 1,3 billion people cannot. </a:t>
            </a:r>
          </a:p>
          <a:p>
            <a:r>
              <a:rPr lang="en-US" dirty="0" smtClean="0"/>
              <a:t>The problem is much worse in villages than in towns. For example, 85% of towns and cities worldwide are provided with safe water compared to65% of countryside areas.</a:t>
            </a:r>
            <a:endParaRPr lang="ru-RU" dirty="0"/>
          </a:p>
        </p:txBody>
      </p:sp>
      <p:graphicFrame>
        <p:nvGraphicFramePr>
          <p:cNvPr id="4" name="Диаграмма 3"/>
          <p:cNvGraphicFramePr/>
          <p:nvPr/>
        </p:nvGraphicFramePr>
        <p:xfrm>
          <a:off x="683568" y="1052736"/>
          <a:ext cx="3528391" cy="23042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Диаграмма 4"/>
          <p:cNvGraphicFramePr/>
          <p:nvPr/>
        </p:nvGraphicFramePr>
        <p:xfrm>
          <a:off x="5508104" y="908719"/>
          <a:ext cx="3240360" cy="252028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374</TotalTime>
  <Words>1095</Words>
  <Application>Microsoft Office PowerPoint</Application>
  <PresentationFormat>Экран (4:3)</PresentationFormat>
  <Paragraphs>134</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Тема Office</vt:lpstr>
      <vt:lpstr>ГБОУ школа №246 Приморского района Санкт-Петербурга</vt:lpstr>
      <vt:lpstr>Let’s watch the film “Introduction to…” and try to tell me the theme of our lesson.</vt:lpstr>
      <vt:lpstr>«Crystal-clear wonder».</vt:lpstr>
      <vt:lpstr>Water is  essential for all life on Earth. </vt:lpstr>
      <vt:lpstr>Complete the statements.</vt:lpstr>
      <vt:lpstr>Do you know these words?</vt:lpstr>
      <vt:lpstr>Match the words and use them to complete the sentences. </vt:lpstr>
      <vt:lpstr>Toxic fumes, Factory waste ,Acid rain, Natural habitats, Soil pollution,  Plant species, Solar power.</vt:lpstr>
      <vt:lpstr>Can everyone get drinking water easily?</vt:lpstr>
      <vt:lpstr>. </vt:lpstr>
      <vt:lpstr>Would  you like to</vt:lpstr>
      <vt:lpstr>There is hardly a person who has never drunk sparkling mineral water.</vt:lpstr>
      <vt:lpstr>First, drinking water is stored and filtered in large reservoirs. </vt:lpstr>
      <vt:lpstr>Then, it goes along plastic tubes and is poured into large reservoirs. </vt:lpstr>
      <vt:lpstr>Afterwards it is bottled with special equipment and carbon dioxide is added which makes the water sparkle. </vt:lpstr>
      <vt:lpstr>At the same time tight caps are put on the bottles so that the carbon dioxide does not come out. </vt:lpstr>
      <vt:lpstr>The bottles are put into boxes and delivered to different shops where customers buy them. </vt:lpstr>
      <vt:lpstr>Enjoy sparkling mineral water!</vt:lpstr>
      <vt:lpstr>Are there any places in the world where there’s a lot of clean drinking water? </vt:lpstr>
      <vt:lpstr>Why is Baikal a unique lake?</vt:lpstr>
      <vt:lpstr>Baikal is the pearl of Siberia.</vt:lpstr>
      <vt:lpstr>Baikal is the largest lake in Eurasia(636 km long and 80 km wide) and the deepest lake in the world (1,620metres).</vt:lpstr>
      <vt:lpstr>Baikal is situated in a very beautiful place, surrounded by forest and the Barguzin Mountains.</vt:lpstr>
      <vt:lpstr>Lake Baikal is also the world’s largest freshwater lake with one fifth of the Earth’s liquid fresh water.</vt:lpstr>
      <vt:lpstr>This huge old lake is the world treasure but it can only remain so, if the world treats it with love and respect.</vt:lpstr>
      <vt:lpstr>Are you tired? Let’s relax. Listen to the song and write down how rich marine life is.  </vt:lpstr>
      <vt:lpstr>The Rainforest of the Sea.</vt:lpstr>
      <vt:lpstr>Why is it important to save water? </vt:lpstr>
      <vt:lpstr>Tick the words you’ve heard in this film. </vt:lpstr>
      <vt:lpstr>How can we prevent water pollution? What can we do to keep the water clean? </vt:lpstr>
      <vt:lpstr> We MUST keep our planet and water of our planet clean.</vt:lpstr>
      <vt:lpstr>We speak about water, environment and its problems.  To my mind ...  I know ... (words, words combinations about the environmental problems) I can... (translate words, make up phrases, sentences, tell about the environmental problems).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User</cp:lastModifiedBy>
  <cp:revision>39</cp:revision>
  <dcterms:modified xsi:type="dcterms:W3CDTF">2018-08-11T14:34:22Z</dcterms:modified>
</cp:coreProperties>
</file>