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301" r:id="rId2"/>
    <p:sldId id="302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5" r:id="rId20"/>
    <p:sldId id="327" r:id="rId21"/>
    <p:sldId id="328" r:id="rId22"/>
    <p:sldId id="329" r:id="rId23"/>
    <p:sldId id="330" r:id="rId24"/>
    <p:sldId id="331" r:id="rId25"/>
    <p:sldId id="332" r:id="rId26"/>
    <p:sldId id="333" r:id="rId27"/>
    <p:sldId id="334" r:id="rId28"/>
    <p:sldId id="335" r:id="rId29"/>
    <p:sldId id="336" r:id="rId30"/>
    <p:sldId id="337" r:id="rId31"/>
    <p:sldId id="338" r:id="rId32"/>
    <p:sldId id="339" r:id="rId33"/>
    <p:sldId id="340" r:id="rId34"/>
    <p:sldId id="341" r:id="rId35"/>
    <p:sldId id="342" r:id="rId36"/>
    <p:sldId id="343" r:id="rId37"/>
    <p:sldId id="344" r:id="rId38"/>
    <p:sldId id="345" r:id="rId39"/>
    <p:sldId id="346" r:id="rId40"/>
    <p:sldId id="347" r:id="rId41"/>
    <p:sldId id="348" r:id="rId42"/>
    <p:sldId id="349" r:id="rId43"/>
    <p:sldId id="350" r:id="rId44"/>
    <p:sldId id="351" r:id="rId45"/>
    <p:sldId id="352" r:id="rId4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3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6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0E590-9163-4EB4-9084-70B1675FAFE9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7BAED-A9BF-409B-8E5B-39FC16466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3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BAED-A9BF-409B-8E5B-39FC1646629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061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BAED-A9BF-409B-8E5B-39FC1646629A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90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BB61288-2BA6-4FD9-9EB9-24FA87DAB220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36D907E-FF47-4E46-BEF4-E4BD7CE23B9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310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1288-2BA6-4FD9-9EB9-24FA87DAB220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907E-FF47-4E46-BEF4-E4BD7CE23B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511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1288-2BA6-4FD9-9EB9-24FA87DAB220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907E-FF47-4E46-BEF4-E4BD7CE23B9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557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1288-2BA6-4FD9-9EB9-24FA87DAB220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907E-FF47-4E46-BEF4-E4BD7CE23B9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485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1288-2BA6-4FD9-9EB9-24FA87DAB220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907E-FF47-4E46-BEF4-E4BD7CE23B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814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1288-2BA6-4FD9-9EB9-24FA87DAB220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907E-FF47-4E46-BEF4-E4BD7CE23B9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389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1288-2BA6-4FD9-9EB9-24FA87DAB220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907E-FF47-4E46-BEF4-E4BD7CE23B9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3394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1288-2BA6-4FD9-9EB9-24FA87DAB220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907E-FF47-4E46-BEF4-E4BD7CE23B9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234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1288-2BA6-4FD9-9EB9-24FA87DAB220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907E-FF47-4E46-BEF4-E4BD7CE23B9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710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1288-2BA6-4FD9-9EB9-24FA87DAB220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907E-FF47-4E46-BEF4-E4BD7CE23B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394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1288-2BA6-4FD9-9EB9-24FA87DAB220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907E-FF47-4E46-BEF4-E4BD7CE23B9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635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1288-2BA6-4FD9-9EB9-24FA87DAB220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907E-FF47-4E46-BEF4-E4BD7CE23B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072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1288-2BA6-4FD9-9EB9-24FA87DAB220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907E-FF47-4E46-BEF4-E4BD7CE23B97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451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1288-2BA6-4FD9-9EB9-24FA87DAB220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907E-FF47-4E46-BEF4-E4BD7CE23B9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538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1288-2BA6-4FD9-9EB9-24FA87DAB220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907E-FF47-4E46-BEF4-E4BD7CE23B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532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1288-2BA6-4FD9-9EB9-24FA87DAB220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907E-FF47-4E46-BEF4-E4BD7CE23B9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784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1288-2BA6-4FD9-9EB9-24FA87DAB220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907E-FF47-4E46-BEF4-E4BD7CE23B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347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BB61288-2BA6-4FD9-9EB9-24FA87DAB220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36D907E-FF47-4E46-BEF4-E4BD7CE23B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554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2342281"/>
          </a:xfrm>
        </p:spPr>
        <p:txBody>
          <a:bodyPr/>
          <a:lstStyle/>
          <a:p>
            <a:r>
              <a:rPr lang="ru-RU" sz="4000" b="1" dirty="0"/>
              <a:t>Лев </a:t>
            </a:r>
            <a:r>
              <a:rPr lang="ru-RU" sz="4000" b="1" dirty="0" err="1"/>
              <a:t>Николaевич</a:t>
            </a:r>
            <a:r>
              <a:rPr lang="ru-RU" sz="4000" b="1" dirty="0"/>
              <a:t> Толстой</a:t>
            </a:r>
            <a:br>
              <a:rPr lang="ru-RU" sz="4000" b="1" dirty="0"/>
            </a:br>
            <a:r>
              <a:rPr lang="ru-RU" b="1" dirty="0" err="1"/>
              <a:t>Филипок</a:t>
            </a:r>
            <a:r>
              <a:rPr lang="ru-RU" b="1" dirty="0"/>
              <a:t/>
            </a:r>
            <a:br>
              <a:rPr lang="ru-RU" b="1" dirty="0"/>
            </a:br>
            <a:r>
              <a:rPr lang="ru-RU" sz="3600" b="1" dirty="0"/>
              <a:t>(Быль</a:t>
            </a:r>
            <a:r>
              <a:rPr lang="ru-RU" sz="3600" b="1" dirty="0" smtClean="0"/>
              <a:t>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398" y="4374775"/>
            <a:ext cx="6815669" cy="603623"/>
          </a:xfrm>
        </p:spPr>
        <p:txBody>
          <a:bodyPr/>
          <a:lstStyle/>
          <a:p>
            <a:r>
              <a:rPr lang="ru-RU" dirty="0"/>
              <a:t>Макарова Татьяна Владимировна</a:t>
            </a:r>
          </a:p>
          <a:p>
            <a:endParaRPr lang="ru-RU" dirty="0"/>
          </a:p>
        </p:txBody>
      </p:sp>
      <p:pic>
        <p:nvPicPr>
          <p:cNvPr id="4" name="80cc8baf950b0f3d4b3415b37ae13fe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96600" y="56540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02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46"/>
    </mc:Choice>
    <mc:Fallback xmlns="">
      <p:transition spd="slow" advTm="59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717" y="616603"/>
            <a:ext cx="4159623" cy="55995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226424" y="309322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Своей не нашёл, взял старую, отцовскую и пошел в школу.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819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38"/>
    </mc:Choice>
    <mc:Fallback xmlns="">
      <p:transition spd="slow" advTm="8238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lookomorie.com/upload/iblock/ed3/978-5-386-03198-5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45" y="636494"/>
            <a:ext cx="4299883" cy="556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71247" y="309450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Школа была за селом у церкви.</a:t>
            </a: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Когда Филипп шел по своей слободе, собаки не трогали его, они его знали.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772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80"/>
    </mc:Choice>
    <mc:Fallback xmlns="">
      <p:transition spd="slow" advTm="1168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965" y="2934118"/>
            <a:ext cx="57677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Но когда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он вышел к чужим двор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м, выскочил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Жучка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л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ял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a, a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Жучкой большая собака Волчок.</a:t>
            </a: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Филиппок бросился бежать, собаки з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ним.</a:t>
            </a:r>
            <a:endParaRPr lang="ru-RU" dirty="0"/>
          </a:p>
        </p:txBody>
      </p:sp>
      <p:pic>
        <p:nvPicPr>
          <p:cNvPr id="2050" name="Picture 2" descr="http://mediasubs.ru/group/uploads/mi/mir-iskusstva-tvorchestva-i-krasotyi/image2/ZTZiNy00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13" y="690824"/>
            <a:ext cx="4160018" cy="546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88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61"/>
    </mc:Choice>
    <mc:Fallback xmlns="">
      <p:transition spd="slow" advTm="1386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g12.nnm.me/a/3/3/8/d/5bdc86b9a86f55440778c569c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98" y="649100"/>
            <a:ext cx="6567955" cy="382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28800" y="4930606"/>
            <a:ext cx="87854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Вышел мужик, отогнал собак и сказал: куда ты, постреленок, один бежишь?</a:t>
            </a: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Филиппок ничего не сказал, подобрал полы и пустился бежать во весь дух.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948246" y="2457046"/>
            <a:ext cx="36274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Филиппок стал кричать,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споткнулся и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упал.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363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69"/>
    </mc:Choice>
    <mc:Fallback xmlns="">
      <p:transition spd="slow" advTm="21969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bookz.ru/authors/tolstoi-lev/kosto4ka_539/i_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68" y="657691"/>
            <a:ext cx="5913531" cy="557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965575" y="2012714"/>
            <a:ext cx="428512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Прибежал он к школе. На крыльце никого нет, a в школе слышны гудят голоса ребят. На Филиппка нашёл страх: что, как учитель меня прогонит? И стал он думать, что ему делать. Назад идти - опять собака заест, в школу идти - учителя боится. Шла мимо школы баба с ведром и говорит: все учатся, a ты что тут стоишь? Филиппок и пошел в школу.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958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420"/>
    </mc:Choice>
    <mc:Fallback xmlns="">
      <p:transition spd="slow" advTm="4242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ollforkids.ru/uploads/posts/2012-01/1327193812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35" y="647887"/>
            <a:ext cx="4228166" cy="558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89177" y="307491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сенцaх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снял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шaпку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и отворил дверь.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Школa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вся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былa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полнa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ребят. Все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кричaли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свое, и учитель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крaсном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шaрфе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ходил посередине.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277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19"/>
    </mc:Choice>
    <mc:Fallback xmlns="">
      <p:transition spd="slow" advTm="17719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011" y="672351"/>
            <a:ext cx="4264118" cy="549516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34000" y="1607422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 Ты что? - закричал он на Филиппка.</a:t>
            </a: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Филиппок ухватился за шапку и ничего не говорил.</a:t>
            </a:r>
          </a:p>
          <a:p>
            <a:pPr marL="285750" indent="-285750">
              <a:buFontTx/>
              <a:buChar char="-"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Да ты кто?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Филиппок молчал.</a:t>
            </a:r>
          </a:p>
          <a:p>
            <a:pPr marL="285750" indent="-285750">
              <a:buFontTx/>
              <a:buChar char="-"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Или ты немой?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Филиппок так напугался, что говорить не мог.</a:t>
            </a:r>
          </a:p>
          <a:p>
            <a:pPr marL="285750" indent="-285750">
              <a:buFontTx/>
              <a:buChar char="-"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Ну так иди домой, коли говорить не хочешь.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 Филиппок и рад бы что сказать, да в горле у него от страха пересохло. Он посмотрел на учителя и заплакал. Тогда учителю жалко его стало. Он погладил его по голове и спросил у ребят, кто этот мальчик.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746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273"/>
    </mc:Choice>
    <mc:Fallback xmlns="">
      <p:transition spd="slow" advTm="49273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s59.radikal.ru/i165/1008/58/73a2711e91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54" y="627529"/>
            <a:ext cx="4226581" cy="556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04161" y="726875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 Это Филиппок, Костюшин брат, он давно просится в школу, да мать не пускает его, и он украдкой пришел в школу.</a:t>
            </a:r>
          </a:p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 Ну, садись на лавку возле брата, a я твою мать попрошу, чтоб пускала тебя в школу.</a:t>
            </a:r>
          </a:p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Учитель стал показывать Филиппку буквы, a Филиппок их уж знал и немножко читать умел.</a:t>
            </a:r>
          </a:p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 Ну-ка, сложи свое имя.</a:t>
            </a:r>
          </a:p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Филиппок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сказал: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хве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-и-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хви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ле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-и-ли,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пе-ок-пок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Все засмеялись.</a:t>
            </a:r>
          </a:p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 Молодец, - сказал учитель.- Кто же тебя учил читать?</a:t>
            </a:r>
          </a:p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Филиппок осмелился и сказал: Костюшка. Я бедовый, я сразу все понял. Я страсть какой ловкий!</a:t>
            </a:r>
          </a:p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Учитель засмеялся и сказал: a молитвы ты знаешь?</a:t>
            </a:r>
          </a:p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Филиппок сказал; знаю, - и начал говорить Богородицу; но всякое слово говорил не так.</a:t>
            </a:r>
          </a:p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Учитель остановил его и сказал: ты погоди хвалиться, a поучись.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789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244"/>
    </mc:Choice>
    <mc:Fallback xmlns="">
      <p:transition spd="slow" advTm="76244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kladovay.ucoz.ru/Tolstoy/d565f645473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27" y="660305"/>
            <a:ext cx="4210237" cy="551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09823" y="3234901"/>
            <a:ext cx="5874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 тех пор Филиппок стал ходить с ребятами в школу.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063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06"/>
    </mc:Choice>
    <mc:Fallback xmlns="">
      <p:transition spd="slow" advTm="9206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Значение слова «Быль»</a:t>
            </a:r>
            <a:endParaRPr lang="ru-RU" b="1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36171" y="2656764"/>
            <a:ext cx="10319657" cy="327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626262"/>
                </a:solidFill>
                <a:effectLst/>
                <a:latin typeface="Trebuchet MS" panose="020B0603020202020204" pitchFamily="34" charset="0"/>
              </a:rPr>
              <a:t>Новый толково-словообразовательный словарь русского языка. Автор Т. Ф. Ефремова.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626262"/>
                </a:solidFill>
                <a:effectLst/>
                <a:latin typeface="Trebuchet MS" panose="020B0603020202020204" pitchFamily="34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626262"/>
                </a:solidFill>
                <a:effectLst/>
                <a:latin typeface="Trebuchet MS" panose="020B0603020202020204" pitchFamily="34" charset="0"/>
              </a:rPr>
            </a:b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БЫЛЬ,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ж. 1) То, что было в действительности, происходило на самом деле.</a:t>
            </a:r>
          </a:p>
          <a:p>
            <a:pPr marR="0" lvl="0" indent="9842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2) Рассказ о действительном событии, происшествии.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626262"/>
                </a:solidFill>
                <a:effectLst/>
                <a:latin typeface="Trebuchet MS" panose="020B0603020202020204" pitchFamily="34" charset="0"/>
              </a:rPr>
              <a:t>Толковый словарь под ред. C. И. Ожегова и </a:t>
            </a:r>
            <a:r>
              <a:rPr kumimoji="0" lang="ru-RU" sz="1100" b="1" i="0" u="none" strike="noStrike" cap="none" normalizeH="0" baseline="0" dirty="0" err="1" smtClean="0">
                <a:ln>
                  <a:noFill/>
                </a:ln>
                <a:solidFill>
                  <a:srgbClr val="626262"/>
                </a:solidFill>
                <a:effectLst/>
                <a:latin typeface="Trebuchet MS" panose="020B0603020202020204" pitchFamily="34" charset="0"/>
              </a:rPr>
              <a:t>Н.Ю.Шведовой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626262"/>
                </a:solidFill>
                <a:effectLst/>
                <a:latin typeface="Trebuchet MS" panose="020B0603020202020204" pitchFamily="34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626262"/>
                </a:solidFill>
                <a:effectLst/>
                <a:latin typeface="Trebuchet MS" panose="020B0603020202020204" pitchFamily="34" charset="0"/>
              </a:rPr>
            </a:b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БЫЛЬ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-и, ж. 1. То, что было в прошлом (устар.). </a:t>
            </a:r>
          </a:p>
          <a:p>
            <a:pPr marL="98425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2. То, что было в действительности, действительное происшествие, в отличие от небылицы (разг.). Рассказывают и б. и небыль.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626262"/>
                </a:solidFill>
                <a:effectLst/>
                <a:latin typeface="Trebuchet MS" panose="020B0603020202020204" pitchFamily="34" charset="0"/>
              </a:rPr>
              <a:t>Толковый словарь русского языка под ред. Д. Н. Ушакова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626262"/>
                </a:solidFill>
                <a:effectLst/>
                <a:latin typeface="Trebuchet MS" panose="020B0603020202020204" pitchFamily="34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626262"/>
                </a:solidFill>
                <a:effectLst/>
                <a:latin typeface="Trebuchet MS" panose="020B0603020202020204" pitchFamily="34" charset="0"/>
              </a:rPr>
            </a:b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БЫЛЬ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были, ж. 1. То, что было (в поговорках). Были молодцу не укор.</a:t>
            </a:r>
          </a:p>
          <a:p>
            <a:pPr marL="170815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2. Рассказ о действительном происшествии; противоп. небылица (устар.). И к былям небылиц без счету прилыгал. Крылов.</a:t>
            </a:r>
          </a:p>
        </p:txBody>
      </p:sp>
    </p:spTree>
    <p:extLst>
      <p:ext uri="{BB962C8B-B14F-4D97-AF65-F5344CB8AC3E}">
        <p14:creationId xmlns:p14="http://schemas.microsoft.com/office/powerpoint/2010/main" val="274575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Цель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11928" y="2366386"/>
            <a:ext cx="10551459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связной </a:t>
            </a:r>
            <a:r>
              <a:rPr lang="ru-RU" b="1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речи: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диалогической</a:t>
            </a:r>
            <a:r>
              <a:rPr lang="ru-RU" b="1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беседа после </a:t>
            </a:r>
            <a:r>
              <a:rPr lang="ru-RU" b="1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просмотра мультипликационного фильма «Филиппок»;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монологической</a:t>
            </a:r>
            <a:r>
              <a:rPr lang="ru-RU" b="1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пересказ рассказа Л</a:t>
            </a:r>
            <a:r>
              <a:rPr lang="ru-RU" b="1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Н. Толстого </a:t>
            </a:r>
            <a:r>
              <a:rPr lang="ru-RU" b="1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«Филиппок» (по частям).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Вырабатывать контроль за правильным произношением поставленных звуков при ответах на вопросы и пересказе текста.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Распространенность предложений и согласованность членов предложения.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Актуализация словаря: слова и выражения из рассказа Л</a:t>
            </a:r>
            <a:r>
              <a:rPr lang="ru-RU" b="1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Н. Толстого </a:t>
            </a:r>
            <a:r>
              <a:rPr lang="ru-RU" b="1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Филиппок»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слухового и зрительного восприятия, внимания, памяти и речемыслительных операций.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63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04"/>
    </mc:Choice>
    <mc:Fallback xmlns="">
      <p:transition spd="slow" advTm="3704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Значение слова </a:t>
            </a:r>
            <a:r>
              <a:rPr lang="ru-RU" b="1" dirty="0" smtClean="0"/>
              <a:t>«Полы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90922" y="2780891"/>
            <a:ext cx="95160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444444"/>
                </a:solidFill>
                <a:latin typeface="Arial" panose="020B0604020202020204" pitchFamily="34" charset="0"/>
              </a:rPr>
              <a:t>ПОЛА,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 </a:t>
            </a:r>
            <a:r>
              <a:rPr lang="ru-RU" i="1" dirty="0">
                <a:solidFill>
                  <a:srgbClr val="444444"/>
                </a:solidFill>
                <a:latin typeface="Arial" panose="020B0604020202020204" pitchFamily="34" charset="0"/>
              </a:rPr>
              <a:t>-Ы</a:t>
            </a:r>
            <a:r>
              <a:rPr lang="ru-RU" i="1" dirty="0" smtClean="0">
                <a:solidFill>
                  <a:srgbClr val="444444"/>
                </a:solidFill>
                <a:latin typeface="Arial" panose="020B0604020202020204" pitchFamily="34" charset="0"/>
              </a:rPr>
              <a:t>, мн</a:t>
            </a:r>
            <a:r>
              <a:rPr lang="ru-RU" i="1" dirty="0">
                <a:solidFill>
                  <a:srgbClr val="444444"/>
                </a:solidFill>
                <a:latin typeface="Arial" panose="020B0604020202020204" pitchFamily="34" charset="0"/>
              </a:rPr>
              <a:t>.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 полы, пол, полам, </a:t>
            </a:r>
            <a:r>
              <a:rPr lang="ru-RU" i="1" dirty="0" smtClean="0">
                <a:solidFill>
                  <a:srgbClr val="444444"/>
                </a:solidFill>
                <a:latin typeface="Arial" panose="020B0604020202020204" pitchFamily="34" charset="0"/>
              </a:rPr>
              <a:t>ж.</a:t>
            </a:r>
          </a:p>
          <a:p>
            <a:pPr indent="717550"/>
            <a:endParaRPr lang="ru-RU" i="1" dirty="0" smtClean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pPr indent="717550"/>
            <a:r>
              <a:rPr lang="ru-RU" i="1" dirty="0" smtClean="0">
                <a:solidFill>
                  <a:srgbClr val="444444"/>
                </a:solidFill>
                <a:latin typeface="Arial" panose="020B0604020202020204" pitchFamily="34" charset="0"/>
              </a:rPr>
              <a:t>I</a:t>
            </a:r>
            <a:r>
              <a:rPr lang="ru-RU" i="1" dirty="0">
                <a:solidFill>
                  <a:srgbClr val="444444"/>
                </a:solidFill>
                <a:latin typeface="Arial" panose="020B0604020202020204" pitchFamily="34" charset="0"/>
              </a:rPr>
              <a:t>.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 Нижняя часть раскрывающейся спереди одежды. </a:t>
            </a:r>
            <a:r>
              <a:rPr lang="ru-RU" dirty="0" smtClean="0">
                <a:solidFill>
                  <a:srgbClr val="444444"/>
                </a:solidFill>
                <a:latin typeface="Arial" panose="020B0604020202020204" pitchFamily="34" charset="0"/>
              </a:rPr>
              <a:t>Пола </a:t>
            </a:r>
            <a:r>
              <a:rPr lang="ru-RU" i="1" dirty="0" smtClean="0">
                <a:solidFill>
                  <a:srgbClr val="444444"/>
                </a:solidFill>
                <a:latin typeface="Arial" panose="020B0604020202020204" pitchFamily="34" charset="0"/>
              </a:rPr>
              <a:t>пиджака</a:t>
            </a:r>
            <a:r>
              <a:rPr lang="ru-RU" i="1" dirty="0">
                <a:solidFill>
                  <a:srgbClr val="444444"/>
                </a:solidFill>
                <a:latin typeface="Arial" panose="020B0604020202020204" pitchFamily="34" charset="0"/>
              </a:rPr>
              <a:t>. Из-под полы продать 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(перен.: тайно, незаконно; разговорное). </a:t>
            </a:r>
            <a:r>
              <a:rPr lang="ru-RU" i="1" dirty="0">
                <a:solidFill>
                  <a:srgbClr val="444444"/>
                </a:solidFill>
                <a:latin typeface="Arial" panose="020B0604020202020204" pitchFamily="34" charset="0"/>
              </a:rPr>
              <a:t>Из полы в палу передать, отдать что-нибудь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 (перен.: из рук в руки и тайно; устар. разговорное</a:t>
            </a:r>
            <a:r>
              <a:rPr lang="ru-RU" dirty="0" smtClean="0">
                <a:solidFill>
                  <a:srgbClr val="444444"/>
                </a:solidFill>
                <a:latin typeface="Arial" panose="020B0604020202020204" pitchFamily="34" charset="0"/>
              </a:rPr>
              <a:t>).</a:t>
            </a:r>
          </a:p>
          <a:p>
            <a:pPr indent="717550"/>
            <a:endParaRPr lang="ru-RU" dirty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pPr indent="717550"/>
            <a:r>
              <a:rPr lang="ru-RU" dirty="0" smtClean="0">
                <a:solidFill>
                  <a:srgbClr val="444444"/>
                </a:solidFill>
                <a:latin typeface="Arial" panose="020B0604020202020204" pitchFamily="34" charset="0"/>
              </a:rPr>
              <a:t>2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. Свисающее полотнище, которое откидывается в сторону. Пола </a:t>
            </a:r>
            <a:r>
              <a:rPr lang="ru-RU" i="1" dirty="0">
                <a:solidFill>
                  <a:srgbClr val="444444"/>
                </a:solidFill>
                <a:latin typeface="Arial" panose="020B0604020202020204" pitchFamily="34" charset="0"/>
              </a:rPr>
              <a:t>брезентовой палатки.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17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Значение слова </a:t>
            </a:r>
            <a:r>
              <a:rPr lang="ru-RU" b="1" dirty="0" smtClean="0"/>
              <a:t>«Бедовый»</a:t>
            </a:r>
            <a:endParaRPr lang="ru-RU" b="1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13332" y="3686326"/>
            <a:ext cx="9308771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Ударение: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 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бедо́вый</a:t>
            </a:r>
            <a:endParaRPr lang="ru-RU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прил. разг.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indent="7175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Ничего не боящийся; бесстрашный, отчаянный.</a:t>
            </a:r>
          </a:p>
          <a:p>
            <a:pPr marR="0" lvl="0" indent="7175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Выражающий бесстрашие, отвагу.</a:t>
            </a:r>
          </a:p>
          <a:p>
            <a:pPr lvl="0" indent="717550">
              <a:buFontTx/>
              <a:buAutoNum type="arabicPeriod" startAt="2"/>
            </a:pPr>
            <a:r>
              <a:rPr lang="ru-RU" dirty="0">
                <a:solidFill>
                  <a:srgbClr val="444444"/>
                </a:solidFill>
              </a:rPr>
              <a:t>Шустрый, смелый.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80565" y="2732246"/>
            <a:ext cx="94415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444444"/>
                </a:solidFill>
                <a:latin typeface="Arial" panose="020B0604020202020204" pitchFamily="34" charset="0"/>
              </a:rPr>
              <a:t>БЕДОВЫЙ,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 -</a:t>
            </a:r>
            <a:r>
              <a:rPr lang="ru-RU" dirty="0" err="1">
                <a:solidFill>
                  <a:srgbClr val="444444"/>
                </a:solidFill>
                <a:latin typeface="Arial" panose="020B0604020202020204" pitchFamily="34" charset="0"/>
              </a:rPr>
              <a:t>ая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, -</a:t>
            </a:r>
            <a:r>
              <a:rPr lang="ru-RU" dirty="0" err="1">
                <a:solidFill>
                  <a:srgbClr val="444444"/>
                </a:solidFill>
                <a:latin typeface="Arial" panose="020B0604020202020204" pitchFamily="34" charset="0"/>
              </a:rPr>
              <a:t>ое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; -</a:t>
            </a:r>
            <a:r>
              <a:rPr lang="ru-RU" dirty="0" err="1">
                <a:solidFill>
                  <a:srgbClr val="444444"/>
                </a:solidFill>
                <a:latin typeface="Arial" panose="020B0604020202020204" pitchFamily="34" charset="0"/>
              </a:rPr>
              <a:t>ов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 (разговорное</a:t>
            </a:r>
            <a:r>
              <a:rPr lang="ru-RU" dirty="0" smtClean="0">
                <a:solidFill>
                  <a:srgbClr val="444444"/>
                </a:solidFill>
                <a:latin typeface="Arial" panose="020B0604020202020204" pitchFamily="34" charset="0"/>
              </a:rPr>
              <a:t>).</a:t>
            </a:r>
          </a:p>
          <a:p>
            <a:pPr indent="896938"/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 </a:t>
            </a:r>
            <a:r>
              <a:rPr lang="ru-RU" i="1" dirty="0">
                <a:solidFill>
                  <a:srgbClr val="444444"/>
                </a:solidFill>
                <a:latin typeface="Arial" panose="020B0604020202020204" pitchFamily="34" charset="0"/>
              </a:rPr>
              <a:t>Бедовый мальчишка.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 || </a:t>
            </a:r>
            <a:r>
              <a:rPr lang="ru-RU" i="1" dirty="0">
                <a:solidFill>
                  <a:srgbClr val="444444"/>
                </a:solidFill>
                <a:latin typeface="Arial" panose="020B0604020202020204" pitchFamily="34" charset="0"/>
              </a:rPr>
              <a:t>сущ</a:t>
            </a:r>
            <a:r>
              <a:rPr lang="ru-RU" i="1" dirty="0" smtClean="0">
                <a:solidFill>
                  <a:srgbClr val="444444"/>
                </a:solidFill>
                <a:latin typeface="Arial" panose="020B0604020202020204" pitchFamily="34" charset="0"/>
              </a:rPr>
              <a:t>. </a:t>
            </a:r>
            <a:r>
              <a:rPr lang="ru-RU" b="1" dirty="0" smtClean="0">
                <a:solidFill>
                  <a:srgbClr val="444444"/>
                </a:solidFill>
                <a:latin typeface="Arial" panose="020B0604020202020204" pitchFamily="34" charset="0"/>
              </a:rPr>
              <a:t>бедовость</a:t>
            </a:r>
            <a:r>
              <a:rPr lang="ru-RU" b="1" dirty="0">
                <a:solidFill>
                  <a:srgbClr val="444444"/>
                </a:solidFill>
                <a:latin typeface="Arial" panose="020B0604020202020204" pitchFamily="34" charset="0"/>
              </a:rPr>
              <a:t>,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 -и, ж.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347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Значение слова </a:t>
            </a:r>
            <a:r>
              <a:rPr lang="ru-RU" b="1" dirty="0" smtClean="0"/>
              <a:t>«Слобода»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95402" y="2826621"/>
            <a:ext cx="96011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444444"/>
                </a:solidFill>
                <a:latin typeface="Arial" panose="020B0604020202020204" pitchFamily="34" charset="0"/>
              </a:rPr>
              <a:t>СЛОБОДА,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 -Ы, </a:t>
            </a:r>
            <a:r>
              <a:rPr lang="ru-RU" i="1" dirty="0" err="1">
                <a:solidFill>
                  <a:srgbClr val="444444"/>
                </a:solidFill>
                <a:latin typeface="Arial" panose="020B0604020202020204" pitchFamily="34" charset="0"/>
              </a:rPr>
              <a:t>мя</a:t>
            </a:r>
            <a:r>
              <a:rPr lang="ru-RU" i="1" dirty="0">
                <a:solidFill>
                  <a:srgbClr val="444444"/>
                </a:solidFill>
                <a:latin typeface="Arial" panose="020B0604020202020204" pitchFamily="34" charset="0"/>
              </a:rPr>
              <a:t>.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 </a:t>
            </a:r>
            <a:r>
              <a:rPr lang="ru-RU" dirty="0" smtClean="0">
                <a:solidFill>
                  <a:srgbClr val="444444"/>
                </a:solidFill>
                <a:latin typeface="Arial" panose="020B0604020202020204" pitchFamily="34" charset="0"/>
              </a:rPr>
              <a:t>слободы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, -од, -дам, </a:t>
            </a:r>
            <a:r>
              <a:rPr lang="ru-RU" i="1" dirty="0" smtClean="0">
                <a:solidFill>
                  <a:srgbClr val="444444"/>
                </a:solidFill>
                <a:latin typeface="Arial" panose="020B0604020202020204" pitchFamily="34" charset="0"/>
              </a:rPr>
              <a:t>ж.</a:t>
            </a:r>
          </a:p>
          <a:p>
            <a:endParaRPr lang="ru-RU" dirty="0" smtClean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444444"/>
                </a:solidFill>
                <a:latin typeface="Arial" panose="020B0604020202020204" pitchFamily="34" charset="0"/>
              </a:rPr>
              <a:t>В 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России до отмены крепостного права</a:t>
            </a:r>
            <a:r>
              <a:rPr lang="ru-RU" dirty="0" smtClean="0">
                <a:solidFill>
                  <a:srgbClr val="444444"/>
                </a:solidFill>
                <a:latin typeface="Arial" panose="020B0604020202020204" pitchFamily="34" charset="0"/>
              </a:rPr>
              <a:t>: большое 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село с </a:t>
            </a:r>
            <a:r>
              <a:rPr lang="ru-RU" dirty="0" err="1">
                <a:solidFill>
                  <a:srgbClr val="444444"/>
                </a:solidFill>
                <a:latin typeface="Arial" panose="020B0604020202020204" pitchFamily="34" charset="0"/>
              </a:rPr>
              <a:t>некрепостным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 населением, а также торговый или ремесленный посёлок (до 17 в. — поселение, освобождённое от княжеских повинностей). </a:t>
            </a:r>
            <a:r>
              <a:rPr lang="ru-RU" i="1" dirty="0">
                <a:solidFill>
                  <a:srgbClr val="444444"/>
                </a:solidFill>
                <a:latin typeface="Arial" panose="020B0604020202020204" pitchFamily="34" charset="0"/>
              </a:rPr>
              <a:t>Стрелецкая, ямская слобода Торговая, ремесленная </a:t>
            </a:r>
            <a:r>
              <a:rPr lang="ru-RU" i="1" dirty="0" smtClean="0">
                <a:solidFill>
                  <a:srgbClr val="444444"/>
                </a:solidFill>
                <a:latin typeface="Arial" panose="020B0604020202020204" pitchFamily="34" charset="0"/>
              </a:rPr>
              <a:t>слобода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444444"/>
                </a:solidFill>
                <a:latin typeface="Arial" panose="020B0604020202020204" pitchFamily="34" charset="0"/>
              </a:rPr>
              <a:t>Посёлок 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около города, пригорода (устар.). || </a:t>
            </a:r>
            <a:r>
              <a:rPr lang="ru-RU" i="1" dirty="0" smtClean="0">
                <a:solidFill>
                  <a:srgbClr val="444444"/>
                </a:solidFill>
                <a:latin typeface="Arial" panose="020B0604020202020204" pitchFamily="34" charset="0"/>
              </a:rPr>
              <a:t>уменьш.</a:t>
            </a:r>
            <a:r>
              <a:rPr lang="ru-RU" b="1" dirty="0">
                <a:solidFill>
                  <a:srgbClr val="444444"/>
                </a:solidFill>
                <a:latin typeface="Arial" panose="020B0604020202020204" pitchFamily="34" charset="0"/>
              </a:rPr>
              <a:t> слободка,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 -и, </a:t>
            </a:r>
            <a:r>
              <a:rPr lang="ru-RU" i="1" dirty="0">
                <a:solidFill>
                  <a:srgbClr val="444444"/>
                </a:solidFill>
                <a:latin typeface="Arial" panose="020B0604020202020204" pitchFamily="34" charset="0"/>
              </a:rPr>
              <a:t>ж.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(ко 2 значение). || </a:t>
            </a:r>
            <a:r>
              <a:rPr lang="ru-RU" i="1" dirty="0">
                <a:solidFill>
                  <a:srgbClr val="444444"/>
                </a:solidFill>
                <a:latin typeface="Arial" panose="020B0604020202020204" pitchFamily="34" charset="0"/>
              </a:rPr>
              <a:t>прил.</a:t>
            </a:r>
            <a:r>
              <a:rPr lang="ru-RU" b="1" dirty="0">
                <a:solidFill>
                  <a:srgbClr val="444444"/>
                </a:solidFill>
                <a:latin typeface="Arial" panose="020B0604020202020204" pitchFamily="34" charset="0"/>
              </a:rPr>
              <a:t> слободской,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 -</a:t>
            </a:r>
            <a:r>
              <a:rPr lang="ru-RU" dirty="0" err="1">
                <a:solidFill>
                  <a:srgbClr val="444444"/>
                </a:solidFill>
                <a:latin typeface="Arial" panose="020B0604020202020204" pitchFamily="34" charset="0"/>
              </a:rPr>
              <a:t>ая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, -</a:t>
            </a:r>
            <a:r>
              <a:rPr lang="ru-RU" dirty="0" err="1">
                <a:solidFill>
                  <a:srgbClr val="444444"/>
                </a:solidFill>
                <a:latin typeface="Arial" panose="020B0604020202020204" pitchFamily="34" charset="0"/>
              </a:rPr>
              <a:t>бе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396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Значение слова </a:t>
            </a:r>
            <a:r>
              <a:rPr lang="ru-RU" b="1" dirty="0" smtClean="0"/>
              <a:t>«Пострелёнок»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16424" y="2967335"/>
            <a:ext cx="94801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444444"/>
                </a:solidFill>
                <a:latin typeface="Arial" panose="020B0604020202020204" pitchFamily="34" charset="0"/>
              </a:rPr>
              <a:t>ПОСТРЕЛ,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 -а, </a:t>
            </a:r>
            <a:r>
              <a:rPr lang="ru-RU" i="1" dirty="0">
                <a:solidFill>
                  <a:srgbClr val="444444"/>
                </a:solidFill>
                <a:latin typeface="Arial" panose="020B0604020202020204" pitchFamily="34" charset="0"/>
              </a:rPr>
              <a:t>м.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 (разговорное</a:t>
            </a:r>
            <a:r>
              <a:rPr lang="ru-RU" dirty="0" smtClean="0">
                <a:solidFill>
                  <a:srgbClr val="444444"/>
                </a:solidFill>
                <a:latin typeface="Arial" panose="020B0604020202020204" pitchFamily="34" charset="0"/>
              </a:rPr>
              <a:t>).</a:t>
            </a:r>
          </a:p>
          <a:p>
            <a:endParaRPr lang="ru-RU" dirty="0" smtClean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pPr marL="717550" algn="just"/>
            <a:r>
              <a:rPr lang="ru-RU" dirty="0" smtClean="0">
                <a:solidFill>
                  <a:srgbClr val="444444"/>
                </a:solidFill>
                <a:latin typeface="Arial" panose="020B0604020202020204" pitchFamily="34" charset="0"/>
              </a:rPr>
              <a:t>Озорник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, сорванец. </a:t>
            </a:r>
            <a:r>
              <a:rPr lang="ru-RU" i="1" dirty="0">
                <a:solidFill>
                  <a:srgbClr val="444444"/>
                </a:solidFill>
                <a:latin typeface="Arial" panose="020B0604020202020204" pitchFamily="34" charset="0"/>
              </a:rPr>
              <a:t>Наш пострел везде поспел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 (погов.). ||</a:t>
            </a:r>
            <a:r>
              <a:rPr lang="ru-RU" i="1" dirty="0">
                <a:solidFill>
                  <a:srgbClr val="444444"/>
                </a:solidFill>
                <a:latin typeface="Arial" panose="020B0604020202020204" pitchFamily="34" charset="0"/>
              </a:rPr>
              <a:t>уменьш. </a:t>
            </a:r>
            <a:r>
              <a:rPr lang="ru-RU" b="1" dirty="0">
                <a:solidFill>
                  <a:srgbClr val="444444"/>
                </a:solidFill>
                <a:latin typeface="Arial" panose="020B0604020202020204" pitchFamily="34" charset="0"/>
              </a:rPr>
              <a:t>пострелёнок,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 -</a:t>
            </a:r>
            <a:r>
              <a:rPr lang="ru-RU" dirty="0" err="1">
                <a:solidFill>
                  <a:srgbClr val="444444"/>
                </a:solidFill>
                <a:latin typeface="Arial" panose="020B0604020202020204" pitchFamily="34" charset="0"/>
              </a:rPr>
              <a:t>нка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, </a:t>
            </a:r>
            <a:r>
              <a:rPr lang="ru-RU" i="1" dirty="0">
                <a:solidFill>
                  <a:srgbClr val="444444"/>
                </a:solidFill>
                <a:latin typeface="Arial" panose="020B0604020202020204" pitchFamily="34" charset="0"/>
              </a:rPr>
              <a:t>мн.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 -</a:t>
            </a:r>
            <a:r>
              <a:rPr lang="ru-RU" dirty="0" err="1">
                <a:solidFill>
                  <a:srgbClr val="444444"/>
                </a:solidFill>
                <a:latin typeface="Arial" panose="020B0604020202020204" pitchFamily="34" charset="0"/>
              </a:rPr>
              <a:t>лята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, -ляг, </a:t>
            </a:r>
            <a:r>
              <a:rPr lang="ru-RU" i="1" dirty="0">
                <a:solidFill>
                  <a:srgbClr val="444444"/>
                </a:solidFill>
                <a:latin typeface="Arial" panose="020B0604020202020204" pitchFamily="34" charset="0"/>
              </a:rPr>
              <a:t>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689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Значение слова </a:t>
            </a:r>
            <a:r>
              <a:rPr lang="ru-RU" b="1" dirty="0" smtClean="0"/>
              <a:t>«Украдкой»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98494" y="3105835"/>
            <a:ext cx="94981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444444"/>
                </a:solidFill>
                <a:latin typeface="Arial" panose="020B0604020202020204" pitchFamily="34" charset="0"/>
              </a:rPr>
              <a:t>УКРАДКОЙ,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 карет, (</a:t>
            </a:r>
            <a:r>
              <a:rPr lang="ru-RU" dirty="0" err="1">
                <a:solidFill>
                  <a:srgbClr val="444444"/>
                </a:solidFill>
                <a:latin typeface="Arial" panose="020B0604020202020204" pitchFamily="34" charset="0"/>
              </a:rPr>
              <a:t>разг</a:t>
            </a:r>
            <a:r>
              <a:rPr lang="ru-RU" dirty="0" smtClean="0">
                <a:solidFill>
                  <a:srgbClr val="444444"/>
                </a:solidFill>
                <a:latin typeface="Arial" panose="020B0604020202020204" pitchFamily="34" charset="0"/>
              </a:rPr>
              <a:t>).</a:t>
            </a:r>
          </a:p>
          <a:p>
            <a:pPr indent="717550"/>
            <a:endParaRPr lang="ru-RU" dirty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pPr indent="717550"/>
            <a:r>
              <a:rPr lang="ru-RU" dirty="0" smtClean="0">
                <a:solidFill>
                  <a:srgbClr val="444444"/>
                </a:solidFill>
                <a:latin typeface="Arial" panose="020B0604020202020204" pitchFamily="34" charset="0"/>
              </a:rPr>
              <a:t>Скрытно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, </a:t>
            </a:r>
            <a:r>
              <a:rPr lang="ru-RU" i="1" dirty="0" err="1">
                <a:solidFill>
                  <a:srgbClr val="444444"/>
                </a:solidFill>
                <a:latin typeface="Arial" panose="020B0604020202020204" pitchFamily="34" charset="0"/>
              </a:rPr>
              <a:t>тш</a:t>
            </a:r>
            <a:r>
              <a:rPr lang="ru-RU" i="1" dirty="0">
                <a:solidFill>
                  <a:srgbClr val="444444"/>
                </a:solidFill>
                <a:latin typeface="Arial" panose="020B0604020202020204" pitchFamily="34" charset="0"/>
              </a:rPr>
              <a:t>-ком </a:t>
            </a:r>
            <a:r>
              <a:rPr lang="ru-RU" i="1" dirty="0" smtClean="0">
                <a:solidFill>
                  <a:srgbClr val="444444"/>
                </a:solidFill>
                <a:latin typeface="Arial" panose="020B0604020202020204" pitchFamily="34" charset="0"/>
              </a:rPr>
              <a:t>//</a:t>
            </a:r>
            <a:r>
              <a:rPr lang="ru-RU" i="1" dirty="0" err="1" smtClean="0">
                <a:solidFill>
                  <a:srgbClr val="444444"/>
                </a:solidFill>
                <a:latin typeface="Arial" panose="020B0604020202020204" pitchFamily="34" charset="0"/>
              </a:rPr>
              <a:t>уг</a:t>
            </a:r>
            <a:r>
              <a:rPr lang="ru-RU" i="1" dirty="0" smtClean="0">
                <a:solidFill>
                  <a:srgbClr val="444444"/>
                </a:solidFill>
                <a:latin typeface="Arial" panose="020B0604020202020204" pitchFamily="34" charset="0"/>
              </a:rPr>
              <a:t> </a:t>
            </a:r>
            <a:r>
              <a:rPr lang="ru-RU" i="1" dirty="0">
                <a:solidFill>
                  <a:srgbClr val="444444"/>
                </a:solidFill>
                <a:latin typeface="Arial" panose="020B0604020202020204" pitchFamily="34" charset="0"/>
              </a:rPr>
              <a:t>других. Заглянуть украдкой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135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Значение слова </a:t>
            </a:r>
            <a:r>
              <a:rPr lang="ru-RU" b="1" dirty="0" smtClean="0"/>
              <a:t>«Подённая»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95402" y="3061919"/>
            <a:ext cx="96011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444444"/>
                </a:solidFill>
                <a:latin typeface="Arial" panose="020B0604020202020204" pitchFamily="34" charset="0"/>
              </a:rPr>
              <a:t>ПОДЕННАЯ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 ж. </a:t>
            </a:r>
            <a:r>
              <a:rPr lang="ru-RU" dirty="0" smtClean="0">
                <a:solidFill>
                  <a:srgbClr val="444444"/>
                </a:solidFill>
                <a:latin typeface="Arial" panose="020B0604020202020204" pitchFamily="34" charset="0"/>
              </a:rPr>
              <a:t>разговорное</a:t>
            </a:r>
          </a:p>
          <a:p>
            <a:endParaRPr lang="ru-RU" dirty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pPr marL="358775" indent="358775">
              <a:buAutoNum type="arabicParenR"/>
            </a:pPr>
            <a:r>
              <a:rPr lang="ru-RU" dirty="0" smtClean="0">
                <a:solidFill>
                  <a:srgbClr val="444444"/>
                </a:solidFill>
                <a:latin typeface="Arial" panose="020B0604020202020204" pitchFamily="34" charset="0"/>
              </a:rPr>
              <a:t>Плата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, начисляемая из расчета за один рабочий </a:t>
            </a:r>
            <a:r>
              <a:rPr lang="ru-RU" dirty="0" smtClean="0">
                <a:solidFill>
                  <a:srgbClr val="444444"/>
                </a:solidFill>
                <a:latin typeface="Arial" panose="020B0604020202020204" pitchFamily="34" charset="0"/>
              </a:rPr>
              <a:t>день.</a:t>
            </a:r>
          </a:p>
          <a:p>
            <a:pPr marL="358775" indent="358775">
              <a:buAutoNum type="arabicParenR"/>
            </a:pPr>
            <a:endParaRPr lang="ru-RU" dirty="0" smtClean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pPr marL="358775" indent="358775">
              <a:buAutoNum type="arabicParenR"/>
            </a:pPr>
            <a:r>
              <a:rPr lang="ru-RU" dirty="0" smtClean="0">
                <a:solidFill>
                  <a:srgbClr val="444444"/>
                </a:solidFill>
                <a:latin typeface="Arial" panose="020B0604020202020204" pitchFamily="34" charset="0"/>
              </a:rPr>
              <a:t>Временная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, сезонная работа, оплачиваемая из расчета за один рабочий день.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748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Значение слова </a:t>
            </a:r>
            <a:r>
              <a:rPr lang="ru-RU" b="1" dirty="0" smtClean="0"/>
              <a:t>«Сенцы»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95402" y="3241212"/>
            <a:ext cx="96011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444444"/>
                </a:solidFill>
                <a:latin typeface="Arial" panose="020B0604020202020204" pitchFamily="34" charset="0"/>
              </a:rPr>
              <a:t>СЕНИ,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 </a:t>
            </a:r>
            <a:r>
              <a:rPr lang="ru-RU" dirty="0" smtClean="0">
                <a:solidFill>
                  <a:srgbClr val="444444"/>
                </a:solidFill>
                <a:latin typeface="Arial" panose="020B0604020202020204" pitchFamily="34" charset="0"/>
              </a:rPr>
              <a:t>сеней.</a:t>
            </a:r>
          </a:p>
          <a:p>
            <a:pPr indent="717550"/>
            <a:endParaRPr lang="ru-RU" dirty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pPr indent="717550"/>
            <a:r>
              <a:rPr lang="ru-RU" dirty="0" smtClean="0">
                <a:solidFill>
                  <a:srgbClr val="444444"/>
                </a:solidFill>
                <a:latin typeface="Arial" panose="020B0604020202020204" pitchFamily="34" charset="0"/>
              </a:rPr>
              <a:t>В 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деревенских избах и в старину в городских домах: помещение между жилой частью дома и крыльцом. </a:t>
            </a:r>
            <a:r>
              <a:rPr lang="ru-RU" i="1" dirty="0">
                <a:solidFill>
                  <a:srgbClr val="444444"/>
                </a:solidFill>
                <a:latin typeface="Arial" panose="020B0604020202020204" pitchFamily="34" charset="0"/>
              </a:rPr>
              <a:t>Холодные сени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 || </a:t>
            </a:r>
            <a:r>
              <a:rPr lang="ru-RU" i="1" dirty="0">
                <a:solidFill>
                  <a:srgbClr val="444444"/>
                </a:solidFill>
                <a:latin typeface="Arial" panose="020B0604020202020204" pitchFamily="34" charset="0"/>
              </a:rPr>
              <a:t>уменьш.</a:t>
            </a:r>
            <a:r>
              <a:rPr lang="ru-RU" b="1" dirty="0">
                <a:solidFill>
                  <a:srgbClr val="444444"/>
                </a:solidFill>
                <a:latin typeface="Arial" panose="020B0604020202020204" pitchFamily="34" charset="0"/>
              </a:rPr>
              <a:t> сенцы,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 -ев.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138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Беседа по произведению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9741" y="2523635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О ком рассказ Л. Н. Толстого?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algn="ctr"/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Как Филиппок попал в школу?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algn="ctr"/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Какие «приключения» произошли с Филиппком, пока он шел в школу?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algn="ctr"/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Чем Филиппок понравился учителю?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algn="ctr"/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Как вы думаете, хорошо ли будет учиться Филиппок в школе?</a:t>
            </a:r>
            <a:endParaRPr lang="en-US" dirty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pPr algn="ctr"/>
            <a:endParaRPr lang="en-US" dirty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pPr algn="ctr"/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Почему?</a:t>
            </a:r>
          </a:p>
        </p:txBody>
      </p:sp>
      <p:sp>
        <p:nvSpPr>
          <p:cNvPr id="4" name="Солнце 3"/>
          <p:cNvSpPr/>
          <p:nvPr/>
        </p:nvSpPr>
        <p:spPr>
          <a:xfrm>
            <a:off x="9484658" y="2512316"/>
            <a:ext cx="430306" cy="349624"/>
          </a:xfrm>
          <a:prstGeom prst="su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Солнце 4"/>
          <p:cNvSpPr/>
          <p:nvPr/>
        </p:nvSpPr>
        <p:spPr>
          <a:xfrm>
            <a:off x="9484658" y="3097301"/>
            <a:ext cx="430306" cy="349624"/>
          </a:xfrm>
          <a:prstGeom prst="su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Солнце 5"/>
          <p:cNvSpPr/>
          <p:nvPr/>
        </p:nvSpPr>
        <p:spPr>
          <a:xfrm>
            <a:off x="9484658" y="3682286"/>
            <a:ext cx="430306" cy="349624"/>
          </a:xfrm>
          <a:prstGeom prst="su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Солнце 6"/>
          <p:cNvSpPr/>
          <p:nvPr/>
        </p:nvSpPr>
        <p:spPr>
          <a:xfrm>
            <a:off x="9484658" y="4442083"/>
            <a:ext cx="430306" cy="349624"/>
          </a:xfrm>
          <a:prstGeom prst="su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Солнце 7"/>
          <p:cNvSpPr/>
          <p:nvPr/>
        </p:nvSpPr>
        <p:spPr>
          <a:xfrm>
            <a:off x="9484658" y="4979964"/>
            <a:ext cx="430306" cy="349624"/>
          </a:xfrm>
          <a:prstGeom prst="su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Солнце 8"/>
          <p:cNvSpPr/>
          <p:nvPr/>
        </p:nvSpPr>
        <p:spPr>
          <a:xfrm>
            <a:off x="9484658" y="5643353"/>
            <a:ext cx="430306" cy="349624"/>
          </a:xfrm>
          <a:prstGeom prst="su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634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Пересказ произведения</a:t>
            </a:r>
            <a:br>
              <a:rPr lang="ru-RU" b="1" dirty="0" smtClean="0"/>
            </a:br>
            <a:r>
              <a:rPr lang="ru-RU" b="1" dirty="0" smtClean="0"/>
              <a:t>с опорой на иллюстрации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3021196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1" dirty="0"/>
              <a:t>Лев </a:t>
            </a:r>
            <a:r>
              <a:rPr lang="ru-RU" sz="4000" b="1" dirty="0" err="1"/>
              <a:t>Николaевич</a:t>
            </a:r>
            <a:r>
              <a:rPr lang="ru-RU" sz="4000" b="1" dirty="0"/>
              <a:t> Толстой</a:t>
            </a:r>
            <a:br>
              <a:rPr lang="ru-RU" sz="4000" b="1" dirty="0"/>
            </a:br>
            <a:r>
              <a:rPr lang="ru-RU" sz="4000" b="1" dirty="0" err="1"/>
              <a:t>Филипок</a:t>
            </a: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3200" dirty="0"/>
              <a:t>(Быль)</a:t>
            </a:r>
          </a:p>
        </p:txBody>
      </p:sp>
    </p:spTree>
    <p:extLst>
      <p:ext uri="{BB962C8B-B14F-4D97-AF65-F5344CB8AC3E}">
        <p14:creationId xmlns:p14="http://schemas.microsoft.com/office/powerpoint/2010/main" val="4726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www.litmir.net/BookBinary/213352/1406755087/i_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4" y="705130"/>
            <a:ext cx="7697507" cy="547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027459" y="2908612"/>
            <a:ext cx="22322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Как звали мальчика, что жил в деревне?</a:t>
            </a:r>
          </a:p>
          <a:p>
            <a:pPr algn="just"/>
            <a:endParaRPr lang="ru-RU" b="0" i="0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Был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мальчик, звали его Филипп.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82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www.litmir.net/BookBinary/213352/1406755087/i_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4" y="705130"/>
            <a:ext cx="7697507" cy="547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027459" y="2908612"/>
            <a:ext cx="22322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Был мальчик, звали его Филипп.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271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57"/>
    </mc:Choice>
    <mc:Fallback xmlns="">
      <p:transition spd="slow" advTm="4457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kladovay.ucoz.ru/Tolstoy/d565f645473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27" y="660305"/>
            <a:ext cx="4210237" cy="551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04805" y="3234901"/>
            <a:ext cx="3606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Пошли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раз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все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ребята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в школу. 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804804" y="2339788"/>
            <a:ext cx="36065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Куда пошли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все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ребята?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614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6753" y="2967335"/>
            <a:ext cx="59704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Филипп взял шапку и хотел тоже идти.</a:t>
            </a: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Но мать сказала ему: куда ты, Филиппок, собрался?</a:t>
            </a:r>
          </a:p>
          <a:p>
            <a:pPr marL="285750" indent="-285750">
              <a:buFontTx/>
              <a:buChar char="-"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 школу.</a:t>
            </a:r>
          </a:p>
          <a:p>
            <a:pPr marL="285750" indent="-285750">
              <a:buFontTx/>
              <a:buChar char="-"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Ты еще мал, не ходи, - и мать оставила его дома. </a:t>
            </a:r>
            <a:endParaRPr lang="ru-RU" dirty="0"/>
          </a:p>
        </p:txBody>
      </p:sp>
      <p:pic>
        <p:nvPicPr>
          <p:cNvPr id="4098" name="Picture 2" descr="http://ollforkids.ru/uploads/posts/2012-01/1327193649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59" y="654423"/>
            <a:ext cx="4186517" cy="556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317507" y="1899628"/>
            <a:ext cx="4302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Почему Филиппок не пошёл в школу?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888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kladovay.ucoz.ru/Tolstoy/d565f645473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27" y="660305"/>
            <a:ext cx="4210237" cy="551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061602" y="3234901"/>
            <a:ext cx="2523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Ребят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ушли в школу.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509318" y="2374757"/>
            <a:ext cx="2247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Куда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ушли ребята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593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bnkomi.ru/content/news/images/17270/20_prev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18" y="696232"/>
            <a:ext cx="7239000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52179" y="5716229"/>
            <a:ext cx="3325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Отец еще с утр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a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уехал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в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лес.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892867" y="3333981"/>
            <a:ext cx="2044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Куда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уехал отец?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268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cleaningk.ru/images/gallery/Archipov_prach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15" y="680339"/>
            <a:ext cx="4165216" cy="551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286966" y="3252004"/>
            <a:ext cx="3638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Мать ушла н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a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поденную р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боту.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996989" y="2213392"/>
            <a:ext cx="2018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Куда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ушла мать?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317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04330" y="3944160"/>
            <a:ext cx="59973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Остались в избе Филиппок д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бабушка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печке.</a:t>
            </a: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Стало Филиппку скучно одному, бабушка заснула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a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он стал искать шапку. </a:t>
            </a:r>
            <a:endParaRPr lang="ru-RU" dirty="0"/>
          </a:p>
        </p:txBody>
      </p:sp>
      <p:pic>
        <p:nvPicPr>
          <p:cNvPr id="5122" name="Picture 2" descr="http://ollforkids.ru/uploads/posts/2012-01/1327193714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32" y="651340"/>
            <a:ext cx="4219203" cy="558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22612" y="1729299"/>
            <a:ext cx="3074368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Кто остался в избе?</a:t>
            </a:r>
          </a:p>
          <a:p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Чем занималась бабушка?</a:t>
            </a:r>
          </a:p>
          <a:p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Что делал Филиппок?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322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717" y="616603"/>
            <a:ext cx="4159623" cy="55995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280212" y="424967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Своей не нашёл, взял старую, отцовскую и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пошёл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 школу.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688141" y="2222358"/>
            <a:ext cx="380174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Куда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пошёл Филиппок?</a:t>
            </a:r>
          </a:p>
          <a:p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В чём пошёл Филиппок в школу? </a:t>
            </a:r>
          </a:p>
        </p:txBody>
      </p:sp>
    </p:spTree>
    <p:extLst>
      <p:ext uri="{BB962C8B-B14F-4D97-AF65-F5344CB8AC3E}">
        <p14:creationId xmlns:p14="http://schemas.microsoft.com/office/powerpoint/2010/main" val="352001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lookomorie.com/upload/iblock/ed3/978-5-386-03198-5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45" y="636494"/>
            <a:ext cx="4299883" cy="556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32612" y="392822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Школа была за селом у церкви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endParaRPr lang="ru-RU" b="0" i="0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Когда Филипп шел по своей слободе, собаки не трогали его, они его знали.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72989" y="2132711"/>
            <a:ext cx="42638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Где находилась школа?</a:t>
            </a:r>
          </a:p>
          <a:p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Почему собаки не трогали Филиппка?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417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48365" y="3938165"/>
            <a:ext cx="57677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Но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когда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он вышел к чужим двор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м, выскочил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Жучка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л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ял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a, a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Жучкой большая собака Волчок.</a:t>
            </a: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Филиппок бросился бежать, собаки з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ним.</a:t>
            </a:r>
            <a:endParaRPr lang="ru-RU" dirty="0"/>
          </a:p>
        </p:txBody>
      </p:sp>
      <p:pic>
        <p:nvPicPr>
          <p:cNvPr id="2050" name="Picture 2" descr="http://mediasubs.ru/group/uploads/mi/mir-iskusstva-tvorchestva-i-krasotyi/image2/ZTZiNy00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13" y="690824"/>
            <a:ext cx="4160018" cy="546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63169" y="2365794"/>
            <a:ext cx="63381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Что произошло, когда Филиппок вышел к чужим дворам?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16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g12.nnm.me/a/3/3/8/d/5bdc86b9a86f55440778c569c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98" y="649100"/>
            <a:ext cx="6567955" cy="382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28800" y="4930606"/>
            <a:ext cx="87854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Вышел мужик, отогнал собак и сказал: куда ты, постреленок, один бежишь?</a:t>
            </a: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Филиппок ничего не сказал, подобрал полы и пустился бежать во весь дух.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912387" y="1399211"/>
            <a:ext cx="36274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Филиппок стал кричать,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споткнулся и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упал.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535869" y="3254016"/>
            <a:ext cx="38693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Кто вышел на помощь к Филиппу?</a:t>
            </a:r>
          </a:p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ru-RU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Как он помог мальчику?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88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kladovay.ucoz.ru/Tolstoy/d565f645473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27" y="660305"/>
            <a:ext cx="4210237" cy="551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04805" y="3234901"/>
            <a:ext cx="3606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Пошли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раз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все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ребята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в школу.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524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19"/>
    </mc:Choice>
    <mc:Fallback xmlns="">
      <p:transition spd="slow" advTm="5019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bookz.ru/authors/tolstoi-lev/kosto4ka_539/i_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68" y="657691"/>
            <a:ext cx="5913531" cy="557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965575" y="2891255"/>
            <a:ext cx="428512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Прибежал он к школе. На крыльце никого нет, a в школе слышны гудят голоса ребят. На Филиппка нашёл страх: что, как учитель меня прогонит? И стал он думать, что ему делать. Назад идти - опять собака заест, в школу идти - учителя боится. Шла мимо школы баба с ведром и говорит: все учатся, a ты что тут стоишь? Филиппок и пошел в школу. 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777787" y="985228"/>
            <a:ext cx="4871334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Почему Филиппок сразу не зашёл в школу?</a:t>
            </a:r>
          </a:p>
          <a:p>
            <a:pPr algn="ctr"/>
            <a:endParaRPr lang="ru-RU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Кто шёл мимо школы?</a:t>
            </a:r>
          </a:p>
          <a:p>
            <a:pPr algn="ctr"/>
            <a:endParaRPr lang="ru-RU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Что сказала баба с ведром?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111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ollforkids.ru/uploads/posts/2012-01/1327193812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35" y="647887"/>
            <a:ext cx="4228166" cy="558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98141" y="391759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 сенцах снял шапку и отворил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дверь.</a:t>
            </a: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Школа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вся была полна ребят. Все кричали свое, и учитель в красном шарфе ходил посередине.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80926" y="2150640"/>
            <a:ext cx="479188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Что сделал Филипп, когда вошёл в сенцы?</a:t>
            </a:r>
          </a:p>
          <a:p>
            <a:endParaRPr lang="ru-RU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Что увидел мальчик в школе?</a:t>
            </a:r>
          </a:p>
        </p:txBody>
      </p:sp>
    </p:spTree>
    <p:extLst>
      <p:ext uri="{BB962C8B-B14F-4D97-AF65-F5344CB8AC3E}">
        <p14:creationId xmlns:p14="http://schemas.microsoft.com/office/powerpoint/2010/main" val="49086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011" y="672351"/>
            <a:ext cx="4264118" cy="549516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60894" y="2728011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 Ты что? - закричал он на Филиппка.</a:t>
            </a: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Филиппок ухватился за шапку и ничего не говорил.</a:t>
            </a:r>
          </a:p>
          <a:p>
            <a:pPr marL="285750" indent="-285750">
              <a:buFontTx/>
              <a:buChar char="-"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Да ты кто?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Филиппок молчал.</a:t>
            </a:r>
          </a:p>
          <a:p>
            <a:pPr marL="285750" indent="-285750">
              <a:buFontTx/>
              <a:buChar char="-"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Или ты немой?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Филиппок так напугался, что говорить не мог.</a:t>
            </a:r>
          </a:p>
          <a:p>
            <a:pPr marL="285750" indent="-285750">
              <a:buFontTx/>
              <a:buChar char="-"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Ну так иди домой, коли говорить не хочешь.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 Филиппок и рад бы что сказать, да в горле у него от страха пересохло. Он посмотрел на учителя и заплакал. Тогда учителю жалко его стало. Он погладил его по голове и спросил у ребят, кто этот мальчик.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60894" y="1352781"/>
            <a:ext cx="56196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Что произошло, когда учитель заметил Филиппка?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507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s59.radikal.ru/i165/1008/58/73a2711e91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54" y="627529"/>
            <a:ext cx="4226581" cy="556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04161" y="1695063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 Это Филиппок, Костюшин брат, он давно просится в школу, да мать не пускает его, и он украдкой пришел в школу.</a:t>
            </a:r>
          </a:p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 Ну, садись на лавку возле брата, a я твою мать попрошу, чтоб пускала тебя в школу.</a:t>
            </a:r>
          </a:p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Учитель стал показывать Филиппку буквы, a Филиппок их уж знал и немножко читать умел.</a:t>
            </a:r>
          </a:p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 Ну-ка, сложи свое имя.</a:t>
            </a:r>
          </a:p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Филиппок сказал: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хве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-и-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хви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ле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-и-ли,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пе-ок-пок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Все засмеялись.</a:t>
            </a:r>
          </a:p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 Молодец, - сказал учитель.- Кто же тебя учил читать?</a:t>
            </a:r>
          </a:p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Филиппок осмелился и сказал: Костюшка. Я бедовый, я сразу все понял. Я страсть какой ловкий!</a:t>
            </a:r>
          </a:p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…Учитель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остановил его и сказал: ты погоди хвалиться, a поучись.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97467" y="886617"/>
            <a:ext cx="2851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Что произошло дальше?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96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kladovay.ucoz.ru/Tolstoy/d565f645473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27" y="660305"/>
            <a:ext cx="4210237" cy="551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35564" y="4149301"/>
            <a:ext cx="5874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 тех пор Филиппок стал ходить с ребятами в школу.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798516" y="2455439"/>
            <a:ext cx="5149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Стал ли посещать школу Филиппок с тех пор?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377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Объясни фразу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35093" y="3244334"/>
            <a:ext cx="5921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НЕ СТЫДНО НЕ ЗНАТЬ, СТЫДНО НЕ УЧИТЬСЯ.</a:t>
            </a:r>
          </a:p>
        </p:txBody>
      </p:sp>
    </p:spTree>
    <p:extLst>
      <p:ext uri="{BB962C8B-B14F-4D97-AF65-F5344CB8AC3E}">
        <p14:creationId xmlns:p14="http://schemas.microsoft.com/office/powerpoint/2010/main" val="125285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6753" y="2967335"/>
            <a:ext cx="59704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Филипп взял шапку и хотел тоже идти.</a:t>
            </a: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Но мать сказала ему: куда ты, Филиппок, собрался?</a:t>
            </a:r>
          </a:p>
          <a:p>
            <a:pPr marL="285750" indent="-285750">
              <a:buFontTx/>
              <a:buChar char="-"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 школу.</a:t>
            </a:r>
          </a:p>
          <a:p>
            <a:pPr marL="285750" indent="-285750">
              <a:buFontTx/>
              <a:buChar char="-"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Ты еще мал, не ходи, - и мать оставила его дома. </a:t>
            </a:r>
            <a:endParaRPr lang="ru-RU" dirty="0"/>
          </a:p>
        </p:txBody>
      </p:sp>
      <p:pic>
        <p:nvPicPr>
          <p:cNvPr id="4098" name="Picture 2" descr="http://ollforkids.ru/uploads/posts/2012-01/1327193649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59" y="654423"/>
            <a:ext cx="4186517" cy="556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9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31"/>
    </mc:Choice>
    <mc:Fallback xmlns="">
      <p:transition spd="slow" advTm="1573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kladovay.ucoz.ru/Tolstoy/d565f645473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27" y="660305"/>
            <a:ext cx="4210237" cy="551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061602" y="3234901"/>
            <a:ext cx="2523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Ребят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ушли в школу.</a:t>
            </a:r>
          </a:p>
        </p:txBody>
      </p:sp>
    </p:spTree>
    <p:extLst>
      <p:ext uri="{BB962C8B-B14F-4D97-AF65-F5344CB8AC3E}">
        <p14:creationId xmlns:p14="http://schemas.microsoft.com/office/powerpoint/2010/main" val="57103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30"/>
    </mc:Choice>
    <mc:Fallback xmlns="">
      <p:transition spd="slow" advTm="413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bnkomi.ru/content/news/images/17270/20_prev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18" y="696232"/>
            <a:ext cx="7239000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52179" y="5716229"/>
            <a:ext cx="3325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Отец еще с утр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a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уехал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в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лес.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721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71"/>
    </mc:Choice>
    <mc:Fallback xmlns="">
      <p:transition spd="slow" advTm="347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cleaningk.ru/images/gallery/Archipov_prach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15" y="680339"/>
            <a:ext cx="4165216" cy="551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286966" y="3252004"/>
            <a:ext cx="3638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Мать ушла н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a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поденную р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боту.</a:t>
            </a:r>
          </a:p>
        </p:txBody>
      </p:sp>
    </p:spTree>
    <p:extLst>
      <p:ext uri="{BB962C8B-B14F-4D97-AF65-F5344CB8AC3E}">
        <p14:creationId xmlns:p14="http://schemas.microsoft.com/office/powerpoint/2010/main" val="398098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91"/>
    </mc:Choice>
    <mc:Fallback xmlns="">
      <p:transition spd="slow" advTm="419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14683" y="2841501"/>
            <a:ext cx="59973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Остались в избе Филиппок д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бабушка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печке.</a:t>
            </a: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Стало Филиппку скучно одному, бабушка заснула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a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он стал искать шапку. </a:t>
            </a:r>
            <a:endParaRPr lang="ru-RU" dirty="0"/>
          </a:p>
        </p:txBody>
      </p:sp>
      <p:pic>
        <p:nvPicPr>
          <p:cNvPr id="5122" name="Picture 2" descr="http://ollforkids.ru/uploads/posts/2012-01/1327193714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32" y="651340"/>
            <a:ext cx="4219203" cy="558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98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57"/>
    </mc:Choice>
    <mc:Fallback xmlns="">
      <p:transition spd="slow" advTm="14857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112</TotalTime>
  <Words>907</Words>
  <Application>Microsoft Office PowerPoint</Application>
  <PresentationFormat>Широкоэкранный</PresentationFormat>
  <Paragraphs>182</Paragraphs>
  <Slides>45</Slides>
  <Notes>2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0" baseType="lpstr">
      <vt:lpstr>Arial</vt:lpstr>
      <vt:lpstr>Calibri</vt:lpstr>
      <vt:lpstr>Garamond</vt:lpstr>
      <vt:lpstr>Trebuchet MS</vt:lpstr>
      <vt:lpstr>Натуральные материалы</vt:lpstr>
      <vt:lpstr>Лев Николaевич Толстой Филипок (Быль)</vt:lpstr>
      <vt:lpstr>Цель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Значение слова «Быль»</vt:lpstr>
      <vt:lpstr>Значение слова «Полы»</vt:lpstr>
      <vt:lpstr>Значение слова «Бедовый»</vt:lpstr>
      <vt:lpstr>Значение слова «Слобода»</vt:lpstr>
      <vt:lpstr>Значение слова «Пострелёнок»</vt:lpstr>
      <vt:lpstr>Значение слова «Украдкой»</vt:lpstr>
      <vt:lpstr>Значение слова «Подённая»</vt:lpstr>
      <vt:lpstr>Значение слова «Сенцы»</vt:lpstr>
      <vt:lpstr>Беседа по произведению</vt:lpstr>
      <vt:lpstr>Пересказ произведения с опорой на иллюстрации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Объясни фразу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Лев Николaевич Толстой Филипок (Быль) </dc:title>
  <dc:creator>Алекс</dc:creator>
  <cp:lastModifiedBy>Алекс</cp:lastModifiedBy>
  <cp:revision>20</cp:revision>
  <dcterms:created xsi:type="dcterms:W3CDTF">2014-10-05T18:14:41Z</dcterms:created>
  <dcterms:modified xsi:type="dcterms:W3CDTF">2014-10-06T19:44:58Z</dcterms:modified>
</cp:coreProperties>
</file>