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81" r:id="rId10"/>
    <p:sldId id="263" r:id="rId11"/>
    <p:sldId id="282" r:id="rId12"/>
    <p:sldId id="283" r:id="rId13"/>
    <p:sldId id="265" r:id="rId14"/>
    <p:sldId id="267" r:id="rId15"/>
    <p:sldId id="270" r:id="rId16"/>
    <p:sldId id="278" r:id="rId17"/>
    <p:sldId id="279" r:id="rId18"/>
    <p:sldId id="271" r:id="rId19"/>
    <p:sldId id="272" r:id="rId20"/>
    <p:sldId id="273" r:id="rId21"/>
    <p:sldId id="274" r:id="rId22"/>
    <p:sldId id="275" r:id="rId23"/>
    <p:sldId id="277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1462-584F-480B-A521-4F00BE40BCD2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63C5D-9761-46D8-AD9D-C228C44E4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80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63C5D-9761-46D8-AD9D-C228C44E41C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63C5D-9761-46D8-AD9D-C228C44E41C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0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" TargetMode="External"/><Relationship Id="rId2" Type="http://schemas.openxmlformats.org/officeDocument/2006/relationships/hyperlink" Target="http://www.images.google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ortal.ru/detskiy-sa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302433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среди детей,</a:t>
            </a:r>
            <a:br>
              <a:rPr lang="ru-RU" sz="40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как помочь </a:t>
            </a:r>
            <a:br>
              <a:rPr lang="ru-RU" sz="40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непопулярному ребёнку?</a:t>
            </a:r>
            <a:endParaRPr lang="ru-RU" sz="4000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013176"/>
            <a:ext cx="4680520" cy="1270992"/>
          </a:xfrm>
        </p:spPr>
        <p:txBody>
          <a:bodyPr>
            <a:normAutofit fontScale="92500"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Презентацию подготовила: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тарший воспитатель, педагог-психолог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Подрядчикова И.В.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03">
            <a:off x="468897" y="264972"/>
            <a:ext cx="2752848" cy="164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63">
            <a:off x="5796136" y="226241"/>
            <a:ext cx="2593776" cy="1720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3169282" cy="2121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непопулярных дошкольников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412776"/>
            <a:ext cx="4038600" cy="3960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«Прилипала»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Такие дети стараются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привлечь к себе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внимание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сверстников, хватая их вещи или обнимая объект симпатии, не давая ему пошевелиться 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причиняя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боль.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ети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начинают избегать их. А на новые попытки сблизиться таким образом, отвечают агрессией. </a:t>
            </a:r>
          </a:p>
        </p:txBody>
      </p:sp>
      <p:pic>
        <p:nvPicPr>
          <p:cNvPr id="8194" name="Picture 2" descr="D:\Documents\2016\Семинар ДЕТИ СРЕДИ ДЕТЕЙ\Прилипалы Фото\18pr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"/>
          <a:stretch/>
        </p:blipFill>
        <p:spPr bwMode="auto">
          <a:xfrm>
            <a:off x="323528" y="1556792"/>
            <a:ext cx="4038600" cy="297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5889" y="5157192"/>
            <a:ext cx="7866068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«Надо следить не только за тем, чтобы их не обижали, но чтобы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никому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мешали».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Януш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Корчак)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непопулярных дошкольников</a:t>
            </a:r>
            <a:endParaRPr lang="ru-RU" sz="2400" b="1" dirty="0">
              <a:solidFill>
                <a:srgbClr val="B4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9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«Озлобленные»</a:t>
            </a:r>
          </a:p>
          <a:p>
            <a:pPr marL="0" indent="0" algn="ctr">
              <a:buNone/>
            </a:pPr>
            <a:endParaRPr lang="ru-RU" sz="2000" b="1" dirty="0" smtClean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Некоторые дети, не сумев установить контакт со сверстниками, начинают вести себя так, будто мстят окружающим за свои неудачи.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время занятий, чтобы привлечь к себе внимание окружающих,  начинают стучать, шуршать, скрипеть всем, что попадается под руку. </a:t>
            </a:r>
          </a:p>
        </p:txBody>
      </p:sp>
      <p:pic>
        <p:nvPicPr>
          <p:cNvPr id="5" name="Picture 4" descr="D:\Documents\2016\Семинар ДЕТИ СРЕДИ ДЕТЕЙ\ОБЩЕНИЕ. Картинки\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038600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1"/>
            <a:ext cx="2609850" cy="2633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2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непопулярных дошкольников</a:t>
            </a:r>
            <a:endParaRPr lang="ru-RU" sz="2400" b="1" dirty="0">
              <a:solidFill>
                <a:srgbClr val="B4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3" y="1412776"/>
            <a:ext cx="3744417" cy="3312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«Ябеды»</a:t>
            </a:r>
          </a:p>
          <a:p>
            <a:pPr marL="0" indent="0" algn="ctr">
              <a:buNone/>
            </a:pP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Сверстники считают ябед нытиками, слабаками, доносчиками, им не доверяют, не берут в общие игры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жалобщиками стараются не связываться, - угрожая рассказать взрослым что-то о проделках жертвы, ябеда получает над ней власть, которой охотно пользуется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5157192"/>
            <a:ext cx="7419360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Чаще всего ябеда - это отвергаемый сверстниками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ребёнок.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Вопрос в том, стал ли он изгоем из-за своей «любви»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жаловаться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или ябедой из-за того, что его отвергли сверстники? 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38600" cy="2684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неблагополучия ребёнка в группе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Социометрические методики: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«Капитан корабля»;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«Два домика»;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«Секрет»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«День рождения»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проблемных ситуаций: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«Строитель»;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«Одень куклу»;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«Мозаика»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3" y="1844824"/>
            <a:ext cx="3822439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3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 наблюдения      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протокол)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Фамилия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имя ребенка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Возраст ________________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Дата проведения наблюдения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383972"/>
              </p:ext>
            </p:extLst>
          </p:nvPr>
        </p:nvGraphicFramePr>
        <p:xfrm>
          <a:off x="827584" y="1634150"/>
          <a:ext cx="7488832" cy="475599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3528392"/>
                <a:gridCol w="792088"/>
                <a:gridCol w="792088"/>
                <a:gridCol w="792088"/>
                <a:gridCol w="792088"/>
                <a:gridCol w="792088"/>
              </a:tblGrid>
              <a:tr h="3935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Обычно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Иногда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Редко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Никогда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Играет в одиночестве</a:t>
                      </a: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Сидит в стороне и наблюдает</a:t>
                      </a: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Его попытки установить контакт с другими детьми терпят неудачу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Играет только с одним и тем же партнером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отходит от воспитателя, избегая других детей в группе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Вступает в конфликт с другими детьми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Ссорит, обижает других детей</a:t>
                      </a: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Плачет</a:t>
                      </a: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Жалуется воспитателю</a:t>
                      </a: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  <a:tr h="590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Намеренно мешает детям (ломает постройки, прячет или разбрасывает предметы для игры и т.п.)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4168" marR="641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2878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социометрический статус ребёнка влияют:</a:t>
            </a:r>
            <a:endParaRPr lang="ru-RU" sz="2400" b="1" dirty="0">
              <a:solidFill>
                <a:srgbClr val="B4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038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развития навыков общения;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Привлекательный (непривлекательный) внешний вид;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Степень развития игровых навыков;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Обладание заманчивыми игрушками, предметами;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Отношение воспитателя к ребёнку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038600" cy="3167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5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Существенные различия между популярными и непопулярными детьми были обнаружены в эмоциональном отношении к сверстникам</a:t>
            </a:r>
            <a:endParaRPr lang="ru-RU" sz="2400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594017"/>
              </p:ext>
            </p:extLst>
          </p:nvPr>
        </p:nvGraphicFramePr>
        <p:xfrm>
          <a:off x="457200" y="1600200"/>
          <a:ext cx="8229600" cy="43637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Популярные дети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Непопулярные дети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Проявляли интерес к действиям сверстников. Они одобряли, поддерживали, хвалили других детей.</a:t>
                      </a:r>
                    </a:p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Предпочитали осуждать действия сверстников и навязывали свой замысел.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Умели сопереживать другим. Успехи сверстников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радовали их, а промахи огорчали.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Были безразличны к оценке сверстника, или реагировали неадекватно – расстраивались из-за чужих успехов и радовались в ответ на промахи и неудачи сверстников.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Отвечали на просьбы сверстников, выслушивали их предложения, часто бескорыстно отдавали другим то, что было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нужно им самим.</a:t>
                      </a:r>
                    </a:p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делали этого никогда.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Даже в позиции «обиженного» предпочитали разрешать конфликты мирным путём,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обвиняя и не наказывая других.</a:t>
                      </a:r>
                    </a:p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Находили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разрешение конфликта в агрессивных действиях и угрозах.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8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365104"/>
            <a:ext cx="7848872" cy="1794322"/>
          </a:xfrm>
        </p:spPr>
        <p:txBody>
          <a:bodyPr>
            <a:normAutofit fontScale="90000"/>
          </a:bodyPr>
          <a:lstStyle/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сихологические исследования показали, что наиболее важными качествами, отличающими популярных детей от непопулярных, являются не интеллект, не творческие способности, не общительность и даже не организаторские способности, а прежде всего те качества, которые обычно называют нравственными: доброта, отзывчивость, способность помочь и уступить, доброжелательность и пр.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1490"/>
          <a:stretch>
            <a:fillRect/>
          </a:stretch>
        </p:blipFill>
        <p:spPr bwMode="auto">
          <a:xfrm>
            <a:off x="1547664" y="476672"/>
            <a:ext cx="6192688" cy="3585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1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помощи непопулярным детям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017939"/>
              </p:ext>
            </p:extLst>
          </p:nvPr>
        </p:nvGraphicFramePr>
        <p:xfrm>
          <a:off x="683568" y="1268760"/>
          <a:ext cx="7848872" cy="516590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672408"/>
                <a:gridCol w="4176464"/>
              </a:tblGrid>
              <a:tr h="30480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Причины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Стратегия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</a:tr>
              <a:tr h="304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Непривлекательный внешний вид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Консультирование родителей 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/>
                </a:tc>
              </a:tr>
              <a:tr h="481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Негативное отношение педагога к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причин, самоконтроль педа­гога за проявлением эмоций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</a:tr>
              <a:tr h="481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Неадекватная самооценка (зани­женная или завышенная)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личностных проблем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ре­бёнка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</a:tr>
              <a:tr h="835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 уровень развития навыков общения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ребёнка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(незнание спосо­бов общения или неумение органи­зовать общение, совместную дея­тельность)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коммуникативных навы­ков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/>
                </a:tc>
              </a:tr>
              <a:tr h="835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у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ребёнка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потребности в общении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Коррекция проблем личностного развития, формирование потребно­сти в общении — комплексное взаимодействие педагогов,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ребёнка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родителей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 anchor="b"/>
                </a:tc>
              </a:tr>
              <a:tr h="717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Частые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болезни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Поддержание опосредованного контакта детской группы с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ребёнком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4035" marR="64035" marT="64035" marB="6403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65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помочь ребёнку завоевать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 сверстников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18680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этап:</a:t>
            </a:r>
          </a:p>
          <a:p>
            <a:pPr marL="0" indent="0" algn="ctr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реодоление отчужденной позиции в отношении к сверстникам, разрушение защитных барьеров, отгораживающих ребёнка от других.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Следует проводить игры, в которых дети должны говорить друг другу приятные слова, давать ласковые имена, видеть и подчёркивать в другом только хорошее, стараться сделать что-нибудь приятное для товарищей.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384376" cy="4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0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«Самая большая роскошь на свете – это роскошь человеческого общения» 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(Антуан де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Сент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Экзюпери)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«Детское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общество оказывает многогранное влияние на психическое развитие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ребёнка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Становление личности дошкольника будет полноценным лишь при условии благополучия эмоционально-психологического климата группы, когда каждому «легко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дышится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в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ней».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Овчарова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Р.В.)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038600" cy="2842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помочь ребёнку завоевать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 сверстников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995415"/>
            <a:ext cx="3750568" cy="240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этап:</a:t>
            </a:r>
          </a:p>
          <a:p>
            <a:pPr marL="0" indent="0" algn="ctr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аучить детей правильно воспринимать сверстников – их движения, действия, слова.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6" y="1700808"/>
            <a:ext cx="4176464" cy="2771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096" y="5085184"/>
            <a:ext cx="7820815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формирование этой способности направлены такие детские игры,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«Испорченный телефон», «Эхо», «Зеркало»,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Где мы были мы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скажем, а что делали, покажем» и др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0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помочь ребёнку завоевать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 сверстников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772816"/>
            <a:ext cx="4038600" cy="240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этап:</a:t>
            </a:r>
          </a:p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дать непопулярному, обособленному ребёнку возможность самому выразить поддержку другим, помочь им в затруднительных игровых обстоятельствах.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Documents\2016\Семинар ДЕТИ СРЕДИ ДЕТЕЙ\ОБЩЕНИЕ. Картинки\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4" y="1916832"/>
            <a:ext cx="4038600" cy="227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084" y="4869160"/>
            <a:ext cx="8117779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 забота не требует от ребёнка особых жертв, поскольку заключается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несложных игровых действиях: спасти от «салочки», помочь в игре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беспомощной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кукле, или «старенькой бабушке»; уступить дорогу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узком мостике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помочь ребёнку завоевать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 сверстников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2132856"/>
            <a:ext cx="4038600" cy="19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этап:</a:t>
            </a:r>
          </a:p>
          <a:p>
            <a:pPr marL="0" indent="0" algn="ctr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рганизация совместной деятельности детей, где им нужно согласовывать свои действия и договариваться с другими.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179" y="5157192"/>
            <a:ext cx="7599727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Совместную деятельность лучше сначала организовывать в парах.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Примеры возможных занятий: «Мозаика», «Рукавички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«Рисуем домики» и др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95514" cy="3004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8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9040"/>
            <a:ext cx="7992888" cy="2160240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способ воспитания нравственных качеств и преодоления трудностей в общении заключается не в поощрении и порицании взрослого, а формирование чувства общности с другими, своей внутренней причастности к ним.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Documents\2016\Семинар ДЕТИ СРЕДИ ДЕТЕЙ\ОБЩЕНИЕ. Картинки\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>
            <a:fillRect/>
          </a:stretch>
        </p:blipFill>
        <p:spPr bwMode="auto">
          <a:xfrm>
            <a:off x="1331640" y="620688"/>
            <a:ext cx="6636722" cy="3320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itryu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733">
            <a:off x="2426044" y="1538533"/>
            <a:ext cx="4472648" cy="4579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2268538" y="476250"/>
            <a:ext cx="53990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ЖЕЛАЮ ВАМ УДАЧИ!</a:t>
            </a:r>
          </a:p>
        </p:txBody>
      </p:sp>
    </p:spTree>
    <p:extLst>
      <p:ext uri="{BB962C8B-B14F-4D97-AF65-F5344CB8AC3E}">
        <p14:creationId xmlns:p14="http://schemas.microsoft.com/office/powerpoint/2010/main" val="34746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Источники: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Афонькина Ю.А., Галай И.А., Трифонова Н.И. Охрана и укрепление психического здоровья дошкольника: технология здоровьесбережения. – М.: АРКТИ, 2014. – 120 с. (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Растём здоровыми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Волков Б.С., Волкова Н.В. Детская психология в вопросах и ответах. – М.: ТЦ Сфера, 2002. – 256 с.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Зедгенидзе В.Я. Предупреждение и разрешение конфликтов у дошкольников. М.: Айрис-пресс, 2009. – 112 с. – (Дошкольное воспитание и развитие).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Практические семинары для педагогов.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2. Психологическая компетентность воспитателей / авт.-сост. С.В.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Терпигорьева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– Волгоград: Учитель, 2009. – 143 с.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Смирнова Е.О., Холмогорова В.М.  Конфликтные дети. М.: Эксмо, 2009. – 176 с.: ил. – (Растим первоклашку). 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[Электронный ресурс].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images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google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400" u="sng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[Электронный ресурс].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festival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.1</a:t>
            </a:r>
            <a:r>
              <a:rPr lang="en-US" sz="14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september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14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[Электронный ресурс].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hlinkClick r:id="rId4"/>
              </a:rPr>
              <a:t>https://nsportal.ru/detskiy-sad</a:t>
            </a:r>
            <a:r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Возрастная динамика отношений детей </a:t>
            </a: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400" b="1" dirty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сверстниками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раннего возраста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1916832"/>
            <a:ext cx="3465711" cy="1872208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На втором году жизни ребёнок воспринимает сверстника как интересный объект для исследования.</a:t>
            </a:r>
          </a:p>
          <a:p>
            <a:endParaRPr lang="ru-RU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Documents\2016\Семинар ДЕТИ СРЕДИ ДЕТЕЙ\ОБЩЕНИЕ. Картинки\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117"/>
            <a:ext cx="3610744" cy="2424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2016\Семинар ДЕТИ СРЕДИ ДЕТЕЙ\ОБЩЕНИЕ. Картинки\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28" y="1700808"/>
            <a:ext cx="4041775" cy="2695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472514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Ребёнок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начинает открывать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сверстнике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его субъектные качества, что выражается в появлении совместных «эмоциональных игр».</a:t>
            </a:r>
          </a:p>
        </p:txBody>
      </p:sp>
    </p:spTree>
    <p:extLst>
      <p:ext uri="{BB962C8B-B14F-4D97-AF65-F5344CB8AC3E}">
        <p14:creationId xmlns:p14="http://schemas.microsoft.com/office/powerpoint/2010/main" val="22477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</a:t>
            </a:r>
            <a:r>
              <a:rPr lang="en-US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этапе (от 3 до 4 лет) общение детей представляет собой эмоционально-практическое взаимодействие»</a:t>
            </a:r>
            <a:b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(Л.Н. </a:t>
            </a:r>
            <a:r>
              <a:rPr lang="ru-RU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Галигузова</a:t>
            </a: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Documents\2016\Семинар ДЕТИ СРЕДИ ДЕТЕЙ\Прилипалы Фото\4d037757f3755d34a32a99815b8d319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275101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cuments\2016\Семинар ДЕТИ СРЕДИ ДЕТЕЙ\ОБЩЕНИЕ. Картинки\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39" y="2060848"/>
            <a:ext cx="3504258" cy="234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479715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младших дошкольников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аиболее характерным является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индифферентно-доброжелательное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отношение к другому ребёнку.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этапе (4-5 лет) происходит решительный перелом в отношении к сверстнику</a:t>
            </a:r>
            <a:endParaRPr lang="ru-RU" sz="2400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6371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езко возрастает эмоциональная вовлеченность в действия другого ребёнка;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ети пристально и ревниво наблюдают за действиями сверстников и оценивают их;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еакции на оценку взрослого становятся более острыми и эмоциональными;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спехи сверстников могут вызвать огорчение детей, а их неудачи вызывают нескрываемую радость;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начительно возрастает число детских конфликтов, возникают такие явления, как зависть, ревность, обида на сверстника.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00400" cy="4425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4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400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этап. К 6 годам возникает личностное начало в отношении детей к себе и к другому</a:t>
            </a:r>
            <a:endParaRPr lang="ru-RU" sz="2400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7091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ногие дети уже способны сопереживать как успехам, так и неудачам сверстника;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ни могут объединяться с товарищем в своем «противостоянии» взрослому;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ногда, даже вопреки правилам игры, дети стремятся помочь сверстнику, подсказать правильный ход;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овесник становится не только средством самоутверждения, не только предпочитаемым партнером по игре, но и самоценной личностью, важной и интересной, независимо от своих достижений и своих предметов.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035902" cy="2676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1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Психологический портрет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непопулярного ребёнка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4038600" cy="42484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Малообщительные дети: </a:t>
            </a:r>
          </a:p>
          <a:p>
            <a:pPr marL="0" indent="0" algn="ctr">
              <a:buNone/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тсутствие достаточно развитых игровых умений;</a:t>
            </a:r>
          </a:p>
          <a:p>
            <a:pPr marL="0" indent="0">
              <a:buNone/>
            </a:pP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малая подвижность ребёнка;</a:t>
            </a:r>
          </a:p>
          <a:p>
            <a:pPr marL="0" indent="0">
              <a:buNone/>
            </a:pP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отказ от общения в связи с невозможностью реализовать какую-то свою индивидуальную потребность;</a:t>
            </a:r>
          </a:p>
          <a:p>
            <a:pPr marL="0" indent="0">
              <a:buNone/>
            </a:pP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недостаточно развитая потребность в общении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Documents\2016\Семинар ДЕТИ СРЕДИ ДЕТЕЙ\Непопулярный ребенок Фото\214_art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209698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Психологический портрет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непопулярного ребёнка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772816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Открыто конфликтующие дети: </a:t>
            </a:r>
          </a:p>
          <a:p>
            <a:pPr marL="0" indent="0" algn="ctr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подгруппа: 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неумение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управлять своим поведением, что приводит к дезорганизации игр; отсутствие достаточно развитых игровых умений, умений строить взаимоотношения 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детьми.</a:t>
            </a: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подгруппа: 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неправильно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сформированные мотивы общения (преобладание эгоистических мотивов).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853006" cy="2560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8509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Психологический портрет </a:t>
            </a:r>
            <a:b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непопулярного ребёнка</a:t>
            </a:r>
            <a:endParaRPr lang="ru-RU" sz="2400" b="1" dirty="0">
              <a:solidFill>
                <a:srgbClr val="B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395536" y="1268760"/>
            <a:ext cx="8568952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Неудовлетворенность ребёнка взаимоотношениями с окружающими выражается в виде различных эмоциональных переживаний: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разочарования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обиды, гнева или  страха.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Эти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дети обидчивы, становятся агрессивны.</a:t>
            </a:r>
          </a:p>
          <a:p>
            <a:pPr marL="0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непопулярных детей, как правило, отсутствуют избирательные контакты, узок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круг общения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они не являются членами устойчивых игровых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объединений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а их личностные качества низко оцениваются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детьми.</a:t>
            </a:r>
          </a:p>
          <a:p>
            <a:pPr marL="0" indent="0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других случаях непопулярные дети идут по пути беспрекословного подчинения лидеру, становятся его тенью и таким образом получают его защиту, купаются в отблесках его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славы.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869160"/>
            <a:ext cx="8221298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Изолированные дети не могут удовлетворить основную потребность,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характерную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данного возрастного этапа, - потребность в совместной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 сверстниками. Тот, кого не принимают в игру, тяжело переживает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отверженность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6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1574</Words>
  <Application>Microsoft Office PowerPoint</Application>
  <PresentationFormat>Экран (4:3)</PresentationFormat>
  <Paragraphs>240</Paragraphs>
  <Slides>25</Slides>
  <Notes>2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Дети среди детей, или как помочь  непопулярному ребёнку?</vt:lpstr>
      <vt:lpstr> «Самая большая роскошь на свете – это роскошь человеческого общения»                                                                         (Антуан де Сент Экзюпери)</vt:lpstr>
      <vt:lpstr>Возрастная динамика отношений детей  со сверстниками</vt:lpstr>
      <vt:lpstr>«На I этапе (от 3 до 4 лет) общение детей представляет собой эмоционально-практическое взаимодействие»                                                                    (Л.Н. Галигузова)</vt:lpstr>
      <vt:lpstr>На II этапе (4-5 лет) происходит решительный перелом в отношении к сверстнику</vt:lpstr>
      <vt:lpstr>III этап. К 6 годам возникает личностное начало в отношении детей к себе и к другому</vt:lpstr>
      <vt:lpstr>Психологический портрет  непопулярного ребёнка</vt:lpstr>
      <vt:lpstr>Психологический портрет  непопулярного ребёнка</vt:lpstr>
      <vt:lpstr>Психологический портрет  непопулярного ребёнка</vt:lpstr>
      <vt:lpstr>Типы непопулярных дошкольников</vt:lpstr>
      <vt:lpstr>Типы непопулярных дошкольников</vt:lpstr>
      <vt:lpstr>Типы непопулярных дошкольников</vt:lpstr>
      <vt:lpstr>Оценка неблагополучия ребёнка в группе</vt:lpstr>
      <vt:lpstr>Метод  наблюдения      (протокол)   Фамилия, имя ребенка __________________________________________________________  Возраст ________________                           Дата проведения наблюдения ________________</vt:lpstr>
      <vt:lpstr>На социометрический статус ребёнка влияют:</vt:lpstr>
      <vt:lpstr>Существенные различия между популярными и непопулярными детьми были обнаружены в эмоциональном отношении к сверстникам</vt:lpstr>
      <vt:lpstr>Психологические исследования показали, что наиболее важными качествами, отличающими популярных детей от непопулярных, являются не интеллект, не творческие способности, не общительность и даже не организаторские способности, а прежде всего те качества, которые обычно называют нравственными: доброта, отзывчивость, способность помочь и уступить, доброжелательность и пр.</vt:lpstr>
      <vt:lpstr>Стратегии помощи непопулярным детям</vt:lpstr>
      <vt:lpstr>Как помочь ребёнку завоевать  расположение сверстников</vt:lpstr>
      <vt:lpstr>Как помочь ребёнку завоевать  расположение сверстников</vt:lpstr>
      <vt:lpstr>Как помочь ребёнку завоевать  расположение сверстников</vt:lpstr>
      <vt:lpstr>Как помочь ребёнку завоевать  расположение сверстников</vt:lpstr>
      <vt:lpstr>Главный способ воспитания нравственных качеств и преодоления трудностей в общении заключается не в поощрении и порицании взрослого, а формирование чувства общности с другими, своей внутренней причастности к ним.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среди детей</dc:title>
  <dc:creator>User</dc:creator>
  <cp:lastModifiedBy>User</cp:lastModifiedBy>
  <cp:revision>80</cp:revision>
  <dcterms:created xsi:type="dcterms:W3CDTF">2016-03-14T06:46:10Z</dcterms:created>
  <dcterms:modified xsi:type="dcterms:W3CDTF">2019-04-28T21:23:27Z</dcterms:modified>
</cp:coreProperties>
</file>