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68" r:id="rId5"/>
    <p:sldId id="272" r:id="rId6"/>
    <p:sldId id="271" r:id="rId7"/>
    <p:sldId id="279" r:id="rId8"/>
    <p:sldId id="261" r:id="rId9"/>
    <p:sldId id="280" r:id="rId10"/>
    <p:sldId id="262" r:id="rId11"/>
    <p:sldId id="281" r:id="rId12"/>
    <p:sldId id="263" r:id="rId13"/>
    <p:sldId id="282" r:id="rId14"/>
    <p:sldId id="273" r:id="rId15"/>
    <p:sldId id="276" r:id="rId16"/>
    <p:sldId id="274" r:id="rId17"/>
    <p:sldId id="283" r:id="rId18"/>
    <p:sldId id="284" r:id="rId19"/>
    <p:sldId id="28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86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8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189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583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274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95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797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393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84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79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478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809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322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D4516-FFDC-4DB0-9B61-CFEC5991B9F4}" type="datetimeFigureOut">
              <a:rPr lang="ru-RU" smtClean="0"/>
              <a:t>08.04.2018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A38C2-CB51-407C-A8AD-559FA441D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667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4390" y="1371084"/>
            <a:ext cx="82109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i="1" dirty="0" smtClean="0">
                <a:solidFill>
                  <a:srgbClr val="FF0066"/>
                </a:solidFill>
              </a:rPr>
              <a:t>График   уравнения   у = </a:t>
            </a:r>
            <a:r>
              <a:rPr lang="ru-RU" sz="4800" b="1" i="1" dirty="0" err="1" smtClean="0">
                <a:solidFill>
                  <a:srgbClr val="FF0066"/>
                </a:solidFill>
              </a:rPr>
              <a:t>кх</a:t>
            </a:r>
            <a:r>
              <a:rPr lang="ru-RU" sz="4800" b="1" i="1" dirty="0" smtClean="0">
                <a:solidFill>
                  <a:srgbClr val="FF0066"/>
                </a:solidFill>
              </a:rPr>
              <a:t> + </a:t>
            </a:r>
            <a:r>
              <a:rPr lang="en-US" sz="4800" b="1" i="1" dirty="0" smtClean="0">
                <a:solidFill>
                  <a:srgbClr val="FF0066"/>
                </a:solidFill>
              </a:rPr>
              <a:t>b</a:t>
            </a:r>
            <a:endParaRPr lang="ru-RU" sz="4800" b="1" i="1" dirty="0">
              <a:solidFill>
                <a:srgbClr val="FF006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70700" y="3792547"/>
            <a:ext cx="467634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 smtClean="0">
                <a:solidFill>
                  <a:srgbClr val="0070C0"/>
                </a:solidFill>
              </a:rPr>
              <a:t>Мирончук</a:t>
            </a:r>
            <a:r>
              <a:rPr lang="ru-RU" sz="2800" dirty="0" smtClean="0">
                <a:solidFill>
                  <a:srgbClr val="0070C0"/>
                </a:solidFill>
              </a:rPr>
              <a:t> Ирина Степановна</a:t>
            </a:r>
          </a:p>
          <a:p>
            <a:r>
              <a:rPr lang="ru-RU" sz="2800" dirty="0" smtClean="0">
                <a:solidFill>
                  <a:srgbClr val="0070C0"/>
                </a:solidFill>
              </a:rPr>
              <a:t>Учитель </a:t>
            </a:r>
            <a:r>
              <a:rPr lang="ru-RU" sz="2800" dirty="0" smtClean="0">
                <a:solidFill>
                  <a:srgbClr val="0070C0"/>
                </a:solidFill>
              </a:rPr>
              <a:t>математики</a:t>
            </a:r>
          </a:p>
          <a:p>
            <a:r>
              <a:rPr lang="ru-RU" sz="2800" dirty="0" smtClean="0">
                <a:solidFill>
                  <a:srgbClr val="0070C0"/>
                </a:solidFill>
              </a:rPr>
              <a:t>ГБОУ СОШ №230</a:t>
            </a:r>
          </a:p>
          <a:p>
            <a:r>
              <a:rPr lang="ru-RU" sz="2800" dirty="0">
                <a:solidFill>
                  <a:srgbClr val="0070C0"/>
                </a:solidFill>
              </a:rPr>
              <a:t>г</a:t>
            </a:r>
            <a:r>
              <a:rPr lang="ru-RU" sz="2800" dirty="0" smtClean="0">
                <a:solidFill>
                  <a:srgbClr val="0070C0"/>
                </a:solidFill>
              </a:rPr>
              <a:t>. </a:t>
            </a:r>
            <a:r>
              <a:rPr lang="ru-RU" sz="2800" smtClean="0">
                <a:solidFill>
                  <a:srgbClr val="0070C0"/>
                </a:solidFill>
              </a:rPr>
              <a:t>Санкт- </a:t>
            </a:r>
            <a:r>
              <a:rPr lang="ru-RU" sz="2800" smtClean="0">
                <a:solidFill>
                  <a:srgbClr val="0070C0"/>
                </a:solidFill>
              </a:rPr>
              <a:t>Петербург</a:t>
            </a:r>
            <a:endParaRPr lang="ru-RU" sz="2800" dirty="0" smtClean="0">
              <a:solidFill>
                <a:srgbClr val="0070C0"/>
              </a:solidFill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1549400" y="4533900"/>
            <a:ext cx="3009900" cy="12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 flipV="1">
            <a:off x="2656150" y="2933700"/>
            <a:ext cx="99750" cy="2667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417274" y="4533682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2698981" y="2882959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786262" y="4546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0</a:t>
            </a:r>
            <a:endParaRPr lang="ru-RU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765300" y="3479800"/>
            <a:ext cx="2756294" cy="18669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409700" y="4165600"/>
            <a:ext cx="3291626" cy="13081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H="1">
            <a:off x="2146300" y="3067625"/>
            <a:ext cx="997147" cy="3117275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625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bgfons.com/upload/paper_grid_PNG5418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720" y="622300"/>
            <a:ext cx="6863080" cy="4978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" name="Прямая со стрелкой 3"/>
          <p:cNvCxnSpPr/>
          <p:nvPr/>
        </p:nvCxnSpPr>
        <p:spPr>
          <a:xfrm flipV="1">
            <a:off x="1625600" y="2946400"/>
            <a:ext cx="6324600" cy="254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flipH="1" flipV="1">
            <a:off x="4737100" y="812800"/>
            <a:ext cx="12700" cy="44323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704248" y="297180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787900" y="6731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686300" y="29347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4015022" y="1232932"/>
            <a:ext cx="1504807" cy="3167618"/>
            <a:chOff x="4015022" y="1232932"/>
            <a:chExt cx="1504807" cy="3167618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 flipV="1">
              <a:off x="4064000" y="1232932"/>
              <a:ext cx="1455829" cy="3167618"/>
            </a:xfrm>
            <a:prstGeom prst="line">
              <a:avLst/>
            </a:prstGeom>
            <a:ln w="28575"/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 rot="17724819">
              <a:off x="3836447" y="3530268"/>
              <a:ext cx="7264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  <a:r>
                <a:rPr lang="ru-RU" dirty="0" smtClean="0"/>
                <a:t> = 2х</a:t>
              </a:r>
              <a:endParaRPr lang="ru-RU" dirty="0"/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3462379" y="1107996"/>
            <a:ext cx="1525607" cy="3048033"/>
            <a:chOff x="3462379" y="1107996"/>
            <a:chExt cx="1525607" cy="3048033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flipH="1">
              <a:off x="3556000" y="1107996"/>
              <a:ext cx="1431986" cy="3048033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 rot="17795170">
              <a:off x="3141137" y="3387758"/>
              <a:ext cx="10118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y</a:t>
              </a:r>
              <a:r>
                <a:rPr lang="en-US" dirty="0" smtClean="0"/>
                <a:t> = 2x +4</a:t>
              </a:r>
              <a:endParaRPr lang="ru-RU" dirty="0"/>
            </a:p>
          </p:txBody>
        </p:sp>
      </p:grpSp>
      <p:cxnSp>
        <p:nvCxnSpPr>
          <p:cNvPr id="25" name="Прямая соединительная линия 24"/>
          <p:cNvCxnSpPr/>
          <p:nvPr/>
        </p:nvCxnSpPr>
        <p:spPr>
          <a:xfrm flipH="1">
            <a:off x="4573169" y="2097564"/>
            <a:ext cx="1395831" cy="321310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 rot="18094994">
            <a:off x="4063253" y="4738942"/>
            <a:ext cx="1019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= 2x - 6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8365794" y="1042432"/>
            <a:ext cx="39632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Какой коэффициент к в формулах?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72500" y="2097564"/>
            <a:ext cx="32891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Как оказались расположены</a:t>
            </a:r>
          </a:p>
          <a:p>
            <a:r>
              <a:rPr lang="ru-RU" sz="2000" dirty="0" smtClean="0"/>
              <a:t> прямые?</a:t>
            </a:r>
            <a:endParaRPr lang="ru-RU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8365794" y="3260417"/>
            <a:ext cx="38548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Если коэффициент к одинаковый,</a:t>
            </a:r>
          </a:p>
          <a:p>
            <a:r>
              <a:rPr lang="ru-RU" sz="2000" dirty="0">
                <a:solidFill>
                  <a:srgbClr val="FF0000"/>
                </a:solidFill>
              </a:rPr>
              <a:t>т</a:t>
            </a:r>
            <a:r>
              <a:rPr lang="ru-RU" sz="2000" dirty="0" smtClean="0">
                <a:solidFill>
                  <a:srgbClr val="FF0000"/>
                </a:solidFill>
              </a:rPr>
              <a:t>о прямые параллельны.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3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50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 tmFilter="0, 0; .2, .5; .8, .5; 1, 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1000" autoRev="1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 tmFilter="0, 0; .2, .5; .8, .5; 1, 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1000" autoRev="1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9900" y="342900"/>
            <a:ext cx="1558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Задание:</a:t>
            </a:r>
            <a:endParaRPr lang="ru-RU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69900" y="1295400"/>
                <a:ext cx="11444287" cy="7099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7030A0"/>
                    </a:solidFill>
                  </a:rPr>
                  <a:t>Постройте в одной системе координат графики у= 0,5х + 3 и  у 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ru-RU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ru-RU" sz="28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х −5.</m:t>
                    </m:r>
                  </m:oMath>
                </a14:m>
                <a:r>
                  <a:rPr lang="ru-RU" sz="2800" dirty="0" smtClean="0">
                    <a:solidFill>
                      <a:srgbClr val="7030A0"/>
                    </a:solidFill>
                  </a:rPr>
                  <a:t> </a:t>
                </a:r>
                <a:endParaRPr lang="ru-RU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9900" y="1295400"/>
                <a:ext cx="11444287" cy="709938"/>
              </a:xfrm>
              <a:prstGeom prst="rect">
                <a:avLst/>
              </a:prstGeom>
              <a:blipFill rotWithShape="0">
                <a:blip r:embed="rId2"/>
                <a:stretch>
                  <a:fillRect l="-1066" b="-11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9062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18260" y="736600"/>
            <a:ext cx="6863080" cy="4978400"/>
            <a:chOff x="1328420" y="723900"/>
            <a:chExt cx="6863080" cy="4978400"/>
          </a:xfrm>
        </p:grpSpPr>
        <p:pic>
          <p:nvPicPr>
            <p:cNvPr id="3" name="Рисунок 2" descr="http://bgfons.com/upload/paper_grid_PNG5418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8420" y="723900"/>
              <a:ext cx="6863080" cy="49784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" name="Прямая со стрелкой 3"/>
            <p:cNvCxnSpPr/>
            <p:nvPr/>
          </p:nvCxnSpPr>
          <p:spPr>
            <a:xfrm flipV="1">
              <a:off x="1638300" y="3048000"/>
              <a:ext cx="6324600" cy="254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/>
            <p:nvPr/>
          </p:nvCxnSpPr>
          <p:spPr>
            <a:xfrm flipH="1" flipV="1">
              <a:off x="4749800" y="914400"/>
              <a:ext cx="12700" cy="44323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7716948" y="30734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00600" y="77470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699000" y="303633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  <a:endParaRPr lang="ru-RU" dirty="0"/>
            </a:p>
          </p:txBody>
        </p:sp>
      </p:grpSp>
      <p:cxnSp>
        <p:nvCxnSpPr>
          <p:cNvPr id="10" name="Прямая соединительная линия 9"/>
          <p:cNvCxnSpPr/>
          <p:nvPr/>
        </p:nvCxnSpPr>
        <p:spPr>
          <a:xfrm flipH="1">
            <a:off x="1638300" y="1562099"/>
            <a:ext cx="4127500" cy="22352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9839176">
            <a:off x="1458775" y="3160641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= 0,5x + 3</a:t>
            </a:r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4711700" y="2071132"/>
            <a:ext cx="76200" cy="508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3245333" y="2071132"/>
            <a:ext cx="1689538" cy="2945368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 rot="3594056">
                <a:off x="3938039" y="3414722"/>
                <a:ext cx="1124026" cy="4893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y</a:t>
                </a:r>
                <a:r>
                  <a:rPr lang="en-US" dirty="0" smtClean="0"/>
                  <a:t> =-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/>
                  <a:t>x - 5</a:t>
                </a:r>
                <a:endParaRPr lang="ru-RU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594056">
                <a:off x="3938039" y="3414722"/>
                <a:ext cx="1124026" cy="489365"/>
              </a:xfrm>
              <a:prstGeom prst="rect">
                <a:avLst/>
              </a:prstGeom>
              <a:blipFill rotWithShape="0">
                <a:blip r:embed="rId3"/>
                <a:stretch>
                  <a:fillRect l="-5521" t="-2488" b="-39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Овал 25"/>
          <p:cNvSpPr/>
          <p:nvPr/>
        </p:nvSpPr>
        <p:spPr>
          <a:xfrm>
            <a:off x="4728210" y="4654010"/>
            <a:ext cx="48260" cy="7038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8674100" y="1156732"/>
            <a:ext cx="342690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Сравните значения </a:t>
            </a:r>
          </a:p>
          <a:p>
            <a:r>
              <a:rPr lang="ru-RU" sz="2000" dirty="0" smtClean="0"/>
              <a:t>коэффициента </a:t>
            </a:r>
            <a:r>
              <a:rPr lang="en-US" sz="2000" dirty="0" smtClean="0"/>
              <a:t>b</a:t>
            </a:r>
            <a:r>
              <a:rPr lang="ru-RU" sz="2000" dirty="0" smtClean="0"/>
              <a:t>  и ординаты</a:t>
            </a:r>
          </a:p>
          <a:p>
            <a:r>
              <a:rPr lang="ru-RU" sz="2000" dirty="0" smtClean="0"/>
              <a:t> пересечения каждой прямой</a:t>
            </a:r>
          </a:p>
          <a:p>
            <a:r>
              <a:rPr lang="ru-RU" sz="2000" dirty="0" smtClean="0"/>
              <a:t> с осью </a:t>
            </a:r>
            <a:r>
              <a:rPr lang="ru-RU" sz="2000" dirty="0" err="1" smtClean="0"/>
              <a:t>Оу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8713921" y="2840503"/>
            <a:ext cx="300832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Если коэффициент </a:t>
            </a:r>
            <a:r>
              <a:rPr lang="en-US" sz="2000" dirty="0" smtClean="0">
                <a:solidFill>
                  <a:srgbClr val="FF0000"/>
                </a:solidFill>
              </a:rPr>
              <a:t>b&gt;0, </a:t>
            </a:r>
            <a:r>
              <a:rPr lang="ru-RU" sz="2000" dirty="0" smtClean="0">
                <a:solidFill>
                  <a:srgbClr val="FF0000"/>
                </a:solidFill>
              </a:rPr>
              <a:t>то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п</a:t>
            </a:r>
            <a:r>
              <a:rPr lang="ru-RU" sz="2000" dirty="0" smtClean="0">
                <a:solidFill>
                  <a:srgbClr val="FF0000"/>
                </a:solidFill>
              </a:rPr>
              <a:t>рямая пересекает ось 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о</a:t>
            </a:r>
            <a:r>
              <a:rPr lang="ru-RU" sz="2000" dirty="0" smtClean="0">
                <a:solidFill>
                  <a:srgbClr val="FF0000"/>
                </a:solidFill>
              </a:rPr>
              <a:t>рдинат выше нуля.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Если коэффициент </a:t>
            </a:r>
            <a:r>
              <a:rPr lang="en-US" sz="2000" dirty="0" smtClean="0">
                <a:solidFill>
                  <a:srgbClr val="FF0000"/>
                </a:solidFill>
              </a:rPr>
              <a:t>b</a:t>
            </a:r>
            <a:r>
              <a:rPr lang="ru-RU" sz="2000" dirty="0" smtClean="0">
                <a:solidFill>
                  <a:srgbClr val="FF0000"/>
                </a:solidFill>
              </a:rPr>
              <a:t>&lt;0, то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п</a:t>
            </a:r>
            <a:r>
              <a:rPr lang="ru-RU" sz="2000" dirty="0" smtClean="0">
                <a:solidFill>
                  <a:srgbClr val="FF0000"/>
                </a:solidFill>
              </a:rPr>
              <a:t>рямая пересекает ось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о</a:t>
            </a:r>
            <a:r>
              <a:rPr lang="ru-RU" sz="2000" dirty="0" smtClean="0">
                <a:solidFill>
                  <a:srgbClr val="FF0000"/>
                </a:solidFill>
              </a:rPr>
              <a:t>рдинат ниже нуля.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81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2000" tmFilter="0, 0; .2, .5; .8, .5; 1, 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1000" autoRev="1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 tmFilter="0, 0; .2, .5; .8, .5; 1, 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1000" autoRev="1" fill="hold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2000" tmFilter="0, 0; .2, .5; .8, .5; 1, 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1000" autoRev="1" fill="hold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 tmFilter="0, 0; .2, .5; .8, .5; 1, 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1000" autoRev="1" fill="hold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 tmFilter="0, 0; .2, .5; .8, .5; 1, 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1000" autoRev="1" fill="hold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 tmFilter="0, 0; .2, .5; .8, .5; 1, 0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1000" autoRev="1" fill="hold"/>
                                        <p:tgtEl>
                                          <p:spTgt spid="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4300" y="711200"/>
            <a:ext cx="1558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Задание:</a:t>
            </a:r>
            <a:endParaRPr lang="ru-RU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66800" y="1638300"/>
                <a:ext cx="9953751" cy="7033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800" dirty="0" smtClean="0">
                    <a:solidFill>
                      <a:srgbClr val="7030A0"/>
                    </a:solidFill>
                  </a:rPr>
                  <a:t>Постройте в одной системе координат графики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8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ru-RU" sz="2800" dirty="0" smtClean="0">
                    <a:solidFill>
                      <a:srgbClr val="7030A0"/>
                    </a:solidFill>
                  </a:rPr>
                  <a:t> х  и  у = - 2х</a:t>
                </a:r>
                <a:endParaRPr lang="ru-RU" sz="28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800" y="1638300"/>
                <a:ext cx="9953751" cy="703398"/>
              </a:xfrm>
              <a:prstGeom prst="rect">
                <a:avLst/>
              </a:prstGeom>
              <a:blipFill rotWithShape="0">
                <a:blip r:embed="rId2"/>
                <a:stretch>
                  <a:fillRect l="-1225" r="-184" b="-121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904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400810" y="736600"/>
            <a:ext cx="6863080" cy="4978400"/>
            <a:chOff x="1328420" y="723900"/>
            <a:chExt cx="6863080" cy="4978400"/>
          </a:xfrm>
        </p:grpSpPr>
        <p:pic>
          <p:nvPicPr>
            <p:cNvPr id="3" name="Рисунок 2" descr="http://bgfons.com/upload/paper_grid_PNG5418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8420" y="723900"/>
              <a:ext cx="6863080" cy="49784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" name="Прямая со стрелкой 3"/>
            <p:cNvCxnSpPr/>
            <p:nvPr/>
          </p:nvCxnSpPr>
          <p:spPr>
            <a:xfrm flipV="1">
              <a:off x="1638300" y="3048000"/>
              <a:ext cx="6324600" cy="254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/>
            <p:nvPr/>
          </p:nvCxnSpPr>
          <p:spPr>
            <a:xfrm flipH="1" flipV="1">
              <a:off x="4749800" y="914400"/>
              <a:ext cx="12700" cy="44323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7716948" y="30734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00600" y="77470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699000" y="303633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  <a:endParaRPr lang="ru-RU" dirty="0"/>
            </a:p>
          </p:txBody>
        </p:sp>
      </p:grpSp>
      <p:cxnSp>
        <p:nvCxnSpPr>
          <p:cNvPr id="10" name="Прямая соединительная линия 9"/>
          <p:cNvCxnSpPr/>
          <p:nvPr/>
        </p:nvCxnSpPr>
        <p:spPr>
          <a:xfrm flipV="1">
            <a:off x="2726690" y="2540000"/>
            <a:ext cx="5024548" cy="878364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 rot="20453520">
                <a:off x="6568906" y="2193345"/>
                <a:ext cx="865943" cy="4851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y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dirty="0" smtClean="0"/>
                  <a:t> x </a:t>
                </a:r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453520">
                <a:off x="6568906" y="2193345"/>
                <a:ext cx="865943" cy="485197"/>
              </a:xfrm>
              <a:prstGeom prst="rect">
                <a:avLst/>
              </a:prstGeom>
              <a:blipFill rotWithShape="0">
                <a:blip r:embed="rId3"/>
                <a:stretch>
                  <a:fillRect l="-3727" r="-5590" b="-65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4102100" y="1447800"/>
            <a:ext cx="1524786" cy="3467100"/>
          </a:xfrm>
          <a:prstGeom prst="line">
            <a:avLst/>
          </a:prstGeom>
          <a:ln w="28575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 rot="3939388">
            <a:off x="4977828" y="3767779"/>
            <a:ext cx="902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y = </a:t>
            </a:r>
            <a:r>
              <a:rPr lang="en-US" dirty="0" smtClean="0"/>
              <a:t>- 2x 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8572500" y="1258332"/>
            <a:ext cx="35091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Что можно сказать о значении</a:t>
            </a:r>
          </a:p>
          <a:p>
            <a:r>
              <a:rPr lang="ru-RU" sz="2000" dirty="0" smtClean="0"/>
              <a:t> коэффициента </a:t>
            </a:r>
            <a:r>
              <a:rPr lang="en-US" sz="2000" dirty="0" smtClean="0"/>
              <a:t>b</a:t>
            </a:r>
            <a:r>
              <a:rPr lang="ru-RU" sz="2000" dirty="0" smtClean="0"/>
              <a:t> в формулах?</a:t>
            </a:r>
            <a:endParaRPr lang="ru-RU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8534765" y="2525296"/>
            <a:ext cx="35845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Какой особенностью обладают</a:t>
            </a:r>
          </a:p>
          <a:p>
            <a:r>
              <a:rPr lang="ru-RU" sz="2000" dirty="0"/>
              <a:t>п</a:t>
            </a:r>
            <a:r>
              <a:rPr lang="ru-RU" sz="2000" dirty="0" smtClean="0"/>
              <a:t>остроенные графики?</a:t>
            </a:r>
            <a:endParaRPr lang="ru-RU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8503913" y="3731951"/>
            <a:ext cx="35956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Если </a:t>
            </a:r>
            <a:r>
              <a:rPr lang="en-US" sz="2000" dirty="0" smtClean="0">
                <a:solidFill>
                  <a:srgbClr val="FF0000"/>
                </a:solidFill>
              </a:rPr>
              <a:t>b</a:t>
            </a:r>
            <a:r>
              <a:rPr lang="ru-RU" sz="2000" dirty="0" smtClean="0">
                <a:solidFill>
                  <a:srgbClr val="FF0000"/>
                </a:solidFill>
              </a:rPr>
              <a:t> = 0,  то прямая проходит</a:t>
            </a:r>
          </a:p>
          <a:p>
            <a:r>
              <a:rPr lang="ru-RU" sz="2000" dirty="0">
                <a:solidFill>
                  <a:srgbClr val="FF0000"/>
                </a:solidFill>
              </a:rPr>
              <a:t>ч</a:t>
            </a:r>
            <a:r>
              <a:rPr lang="ru-RU" sz="2000" dirty="0" smtClean="0">
                <a:solidFill>
                  <a:srgbClr val="FF0000"/>
                </a:solidFill>
              </a:rPr>
              <a:t>ерез начало координат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00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 tmFilter="0, 0; .2, .5; .8, .5; 1, 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100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 tmFilter="0, 0; .2, .5; .8, .5; 1, 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1000" autoRev="1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16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400810" y="736600"/>
            <a:ext cx="6863080" cy="4978400"/>
            <a:chOff x="1328420" y="723900"/>
            <a:chExt cx="6863080" cy="4978400"/>
          </a:xfrm>
        </p:grpSpPr>
        <p:pic>
          <p:nvPicPr>
            <p:cNvPr id="3" name="Рисунок 2" descr="http://bgfons.com/upload/paper_grid_PNG5418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8420" y="723900"/>
              <a:ext cx="6863080" cy="49784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" name="Прямая со стрелкой 3"/>
            <p:cNvCxnSpPr/>
            <p:nvPr/>
          </p:nvCxnSpPr>
          <p:spPr>
            <a:xfrm flipV="1">
              <a:off x="1638300" y="3048000"/>
              <a:ext cx="6324600" cy="254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/>
            <p:nvPr/>
          </p:nvCxnSpPr>
          <p:spPr>
            <a:xfrm flipH="1" flipV="1">
              <a:off x="4749800" y="914400"/>
              <a:ext cx="12700" cy="44323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7716948" y="30734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00600" y="77470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699000" y="303633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  <a:endParaRPr lang="ru-RU" dirty="0"/>
            </a:p>
          </p:txBody>
        </p:sp>
      </p:grpSp>
      <p:cxnSp>
        <p:nvCxnSpPr>
          <p:cNvPr id="10" name="Прямая соединительная линия 9"/>
          <p:cNvCxnSpPr/>
          <p:nvPr/>
        </p:nvCxnSpPr>
        <p:spPr>
          <a:xfrm flipV="1">
            <a:off x="2726690" y="2540000"/>
            <a:ext cx="5024548" cy="878364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 rot="20453520">
                <a:off x="6568906" y="2193345"/>
                <a:ext cx="865943" cy="4851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y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dirty="0" smtClean="0"/>
                  <a:t> x </a:t>
                </a:r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453520">
                <a:off x="6568906" y="2193345"/>
                <a:ext cx="865943" cy="485197"/>
              </a:xfrm>
              <a:prstGeom prst="rect">
                <a:avLst/>
              </a:prstGeom>
              <a:blipFill rotWithShape="0">
                <a:blip r:embed="rId3"/>
                <a:stretch>
                  <a:fillRect l="-3727" r="-5590" b="-65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/>
          <p:cNvCxnSpPr/>
          <p:nvPr/>
        </p:nvCxnSpPr>
        <p:spPr>
          <a:xfrm>
            <a:off x="4203344" y="1422400"/>
            <a:ext cx="1384300" cy="3606800"/>
          </a:xfrm>
          <a:prstGeom prst="line">
            <a:avLst/>
          </a:prstGeom>
          <a:ln w="28575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 rot="3939388">
            <a:off x="4977828" y="3767779"/>
            <a:ext cx="9028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y = </a:t>
            </a:r>
            <a:r>
              <a:rPr lang="en-US" dirty="0" smtClean="0"/>
              <a:t>- 2x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8634032" y="1156732"/>
            <a:ext cx="3276218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Сравните модули</a:t>
            </a:r>
          </a:p>
          <a:p>
            <a:r>
              <a:rPr lang="ru-RU" sz="2000" dirty="0" smtClean="0"/>
              <a:t> коэффициентов к  и </a:t>
            </a:r>
          </a:p>
          <a:p>
            <a:r>
              <a:rPr lang="ru-RU" sz="2000" dirty="0"/>
              <a:t>р</a:t>
            </a:r>
            <a:r>
              <a:rPr lang="ru-RU" sz="2000" dirty="0" smtClean="0"/>
              <a:t>асположение прямых.</a:t>
            </a:r>
          </a:p>
          <a:p>
            <a:r>
              <a:rPr lang="ru-RU" sz="2000" dirty="0" smtClean="0"/>
              <a:t> Ближе к какой оси прямые </a:t>
            </a:r>
          </a:p>
          <a:p>
            <a:r>
              <a:rPr lang="ru-RU" sz="2000" dirty="0"/>
              <a:t>н</a:t>
            </a:r>
            <a:r>
              <a:rPr lang="ru-RU" sz="2000" dirty="0" smtClean="0"/>
              <a:t>аходятся в каждом случае?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8707546" y="3225800"/>
            <a:ext cx="3129190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Чем больше модуль к, тем </a:t>
            </a:r>
          </a:p>
          <a:p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smtClean="0">
                <a:solidFill>
                  <a:srgbClr val="FF0000"/>
                </a:solidFill>
              </a:rPr>
              <a:t>прямая ближе к оси </a:t>
            </a:r>
            <a:r>
              <a:rPr lang="ru-RU" sz="2000" dirty="0" err="1" smtClean="0">
                <a:solidFill>
                  <a:srgbClr val="FF0000"/>
                </a:solidFill>
              </a:rPr>
              <a:t>Оу</a:t>
            </a:r>
            <a:r>
              <a:rPr lang="ru-RU" sz="2000" dirty="0" smtClean="0">
                <a:solidFill>
                  <a:srgbClr val="FF0000"/>
                </a:solidFill>
              </a:rPr>
              <a:t>.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Чем меньше модуль к, тем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прямая  ближе к оси Ох.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753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10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9" grpId="0"/>
      <p:bldP spid="11" grpId="0"/>
      <p:bldP spid="11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 стрелкой 3"/>
          <p:cNvCxnSpPr/>
          <p:nvPr/>
        </p:nvCxnSpPr>
        <p:spPr>
          <a:xfrm flipV="1">
            <a:off x="1249680" y="3289300"/>
            <a:ext cx="6324600" cy="254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flipH="1" flipV="1">
            <a:off x="4361180" y="1155700"/>
            <a:ext cx="12700" cy="443230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328328" y="3314700"/>
            <a:ext cx="2840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411980" y="1016000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310380" y="327763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939800" y="246381"/>
            <a:ext cx="497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Подведём итоги</a:t>
            </a:r>
            <a:endParaRPr lang="ru-RU" sz="2800" dirty="0">
              <a:solidFill>
                <a:srgbClr val="FF0000"/>
              </a:solidFill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3556000" y="1436132"/>
            <a:ext cx="2514600" cy="2768600"/>
          </a:xfrm>
          <a:prstGeom prst="line">
            <a:avLst/>
          </a:prstGeom>
          <a:ln w="28575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088344" y="2127766"/>
            <a:ext cx="2514600" cy="2768600"/>
          </a:xfrm>
          <a:prstGeom prst="line">
            <a:avLst/>
          </a:prstGeom>
          <a:ln w="28575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739900" y="1436132"/>
            <a:ext cx="4305300" cy="311338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429000" y="1689100"/>
            <a:ext cx="3899328" cy="1994932"/>
          </a:xfrm>
          <a:prstGeom prst="line">
            <a:avLst/>
          </a:prstGeom>
          <a:ln w="28575"/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1511300" y="2992824"/>
            <a:ext cx="6050038" cy="1339637"/>
          </a:xfrm>
          <a:prstGeom prst="line">
            <a:avLst/>
          </a:prstGeom>
          <a:ln w="28575"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77981" y="131976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(1)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1672328" y="283106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(2)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703524" y="1193284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(3)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6247146" y="1926024"/>
            <a:ext cx="529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(4)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443878" y="1436132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(5)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7940961" y="796548"/>
            <a:ext cx="348428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Соотнесите прямые и</a:t>
            </a:r>
          </a:p>
          <a:p>
            <a:r>
              <a:rPr lang="ru-RU" sz="2800" dirty="0" smtClean="0">
                <a:solidFill>
                  <a:srgbClr val="FF0000"/>
                </a:solidFill>
              </a:rPr>
              <a:t> формулы: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445500" y="2127766"/>
            <a:ext cx="201850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7030A0"/>
                </a:solidFill>
              </a:rPr>
              <a:t>у</a:t>
            </a:r>
            <a:r>
              <a:rPr lang="ru-RU" sz="2800" dirty="0" smtClean="0">
                <a:solidFill>
                  <a:srgbClr val="7030A0"/>
                </a:solidFill>
              </a:rPr>
              <a:t> = - 0,9х</a:t>
            </a:r>
          </a:p>
          <a:p>
            <a:r>
              <a:rPr lang="en-US" sz="2800" dirty="0">
                <a:solidFill>
                  <a:srgbClr val="7030A0"/>
                </a:solidFill>
              </a:rPr>
              <a:t>y</a:t>
            </a:r>
            <a:r>
              <a:rPr lang="ru-RU" sz="2800" dirty="0" smtClean="0">
                <a:solidFill>
                  <a:srgbClr val="7030A0"/>
                </a:solidFill>
              </a:rPr>
              <a:t> = х</a:t>
            </a:r>
          </a:p>
          <a:p>
            <a:r>
              <a:rPr lang="en-US" sz="2800" dirty="0">
                <a:solidFill>
                  <a:srgbClr val="7030A0"/>
                </a:solidFill>
              </a:rPr>
              <a:t>y</a:t>
            </a:r>
            <a:r>
              <a:rPr lang="ru-RU" sz="2800" dirty="0" smtClean="0">
                <a:solidFill>
                  <a:srgbClr val="7030A0"/>
                </a:solidFill>
              </a:rPr>
              <a:t> = х – 5</a:t>
            </a:r>
          </a:p>
          <a:p>
            <a:r>
              <a:rPr lang="en-US" sz="2800" dirty="0">
                <a:solidFill>
                  <a:srgbClr val="7030A0"/>
                </a:solidFill>
              </a:rPr>
              <a:t>y</a:t>
            </a:r>
            <a:r>
              <a:rPr lang="ru-RU" sz="2800" dirty="0" smtClean="0">
                <a:solidFill>
                  <a:srgbClr val="7030A0"/>
                </a:solidFill>
              </a:rPr>
              <a:t> = 0,5х - 1</a:t>
            </a:r>
          </a:p>
          <a:p>
            <a:r>
              <a:rPr lang="en-US" sz="2800" dirty="0">
                <a:solidFill>
                  <a:srgbClr val="7030A0"/>
                </a:solidFill>
              </a:rPr>
              <a:t>y</a:t>
            </a:r>
            <a:r>
              <a:rPr lang="ru-RU" sz="2800" dirty="0" smtClean="0">
                <a:solidFill>
                  <a:srgbClr val="7030A0"/>
                </a:solidFill>
              </a:rPr>
              <a:t> = - 0,5х – 1</a:t>
            </a:r>
          </a:p>
          <a:p>
            <a:r>
              <a:rPr lang="en-US" sz="2800" dirty="0">
                <a:solidFill>
                  <a:srgbClr val="7030A0"/>
                </a:solidFill>
              </a:rPr>
              <a:t>y</a:t>
            </a:r>
            <a:r>
              <a:rPr lang="ru-RU" sz="2800" dirty="0" smtClean="0">
                <a:solidFill>
                  <a:srgbClr val="7030A0"/>
                </a:solidFill>
              </a:rPr>
              <a:t> = - 0,8х + 4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180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39900" y="622300"/>
            <a:ext cx="2565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Проверьте себя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47900" y="1701800"/>
            <a:ext cx="626165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/>
              <a:t>у</a:t>
            </a:r>
            <a:r>
              <a:rPr lang="ru-RU" sz="2800" dirty="0" smtClean="0"/>
              <a:t> = - 0,9х                          </a:t>
            </a:r>
            <a:r>
              <a:rPr lang="ru-RU" sz="2800" dirty="0" smtClean="0">
                <a:solidFill>
                  <a:srgbClr val="FF0000"/>
                </a:solidFill>
              </a:rPr>
              <a:t>(1)</a:t>
            </a:r>
          </a:p>
          <a:p>
            <a:endParaRPr lang="ru-RU" sz="2800" dirty="0"/>
          </a:p>
          <a:p>
            <a:r>
              <a:rPr lang="ru-RU" sz="2800" dirty="0"/>
              <a:t>у</a:t>
            </a:r>
            <a:r>
              <a:rPr lang="ru-RU" sz="2800" dirty="0" smtClean="0"/>
              <a:t> = х                                 </a:t>
            </a:r>
            <a:r>
              <a:rPr lang="ru-RU" sz="2800" dirty="0" smtClean="0">
                <a:solidFill>
                  <a:srgbClr val="FF0000"/>
                </a:solidFill>
              </a:rPr>
              <a:t>(3)</a:t>
            </a:r>
          </a:p>
          <a:p>
            <a:endParaRPr lang="ru-RU" sz="2800" dirty="0"/>
          </a:p>
          <a:p>
            <a:r>
              <a:rPr lang="ru-RU" sz="2800" dirty="0"/>
              <a:t>у</a:t>
            </a:r>
            <a:r>
              <a:rPr lang="ru-RU" sz="2800" dirty="0" smtClean="0"/>
              <a:t> = х – 5                           </a:t>
            </a:r>
            <a:r>
              <a:rPr lang="ru-RU" sz="2800" dirty="0" smtClean="0">
                <a:solidFill>
                  <a:srgbClr val="FF0000"/>
                </a:solidFill>
              </a:rPr>
              <a:t>(4)</a:t>
            </a:r>
          </a:p>
          <a:p>
            <a:endParaRPr lang="ru-RU" sz="2800" dirty="0"/>
          </a:p>
          <a:p>
            <a:r>
              <a:rPr lang="ru-RU" sz="2800" dirty="0"/>
              <a:t>у</a:t>
            </a:r>
            <a:r>
              <a:rPr lang="ru-RU" sz="2800" dirty="0" smtClean="0"/>
              <a:t> = - 0,5х – 1                   </a:t>
            </a:r>
            <a:r>
              <a:rPr lang="ru-RU" sz="2800" dirty="0" smtClean="0">
                <a:solidFill>
                  <a:srgbClr val="FF0000"/>
                </a:solidFill>
              </a:rPr>
              <a:t>(2)</a:t>
            </a:r>
          </a:p>
          <a:p>
            <a:endParaRPr lang="ru-RU" sz="2800" dirty="0"/>
          </a:p>
          <a:p>
            <a:r>
              <a:rPr lang="ru-RU" sz="2800" dirty="0"/>
              <a:t>у</a:t>
            </a:r>
            <a:r>
              <a:rPr lang="ru-RU" sz="2800" dirty="0" smtClean="0"/>
              <a:t> = - 0,8х  + 4                  </a:t>
            </a:r>
            <a:r>
              <a:rPr lang="ru-RU" sz="2800" dirty="0" smtClean="0">
                <a:solidFill>
                  <a:srgbClr val="FF0000"/>
                </a:solidFill>
              </a:rPr>
              <a:t>(5)</a:t>
            </a:r>
            <a:r>
              <a:rPr lang="ru-RU" sz="2800" dirty="0" smtClean="0"/>
              <a:t>                           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339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1800" y="508000"/>
            <a:ext cx="27458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Подведём  итоги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16000" y="1460500"/>
            <a:ext cx="8407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Какие из прямых пересекаются:</a:t>
            </a:r>
          </a:p>
          <a:p>
            <a:pPr marL="514350" indent="-514350">
              <a:buAutoNum type="arabicParenR"/>
            </a:pPr>
            <a:r>
              <a:rPr lang="ru-RU" sz="2800" dirty="0" smtClean="0">
                <a:solidFill>
                  <a:srgbClr val="7030A0"/>
                </a:solidFill>
              </a:rPr>
              <a:t>у = - 5х +2;  у = - 4 – 5х;  </a:t>
            </a:r>
          </a:p>
          <a:p>
            <a:r>
              <a:rPr lang="ru-RU" sz="2800" smtClean="0">
                <a:solidFill>
                  <a:srgbClr val="7030A0"/>
                </a:solidFill>
              </a:rPr>
              <a:t>2)  </a:t>
            </a:r>
            <a:r>
              <a:rPr lang="ru-RU" sz="2800" dirty="0" smtClean="0">
                <a:solidFill>
                  <a:srgbClr val="7030A0"/>
                </a:solidFill>
              </a:rPr>
              <a:t>у = 1,8х – 6; у = 2 - 1,8х?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2234" y="3429000"/>
            <a:ext cx="25654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Проверьте себя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14400" y="4289167"/>
            <a:ext cx="40014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7030A0"/>
                </a:solidFill>
              </a:rPr>
              <a:t>у = 1,8х – </a:t>
            </a:r>
            <a:r>
              <a:rPr lang="ru-RU" sz="2800" dirty="0" smtClean="0">
                <a:solidFill>
                  <a:srgbClr val="7030A0"/>
                </a:solidFill>
              </a:rPr>
              <a:t>6  и   </a:t>
            </a:r>
            <a:r>
              <a:rPr lang="ru-RU" sz="2800" dirty="0">
                <a:solidFill>
                  <a:srgbClr val="7030A0"/>
                </a:solidFill>
              </a:rPr>
              <a:t>у = 2 - 1,8х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65655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9700" y="508000"/>
            <a:ext cx="32628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Домашнее задание: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38300" y="1625600"/>
            <a:ext cx="58801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</a:rPr>
              <a:t>№611;  №616;  №622;  №625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891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2800" y="406400"/>
            <a:ext cx="9047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</a:rPr>
              <a:t>Устно</a:t>
            </a:r>
            <a:endParaRPr lang="ru-RU" sz="2400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11200" y="1231900"/>
                <a:ext cx="10631949" cy="14013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ru-RU" sz="2400" dirty="0" smtClean="0">
                    <a:solidFill>
                      <a:srgbClr val="7030A0"/>
                    </a:solidFill>
                  </a:rPr>
                  <a:t>Какой из формул задаётся прямая:</a:t>
                </a:r>
              </a:p>
              <a:p>
                <a:endParaRPr lang="ru-RU" sz="2400" dirty="0" smtClean="0"/>
              </a:p>
              <a:p>
                <a:r>
                  <a:rPr lang="ru-RU" sz="2400" dirty="0" smtClean="0"/>
                  <a:t>А)  2ху + 4х = 4          Б) 3х – у - 2 = 0               В)    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х</m:t>
                        </m:r>
                      </m:e>
                      <m:sup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ru-RU" sz="2400" dirty="0" smtClean="0"/>
                  <a:t> + у = - 6                     Г)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х</m:t>
                        </m:r>
                      </m:den>
                    </m:f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у</m:t>
                        </m:r>
                      </m:den>
                    </m:f>
                  </m:oMath>
                </a14:m>
                <a:r>
                  <a:rPr lang="ru-RU" sz="2400" dirty="0" smtClean="0"/>
                  <a:t> = 1</a:t>
                </a:r>
                <a:endParaRPr lang="ru-RU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00" y="1231900"/>
                <a:ext cx="10631949" cy="1401346"/>
              </a:xfrm>
              <a:prstGeom prst="rect">
                <a:avLst/>
              </a:prstGeom>
              <a:blipFill rotWithShape="0">
                <a:blip r:embed="rId2"/>
                <a:stretch>
                  <a:fillRect l="-917" t="-3913" b="-4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12800" y="3352800"/>
            <a:ext cx="6411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</a:rPr>
              <a:t>2. Какая из прямых проходит через точку (2; </a:t>
            </a:r>
            <a:r>
              <a:rPr lang="ru-RU" sz="2400" dirty="0">
                <a:solidFill>
                  <a:srgbClr val="7030A0"/>
                </a:solidFill>
              </a:rPr>
              <a:t>4</a:t>
            </a:r>
            <a:r>
              <a:rPr lang="ru-RU" sz="2400" dirty="0" smtClean="0">
                <a:solidFill>
                  <a:srgbClr val="7030A0"/>
                </a:solidFill>
              </a:rPr>
              <a:t>)?</a:t>
            </a:r>
            <a:endParaRPr lang="ru-RU" sz="2400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98500" y="4227076"/>
                <a:ext cx="11252376" cy="613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/>
                  <a:t>А) у = 2х + 4                  Б) у = - 2х                       В) у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ru-RU" sz="2400" b="0" i="1" smtClean="0">
                        <a:latin typeface="Cambria Math" panose="02040503050406030204" pitchFamily="18" charset="0"/>
                      </a:rPr>
                      <m:t>х+4                        г)    у=3х −2</m:t>
                    </m:r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500" y="4227076"/>
                <a:ext cx="11252376" cy="613886"/>
              </a:xfrm>
              <a:prstGeom prst="rect">
                <a:avLst/>
              </a:prstGeom>
              <a:blipFill rotWithShape="0">
                <a:blip r:embed="rId3"/>
                <a:stretch>
                  <a:fillRect l="-867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21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2400" y="508000"/>
            <a:ext cx="15584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Задание: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7300" y="1612900"/>
            <a:ext cx="92355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7030A0"/>
                </a:solidFill>
              </a:rPr>
              <a:t>Постройте в одной системе координат графики у = х – 4  и у = 0,4х + 2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029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1277620" y="793393"/>
            <a:ext cx="6863080" cy="4978400"/>
            <a:chOff x="1328420" y="723900"/>
            <a:chExt cx="6863080" cy="4978400"/>
          </a:xfrm>
        </p:grpSpPr>
        <p:pic>
          <p:nvPicPr>
            <p:cNvPr id="2" name="Рисунок 1" descr="http://bgfons.com/upload/paper_grid_PNG5418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8420" y="723900"/>
              <a:ext cx="6863080" cy="49784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" name="Прямая со стрелкой 3"/>
            <p:cNvCxnSpPr/>
            <p:nvPr/>
          </p:nvCxnSpPr>
          <p:spPr>
            <a:xfrm flipV="1">
              <a:off x="1638300" y="3048000"/>
              <a:ext cx="6324600" cy="254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 flipH="1" flipV="1">
              <a:off x="4749800" y="914400"/>
              <a:ext cx="12700" cy="44323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7716948" y="30734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800600" y="77470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699000" y="303633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  <a:endParaRPr lang="ru-RU" dirty="0"/>
            </a:p>
          </p:txBody>
        </p:sp>
      </p:grpSp>
      <p:cxnSp>
        <p:nvCxnSpPr>
          <p:cNvPr id="12" name="Прямая соединительная линия 11"/>
          <p:cNvCxnSpPr/>
          <p:nvPr/>
        </p:nvCxnSpPr>
        <p:spPr>
          <a:xfrm flipV="1">
            <a:off x="4221144" y="2463026"/>
            <a:ext cx="2277584" cy="2505462"/>
          </a:xfrm>
          <a:prstGeom prst="line">
            <a:avLst/>
          </a:prstGeom>
          <a:ln w="285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rot="19417944">
            <a:off x="3937383" y="431799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= x - 4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6963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1303020" y="729893"/>
            <a:ext cx="6863080" cy="4978400"/>
            <a:chOff x="1328420" y="723900"/>
            <a:chExt cx="6863080" cy="4978400"/>
          </a:xfrm>
        </p:grpSpPr>
        <p:pic>
          <p:nvPicPr>
            <p:cNvPr id="2" name="Рисунок 1" descr="http://bgfons.com/upload/paper_grid_PNG5418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8420" y="723900"/>
              <a:ext cx="6863080" cy="49784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" name="Прямая со стрелкой 3"/>
            <p:cNvCxnSpPr/>
            <p:nvPr/>
          </p:nvCxnSpPr>
          <p:spPr>
            <a:xfrm flipV="1">
              <a:off x="1638300" y="3048000"/>
              <a:ext cx="6324600" cy="254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 flipH="1" flipV="1">
              <a:off x="4749800" y="914400"/>
              <a:ext cx="12700" cy="44323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7716948" y="30734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800600" y="77470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699000" y="303633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  <a:endParaRPr lang="ru-RU" dirty="0"/>
            </a:p>
          </p:txBody>
        </p:sp>
      </p:grpSp>
      <p:cxnSp>
        <p:nvCxnSpPr>
          <p:cNvPr id="12" name="Прямая соединительная линия 11"/>
          <p:cNvCxnSpPr/>
          <p:nvPr/>
        </p:nvCxnSpPr>
        <p:spPr>
          <a:xfrm flipV="1">
            <a:off x="4221144" y="2463026"/>
            <a:ext cx="2277584" cy="2505462"/>
          </a:xfrm>
          <a:prstGeom prst="line">
            <a:avLst/>
          </a:prstGeom>
          <a:ln w="285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rot="19417944">
            <a:off x="3937383" y="431799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= x - 4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2501900" y="1334532"/>
            <a:ext cx="4572000" cy="210820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 rot="19878950">
            <a:off x="3010224" y="2542773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= 0,4x +2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4643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1649788" y="729893"/>
            <a:ext cx="6863080" cy="4978400"/>
            <a:chOff x="1625600" y="723900"/>
            <a:chExt cx="6863080" cy="4978400"/>
          </a:xfrm>
        </p:grpSpPr>
        <p:pic>
          <p:nvPicPr>
            <p:cNvPr id="2" name="Рисунок 1" descr="http://bgfons.com/upload/paper_grid_PNG5418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25600" y="723900"/>
              <a:ext cx="6863080" cy="49784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" name="Прямая со стрелкой 3"/>
            <p:cNvCxnSpPr/>
            <p:nvPr/>
          </p:nvCxnSpPr>
          <p:spPr>
            <a:xfrm flipV="1">
              <a:off x="1638300" y="3048000"/>
              <a:ext cx="6324600" cy="254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 стрелкой 5"/>
            <p:cNvCxnSpPr/>
            <p:nvPr/>
          </p:nvCxnSpPr>
          <p:spPr>
            <a:xfrm flipH="1" flipV="1">
              <a:off x="4749800" y="914400"/>
              <a:ext cx="12700" cy="44323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7716948" y="30734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800600" y="77470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699000" y="303633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  <a:endParaRPr lang="ru-RU" dirty="0"/>
            </a:p>
          </p:txBody>
        </p:sp>
      </p:grpSp>
      <p:cxnSp>
        <p:nvCxnSpPr>
          <p:cNvPr id="12" name="Прямая соединительная линия 11"/>
          <p:cNvCxnSpPr/>
          <p:nvPr/>
        </p:nvCxnSpPr>
        <p:spPr>
          <a:xfrm flipV="1">
            <a:off x="4221144" y="2463026"/>
            <a:ext cx="2277584" cy="2505462"/>
          </a:xfrm>
          <a:prstGeom prst="line">
            <a:avLst/>
          </a:prstGeom>
          <a:ln w="285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2501900" y="1334532"/>
            <a:ext cx="4572000" cy="210820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rot="19417944">
            <a:off x="3937383" y="4317999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= x - 4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 rot="19896130">
            <a:off x="2915368" y="2589827"/>
            <a:ext cx="1186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= 0,4x +2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659142" y="940118"/>
            <a:ext cx="34336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Какой знак у коэффициента к </a:t>
            </a:r>
          </a:p>
          <a:p>
            <a:r>
              <a:rPr lang="ru-RU" sz="2000" dirty="0"/>
              <a:t>в</a:t>
            </a:r>
            <a:r>
              <a:rPr lang="ru-RU" sz="2000" dirty="0" smtClean="0"/>
              <a:t> формулах?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8486932" y="1880800"/>
            <a:ext cx="33047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Какой угол образует каждая </a:t>
            </a:r>
          </a:p>
          <a:p>
            <a:r>
              <a:rPr lang="ru-RU" sz="2000" dirty="0" smtClean="0"/>
              <a:t>прямая с положительным</a:t>
            </a:r>
          </a:p>
          <a:p>
            <a:r>
              <a:rPr lang="ru-RU" sz="2000" dirty="0" smtClean="0"/>
              <a:t> направлением оси Ох?</a:t>
            </a:r>
            <a:endParaRPr lang="ru-RU" sz="2000" dirty="0"/>
          </a:p>
        </p:txBody>
      </p:sp>
      <p:sp>
        <p:nvSpPr>
          <p:cNvPr id="23" name="Дуга 22"/>
          <p:cNvSpPr/>
          <p:nvPr/>
        </p:nvSpPr>
        <p:spPr>
          <a:xfrm>
            <a:off x="3631659" y="2743927"/>
            <a:ext cx="762541" cy="575631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>
            <a:off x="5864286" y="2741808"/>
            <a:ext cx="762541" cy="575631"/>
          </a:xfrm>
          <a:prstGeom prst="arc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8628380" y="3222753"/>
            <a:ext cx="370518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Если к &gt; 0, то прямая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 образует острый угол с 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п</a:t>
            </a:r>
            <a:r>
              <a:rPr lang="ru-RU" sz="2000" dirty="0" smtClean="0">
                <a:solidFill>
                  <a:srgbClr val="FF0000"/>
                </a:solidFill>
              </a:rPr>
              <a:t>оложительным направлением 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оси  абсцисс.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65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6" dur="50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 tmFilter="0, 0; .2, .5; .8, .5; 1, 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100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 tmFilter="0, 0; .2, .5; .8, .5; 1, 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1000" autoRev="1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 tmFilter="0, 0; .2, .5; .8, .5; 1, 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1000" autoRev="1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 tmFilter="0, 0; .2, .5; .8, .5; 1, 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1000" autoRev="1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5738" y="488434"/>
            <a:ext cx="1558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Задание: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81000" y="1683435"/>
            <a:ext cx="11201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7030A0"/>
                </a:solidFill>
              </a:rPr>
              <a:t>Постройте в одной системе координат графики у = </a:t>
            </a:r>
            <a:r>
              <a:rPr lang="ru-RU" sz="2800" dirty="0" smtClean="0">
                <a:solidFill>
                  <a:srgbClr val="7030A0"/>
                </a:solidFill>
              </a:rPr>
              <a:t>- 0,5х + 2  </a:t>
            </a:r>
            <a:r>
              <a:rPr lang="ru-RU" sz="2800" dirty="0">
                <a:solidFill>
                  <a:srgbClr val="7030A0"/>
                </a:solidFill>
              </a:rPr>
              <a:t>и у = </a:t>
            </a:r>
            <a:r>
              <a:rPr lang="ru-RU" sz="2800" dirty="0" smtClean="0">
                <a:solidFill>
                  <a:srgbClr val="7030A0"/>
                </a:solidFill>
              </a:rPr>
              <a:t>- х - 1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49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69879" y="660400"/>
            <a:ext cx="6863080" cy="4978400"/>
            <a:chOff x="1328420" y="723900"/>
            <a:chExt cx="6863080" cy="4978400"/>
          </a:xfrm>
        </p:grpSpPr>
        <p:pic>
          <p:nvPicPr>
            <p:cNvPr id="3" name="Рисунок 2" descr="http://bgfons.com/upload/paper_grid_PNG5418.png"/>
            <p:cNvPicPr/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8420" y="723900"/>
              <a:ext cx="6863080" cy="4978400"/>
            </a:xfrm>
            <a:prstGeom prst="rect">
              <a:avLst/>
            </a:prstGeom>
            <a:noFill/>
            <a:ln>
              <a:noFill/>
            </a:ln>
          </p:spPr>
        </p:pic>
        <p:cxnSp>
          <p:nvCxnSpPr>
            <p:cNvPr id="4" name="Прямая со стрелкой 3"/>
            <p:cNvCxnSpPr/>
            <p:nvPr/>
          </p:nvCxnSpPr>
          <p:spPr>
            <a:xfrm flipV="1">
              <a:off x="1638300" y="3048000"/>
              <a:ext cx="6324600" cy="254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 стрелкой 4"/>
            <p:cNvCxnSpPr/>
            <p:nvPr/>
          </p:nvCxnSpPr>
          <p:spPr>
            <a:xfrm flipH="1" flipV="1">
              <a:off x="4749800" y="914400"/>
              <a:ext cx="12700" cy="4432300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7716948" y="3073400"/>
              <a:ext cx="2840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00600" y="774700"/>
              <a:ext cx="2888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ru-RU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699000" y="3036332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  <a:endParaRPr lang="ru-RU" dirty="0"/>
            </a:p>
          </p:txBody>
        </p:sp>
      </p:grpSp>
      <p:cxnSp>
        <p:nvCxnSpPr>
          <p:cNvPr id="10" name="Прямая соединительная линия 9"/>
          <p:cNvCxnSpPr/>
          <p:nvPr/>
        </p:nvCxnSpPr>
        <p:spPr>
          <a:xfrm>
            <a:off x="3336217" y="1601232"/>
            <a:ext cx="3134433" cy="1804432"/>
          </a:xfrm>
          <a:prstGeom prst="line">
            <a:avLst/>
          </a:prstGeom>
          <a:ln w="28575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823447">
            <a:off x="3388021" y="1570729"/>
            <a:ext cx="1309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= - 0,5x +2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822700" y="2246042"/>
            <a:ext cx="1816100" cy="2351358"/>
          </a:xfrm>
          <a:prstGeom prst="line">
            <a:avLst/>
          </a:prstGeom>
          <a:ln w="28575">
            <a:solidFill>
              <a:srgbClr val="92D05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3105765">
            <a:off x="5002793" y="3997556"/>
            <a:ext cx="1026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</a:t>
            </a:r>
            <a:r>
              <a:rPr lang="en-US" dirty="0" smtClean="0"/>
              <a:t> = - x - 1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8530861" y="933966"/>
            <a:ext cx="34336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Какой знак у коэффициента к </a:t>
            </a:r>
          </a:p>
          <a:p>
            <a:r>
              <a:rPr lang="ru-RU" sz="2000" dirty="0"/>
              <a:t>в</a:t>
            </a:r>
            <a:r>
              <a:rPr lang="ru-RU" sz="2000" dirty="0" smtClean="0"/>
              <a:t> формулах?</a:t>
            </a:r>
            <a:endParaRPr lang="ru-RU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8595301" y="2246042"/>
            <a:ext cx="33047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Какой угол образует каждая </a:t>
            </a:r>
          </a:p>
          <a:p>
            <a:r>
              <a:rPr lang="ru-RU" sz="2000" dirty="0"/>
              <a:t>п</a:t>
            </a:r>
            <a:r>
              <a:rPr lang="ru-RU" sz="2000" dirty="0" smtClean="0"/>
              <a:t>рямая с положительным </a:t>
            </a:r>
          </a:p>
          <a:p>
            <a:r>
              <a:rPr lang="ru-RU" sz="2000" dirty="0"/>
              <a:t>н</a:t>
            </a:r>
            <a:r>
              <a:rPr lang="ru-RU" sz="2000" dirty="0" smtClean="0"/>
              <a:t>аправлением оси Ох?</a:t>
            </a:r>
            <a:endParaRPr lang="ru-RU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8509922" y="3669989"/>
            <a:ext cx="370518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Если к &lt; 0, то прямая</a:t>
            </a:r>
          </a:p>
          <a:p>
            <a:r>
              <a:rPr lang="ru-RU" sz="2000" dirty="0" smtClean="0">
                <a:solidFill>
                  <a:srgbClr val="FF0000"/>
                </a:solidFill>
              </a:rPr>
              <a:t>образует тупой угол с 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п</a:t>
            </a:r>
            <a:r>
              <a:rPr lang="ru-RU" sz="2000" dirty="0" smtClean="0">
                <a:solidFill>
                  <a:srgbClr val="FF0000"/>
                </a:solidFill>
              </a:rPr>
              <a:t>оложительным направлением 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о</a:t>
            </a:r>
            <a:r>
              <a:rPr lang="ru-RU" sz="2000" dirty="0" smtClean="0">
                <a:solidFill>
                  <a:srgbClr val="FF0000"/>
                </a:solidFill>
              </a:rPr>
              <a:t>си абсцисс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21" name="Дуга 20"/>
          <p:cNvSpPr/>
          <p:nvPr/>
        </p:nvSpPr>
        <p:spPr>
          <a:xfrm>
            <a:off x="5151329" y="2586514"/>
            <a:ext cx="1054100" cy="774700"/>
          </a:xfrm>
          <a:prstGeom prst="arc">
            <a:avLst>
              <a:gd name="adj1" fmla="val 12805489"/>
              <a:gd name="adj2" fmla="val 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Дуга 21"/>
          <p:cNvSpPr/>
          <p:nvPr/>
        </p:nvSpPr>
        <p:spPr>
          <a:xfrm>
            <a:off x="3610746" y="2630964"/>
            <a:ext cx="1054100" cy="774700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2586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5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0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 tmFilter="0, 0; .2, .5; .8, .5; 1, 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1000" autoRev="1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 tmFilter="0, 0; .2, .5; .8, .5; 1, 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1000" autoRev="1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 tmFilter="0, 0; .2, .5; .8, .5; 1, 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1000" autoRev="1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2000" tmFilter="0, 0; .2, .5; .8, .5; 1, 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1000" autoRev="1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5738" y="678934"/>
            <a:ext cx="15584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Задание: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4100" y="1536700"/>
            <a:ext cx="98864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7030A0"/>
                </a:solidFill>
              </a:rPr>
              <a:t>Постройте в одной системе координат графики у = 2х +4, у = 2х </a:t>
            </a:r>
          </a:p>
          <a:p>
            <a:r>
              <a:rPr lang="ru-RU" sz="2800" dirty="0" smtClean="0">
                <a:solidFill>
                  <a:srgbClr val="7030A0"/>
                </a:solidFill>
              </a:rPr>
              <a:t> и у = 2х - 6</a:t>
            </a:r>
            <a:endParaRPr lang="ru-RU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49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626</Words>
  <Application>Microsoft Office PowerPoint</Application>
  <PresentationFormat>Широкоэкранный</PresentationFormat>
  <Paragraphs>148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Ирина</cp:lastModifiedBy>
  <cp:revision>36</cp:revision>
  <dcterms:created xsi:type="dcterms:W3CDTF">2018-03-09T10:28:05Z</dcterms:created>
  <dcterms:modified xsi:type="dcterms:W3CDTF">2018-04-08T09:14:57Z</dcterms:modified>
</cp:coreProperties>
</file>