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0" r:id="rId2"/>
    <p:sldId id="301" r:id="rId3"/>
    <p:sldId id="302" r:id="rId4"/>
    <p:sldId id="329" r:id="rId5"/>
    <p:sldId id="304" r:id="rId6"/>
    <p:sldId id="306" r:id="rId7"/>
    <p:sldId id="307" r:id="rId8"/>
    <p:sldId id="308" r:id="rId9"/>
    <p:sldId id="327" r:id="rId10"/>
    <p:sldId id="260" r:id="rId11"/>
    <p:sldId id="312" r:id="rId12"/>
    <p:sldId id="311" r:id="rId13"/>
    <p:sldId id="313" r:id="rId14"/>
    <p:sldId id="262" r:id="rId15"/>
    <p:sldId id="314" r:id="rId16"/>
    <p:sldId id="325" r:id="rId17"/>
    <p:sldId id="317" r:id="rId18"/>
    <p:sldId id="318" r:id="rId19"/>
    <p:sldId id="321" r:id="rId20"/>
    <p:sldId id="263" r:id="rId21"/>
    <p:sldId id="328" r:id="rId22"/>
    <p:sldId id="299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16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8C5F8-3E64-412C-AEB5-A39951F5BF73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D174B-27ED-4D20-BAA5-A9A8BF9692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728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1B627-6AF8-440F-9FC3-FF410D954172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A5E73-787F-4655-B32B-FD787E896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4B2847-CF0F-44AC-8523-63BD07271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624B-DA23-426D-B257-7BAFC04C0EE7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9C5A-D547-4AF4-B013-001FA546E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7;%20&#1076;&#1080;&#1089;&#1082;&#1072;%20&#1057;\&#1052;&#1086;&#1080;%20&#1074;&#1080;&#1076;&#1077;&#1086;&#1079;&#1072;&#1087;&#1080;&#1089;&#1080;\&#1052;&#1086;&#1103;%20&#1084;&#1091;&#1079;&#1099;&#1082;&#1072;\&#1053;&#1077;&#1080;&#1079;&#1074;&#1077;&#1089;&#1090;&#1085;&#1099;&#1081;%20&#1080;&#1089;&#1087;&#1086;&#1083;&#1085;&#1080;&#1090;&#1077;&#1083;&#1100;\OST\Fight%20Club\The%20Dust%20Brothers%20-%20Finding%20The%20Bomb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-dfoto.ru/products_pictures/monaliza_big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 – 34%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600200"/>
          <a:ext cx="9143995" cy="4638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90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ДНК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3600" b="1" baseline="30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АТЦ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ААЦ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ААЦ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ГАТ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3600" b="1" baseline="30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0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36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endParaRPr lang="ru-RU" sz="36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ТАГ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ТТГ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ТТГ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ЦТА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3600" b="1" baseline="30000" dirty="0" smtClean="0">
                          <a:latin typeface="Times New Roman"/>
                          <a:ea typeface="Times New Roman"/>
                        </a:rPr>
                        <a:t>/</a:t>
                      </a:r>
                      <a:endParaRPr lang="ru-RU" sz="36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42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иРНК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36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endParaRPr lang="ru-RU" sz="36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УАГ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УУГ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УУГ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ЦУА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3600" b="1" baseline="30000" dirty="0" smtClean="0">
                          <a:latin typeface="Times New Roman"/>
                          <a:ea typeface="Times New Roman"/>
                        </a:rPr>
                        <a:t>/</a:t>
                      </a:r>
                      <a:endParaRPr lang="ru-RU" sz="3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тРНК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АУЦ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ААЦ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Times New Roman"/>
                        </a:rPr>
                        <a:t>ААЦ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ГАУ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u="sng" dirty="0" err="1" smtClean="0">
                <a:solidFill>
                  <a:srgbClr val="FF0000"/>
                </a:solidFill>
              </a:rPr>
              <a:t>Феромоны</a:t>
            </a:r>
            <a:endParaRPr lang="ru-RU" sz="8000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(</a:t>
            </a:r>
            <a:r>
              <a:rPr lang="ru-RU" sz="4800" b="1" dirty="0"/>
              <a:t>от греч. </a:t>
            </a:r>
            <a:r>
              <a:rPr lang="ru-RU" sz="4800" b="1" i="1" dirty="0" err="1"/>
              <a:t>феро</a:t>
            </a:r>
            <a:r>
              <a:rPr lang="ru-RU" sz="4800" b="1" i="1" dirty="0"/>
              <a:t> </a:t>
            </a:r>
            <a:r>
              <a:rPr lang="ru-RU" sz="4800" b="1" dirty="0"/>
              <a:t>— несу, </a:t>
            </a:r>
            <a:r>
              <a:rPr lang="ru-RU" sz="4800" b="1" i="1" dirty="0" err="1"/>
              <a:t>хормао</a:t>
            </a:r>
            <a:r>
              <a:rPr lang="ru-RU" sz="4800" b="1" i="1" dirty="0"/>
              <a:t> </a:t>
            </a:r>
            <a:r>
              <a:rPr lang="ru-RU" sz="4800" b="1" dirty="0"/>
              <a:t>— возбуждаю). </a:t>
            </a:r>
          </a:p>
          <a:p>
            <a:pPr algn="ctr">
              <a:buNone/>
            </a:pPr>
            <a:r>
              <a:rPr lang="ru-RU" sz="4800" b="1" dirty="0" smtClean="0"/>
              <a:t>летучие вещества, которые выделяются </a:t>
            </a:r>
            <a:r>
              <a:rPr lang="ru-RU" sz="4800" b="1" dirty="0"/>
              <a:t>во внешнюю среду и передают химические сигналы от одного организма </a:t>
            </a:r>
            <a:r>
              <a:rPr lang="ru-RU" sz="4800" b="1" dirty="0" smtClean="0"/>
              <a:t>другому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33050285_mousefadeeva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626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ombyx_Mori_Mo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5" y="571480"/>
            <a:ext cx="9089775" cy="492919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Без имени-1 коп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80" y="428604"/>
            <a:ext cx="9154080" cy="607220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i="1" u="sng" dirty="0" smtClean="0">
                <a:solidFill>
                  <a:srgbClr val="FF0000"/>
                </a:solidFill>
              </a:rPr>
              <a:t>Алкалоиды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i="1" dirty="0" smtClean="0"/>
              <a:t> </a:t>
            </a:r>
            <a:r>
              <a:rPr lang="ru-RU" sz="6000" b="1" i="1" dirty="0"/>
              <a:t>это органические </a:t>
            </a:r>
            <a:r>
              <a:rPr lang="ru-RU" sz="6000" b="1" i="1" dirty="0" smtClean="0"/>
              <a:t>вещества растительного происхождения, которые защищают растения от поедания</a:t>
            </a:r>
            <a:r>
              <a:rPr lang="ru-RU" sz="6000" dirty="0" smtClean="0"/>
              <a:t> </a:t>
            </a:r>
            <a:endParaRPr lang="ru-RU" sz="6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124200" y="115888"/>
            <a:ext cx="4162444" cy="1588127"/>
          </a:xfrm>
          <a:prstGeom prst="rect">
            <a:avLst/>
          </a:prstGeom>
          <a:noFill/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dirty="0"/>
              <a:t>Группа </a:t>
            </a:r>
            <a:r>
              <a:rPr lang="ru-RU" sz="5400" b="1" dirty="0" smtClean="0"/>
              <a:t>морфина</a:t>
            </a:r>
            <a:endParaRPr lang="ru-RU" sz="5400" b="1" dirty="0"/>
          </a:p>
        </p:txBody>
      </p:sp>
      <p:graphicFrame>
        <p:nvGraphicFramePr>
          <p:cNvPr id="28672" name="Object 1024"/>
          <p:cNvGraphicFramePr>
            <a:graphicFrameLocks noChangeAspect="1"/>
          </p:cNvGraphicFramePr>
          <p:nvPr/>
        </p:nvGraphicFramePr>
        <p:xfrm>
          <a:off x="5598622" y="1714488"/>
          <a:ext cx="3329498" cy="3929090"/>
        </p:xfrm>
        <a:graphic>
          <a:graphicData uri="http://schemas.openxmlformats.org/presentationml/2006/ole">
            <p:oleObj spid="_x0000_s3076" name="CS ChemDraw Drawing" r:id="rId3" imgW="1503207" imgH="1774027" progId="">
              <p:embed/>
            </p:oleObj>
          </a:graphicData>
        </a:graphic>
      </p:graphicFrame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57558" y="1857370"/>
            <a:ext cx="5642770" cy="4286259"/>
            <a:chOff x="3565" y="16"/>
            <a:chExt cx="2195" cy="1890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810" y="754"/>
              <a:ext cx="195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2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Papaver</a:t>
              </a:r>
              <a:r>
                <a:rPr lang="ru-RU" sz="2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ru-RU" sz="22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somniferum</a:t>
              </a:r>
              <a:r>
                <a:rPr lang="ru-RU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5" y="16"/>
              <a:ext cx="1860" cy="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1025"/>
          <p:cNvGraphicFramePr>
            <a:graphicFrameLocks noChangeAspect="1"/>
          </p:cNvGraphicFramePr>
          <p:nvPr/>
        </p:nvGraphicFramePr>
        <p:xfrm>
          <a:off x="0" y="857232"/>
          <a:ext cx="9154070" cy="4429156"/>
        </p:xfrm>
        <a:graphic>
          <a:graphicData uri="http://schemas.openxmlformats.org/presentationml/2006/ole">
            <p:oleObj spid="_x0000_s14340" name="CS ChemDraw Drawing" r:id="rId3" imgW="4040124" imgH="1950720" progId="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857356" y="214290"/>
            <a:ext cx="6992930" cy="840230"/>
          </a:xfrm>
          <a:prstGeom prst="rect">
            <a:avLst/>
          </a:prstGeom>
          <a:solidFill>
            <a:schemeClr val="bg1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dirty="0"/>
              <a:t>Группа </a:t>
            </a:r>
            <a:r>
              <a:rPr lang="ru-RU" sz="5400" b="1" dirty="0" smtClean="0"/>
              <a:t>атропина</a:t>
            </a:r>
            <a:endParaRPr lang="ru-RU" sz="5400" b="1" dirty="0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142844" y="1285860"/>
          <a:ext cx="1955800" cy="1943100"/>
        </p:xfrm>
        <a:graphic>
          <a:graphicData uri="http://schemas.openxmlformats.org/presentationml/2006/ole">
            <p:oleObj spid="_x0000_s6150" name="CS ChemDraw Drawing" r:id="rId3" imgW="1956816" imgH="1946148" progId="">
              <p:embed/>
            </p:oleObj>
          </a:graphicData>
        </a:graphic>
      </p:graphicFrame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0" y="4286256"/>
          <a:ext cx="1968500" cy="1663700"/>
        </p:xfrm>
        <a:graphic>
          <a:graphicData uri="http://schemas.openxmlformats.org/presentationml/2006/ole">
            <p:oleObj spid="_x0000_s6151" name="CS ChemDraw Drawing" r:id="rId4" imgW="1847088" imgH="1562100" progId="">
              <p:embed/>
            </p:oleObj>
          </a:graphicData>
        </a:graphic>
      </p:graphicFrame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928794" y="1285860"/>
            <a:ext cx="6929486" cy="5214974"/>
            <a:chOff x="2269161" y="1857364"/>
            <a:chExt cx="4017598" cy="2559050"/>
          </a:xfrm>
        </p:grpSpPr>
        <p:grpSp>
          <p:nvGrpSpPr>
            <p:cNvPr id="6" name="Группа 25"/>
            <p:cNvGrpSpPr>
              <a:grpSpLocks/>
            </p:cNvGrpSpPr>
            <p:nvPr/>
          </p:nvGrpSpPr>
          <p:grpSpPr bwMode="auto">
            <a:xfrm>
              <a:off x="4429552" y="1857364"/>
              <a:ext cx="1857207" cy="2209800"/>
              <a:chOff x="4429552" y="1857364"/>
              <a:chExt cx="1857207" cy="2209800"/>
            </a:xfrm>
          </p:grpSpPr>
          <p:pic>
            <p:nvPicPr>
              <p:cNvPr id="4118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83739" y="1857364"/>
                <a:ext cx="1785950" cy="220980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429552" y="3286138"/>
                <a:ext cx="1857207" cy="7620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200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Hyoscya</a:t>
                </a:r>
                <a:r>
                  <a:rPr lang="en-US" sz="22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n</a:t>
                </a:r>
                <a:r>
                  <a:rPr lang="ru-RU" sz="2200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us</a:t>
                </a:r>
                <a:r>
                  <a:rPr lang="ru-RU" sz="22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 </a:t>
                </a:r>
                <a:r>
                  <a:rPr lang="ru-RU" sz="2200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niger</a:t>
                </a:r>
                <a:endParaRPr lang="ru-RU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Группа 27"/>
            <p:cNvGrpSpPr>
              <a:grpSpLocks/>
            </p:cNvGrpSpPr>
            <p:nvPr/>
          </p:nvGrpSpPr>
          <p:grpSpPr bwMode="auto">
            <a:xfrm>
              <a:off x="2269161" y="1857364"/>
              <a:ext cx="2142931" cy="2559050"/>
              <a:chOff x="2269161" y="1857364"/>
              <a:chExt cx="2142931" cy="2559050"/>
            </a:xfrm>
          </p:grpSpPr>
          <p:pic>
            <p:nvPicPr>
              <p:cNvPr id="4115" name="Picture 1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83475" y="1857364"/>
                <a:ext cx="1803400" cy="255905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269161" y="3786210"/>
                <a:ext cx="2142931" cy="6000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ts val="2000"/>
                  </a:lnSpc>
                  <a:defRPr/>
                </a:pPr>
                <a:r>
                  <a:rPr lang="ru-RU" sz="2200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Atropa</a:t>
                </a:r>
                <a:r>
                  <a:rPr lang="ru-RU" sz="22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 </a:t>
                </a:r>
                <a:r>
                  <a:rPr lang="ru-RU" sz="2200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belladonna</a:t>
                </a:r>
                <a:endParaRPr lang="ru-RU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5000628" y="0"/>
            <a:ext cx="3238500" cy="1588127"/>
          </a:xfrm>
          <a:prstGeom prst="rect">
            <a:avLst/>
          </a:prstGeom>
          <a:solidFill>
            <a:schemeClr val="bg1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dirty="0"/>
              <a:t>Группа </a:t>
            </a:r>
            <a:r>
              <a:rPr lang="ru-RU" sz="5400" b="1" dirty="0" smtClean="0"/>
              <a:t>никотина</a:t>
            </a:r>
            <a:endParaRPr lang="ru-RU" sz="5400" b="1" dirty="0"/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2571736" y="1643050"/>
            <a:ext cx="5786478" cy="5658884"/>
            <a:chOff x="928662" y="785794"/>
            <a:chExt cx="3000364" cy="2839909"/>
          </a:xfrm>
        </p:grpSpPr>
        <p:pic>
          <p:nvPicPr>
            <p:cNvPr id="5145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785794"/>
              <a:ext cx="1684759" cy="2571768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146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785794"/>
              <a:ext cx="1785918" cy="15001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002745" y="3008565"/>
              <a:ext cx="1500182" cy="617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ts val="2000"/>
                </a:lnSpc>
                <a:defRPr/>
              </a:pPr>
              <a:r>
                <a:rPr lang="ru-RU" sz="2200" b="1" i="1" spc="-4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Nicotiana</a:t>
              </a:r>
              <a:r>
                <a:rPr lang="ru-RU" sz="2200" b="1" i="1" spc="-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ru-RU" sz="2200" b="1" i="1" spc="-4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tabacum</a:t>
              </a:r>
              <a:endParaRPr lang="ru-RU" sz="2200" spc="-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2" name="Picture 4" descr="C:\Documents and Settings\Admin\rabochi stol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21726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059113" y="115888"/>
            <a:ext cx="3024187" cy="1588127"/>
          </a:xfrm>
          <a:prstGeom prst="rect">
            <a:avLst/>
          </a:prstGeom>
          <a:solidFill>
            <a:schemeClr val="bg1"/>
          </a:solidFill>
          <a:ln w="317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dirty="0"/>
              <a:t>Группа </a:t>
            </a:r>
            <a:r>
              <a:rPr lang="ru-RU" sz="5400" b="1" dirty="0" smtClean="0"/>
              <a:t>кофеина</a:t>
            </a:r>
            <a:endParaRPr lang="ru-RU" sz="5400" b="1" dirty="0"/>
          </a:p>
        </p:txBody>
      </p:sp>
      <p:pic>
        <p:nvPicPr>
          <p:cNvPr id="10244" name="Picture 4" descr="C:\Documents and Settings\Admin\rabochi stol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467100" cy="3533775"/>
          </a:xfrm>
          <a:prstGeom prst="rect">
            <a:avLst/>
          </a:prstGeom>
          <a:noFill/>
        </p:spPr>
      </p:pic>
      <p:pic>
        <p:nvPicPr>
          <p:cNvPr id="34818" name="Picture 2" descr="F:\547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928802"/>
            <a:ext cx="5000640" cy="375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открытый урок для студентов\Новая папка\page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9373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i="1" u="sng" dirty="0" smtClean="0">
                <a:solidFill>
                  <a:srgbClr val="FF0000"/>
                </a:solidFill>
              </a:rPr>
              <a:t>Антибиотики 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5000" dirty="0" smtClean="0"/>
              <a:t>(</a:t>
            </a:r>
            <a:r>
              <a:rPr lang="ru-RU" sz="5000" dirty="0"/>
              <a:t>от греч. </a:t>
            </a:r>
            <a:r>
              <a:rPr lang="ru-RU" sz="5000" i="1" dirty="0"/>
              <a:t>анти </a:t>
            </a:r>
            <a:r>
              <a:rPr lang="ru-RU" sz="5000" dirty="0"/>
              <a:t>— против, </a:t>
            </a:r>
            <a:r>
              <a:rPr lang="ru-RU" sz="5000" i="1" dirty="0" err="1"/>
              <a:t>биос</a:t>
            </a:r>
            <a:r>
              <a:rPr lang="ru-RU" sz="5000" i="1" dirty="0"/>
              <a:t> </a:t>
            </a:r>
            <a:r>
              <a:rPr lang="ru-RU" sz="5000" dirty="0"/>
              <a:t>— жизнь) — </a:t>
            </a:r>
            <a:r>
              <a:rPr lang="ru-RU" sz="5000" b="1" i="1" dirty="0"/>
              <a:t>биологически активные вещества, </a:t>
            </a:r>
            <a:r>
              <a:rPr lang="ru-RU" sz="5000" b="1" i="1" dirty="0" smtClean="0"/>
              <a:t>которые влияют </a:t>
            </a:r>
            <a:r>
              <a:rPr lang="ru-RU" sz="5000" b="1" i="1" dirty="0"/>
              <a:t>на клетки других </a:t>
            </a:r>
            <a:r>
              <a:rPr lang="ru-RU" sz="5000" b="1" i="1" dirty="0" smtClean="0"/>
              <a:t>микроорганизмов</a:t>
            </a:r>
            <a:r>
              <a:rPr lang="ru-RU" sz="5000" b="1" i="1" dirty="0"/>
              <a:t>, тормозя их развитие или убивая </a:t>
            </a:r>
            <a:r>
              <a:rPr lang="ru-RU" sz="5000" b="1" i="1" dirty="0" smtClean="0"/>
              <a:t>их</a:t>
            </a:r>
            <a:endParaRPr lang="ru-RU" sz="5000" dirty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496"/>
            <a:ext cx="8229600" cy="2128838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accent4">
                    <a:lumMod val="50000"/>
                  </a:schemeClr>
                </a:solidFill>
                <a:latin typeface="Castellar" pitchFamily="18" charset="0"/>
              </a:rPr>
              <a:t>Antibiotic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Антибиотики)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99294"/>
          </a:xfrm>
          <a:prstGeom prst="rect">
            <a:avLst/>
          </a:prstGeom>
        </p:spPr>
      </p:pic>
      <p:pic>
        <p:nvPicPr>
          <p:cNvPr id="2050" name="Picture 2" descr="C:\Documents and Settings\Настя\Рабочий стол\Херня всякая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97541"/>
          </a:xfrm>
          <a:prstGeom prst="rect">
            <a:avLst/>
          </a:prstGeom>
          <a:noFill/>
        </p:spPr>
      </p:pic>
      <p:pic>
        <p:nvPicPr>
          <p:cNvPr id="6" name="The Dust Brothers - Finding The Bom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-642966"/>
            <a:ext cx="304800" cy="304800"/>
          </a:xfrm>
          <a:prstGeom prst="rect">
            <a:avLst/>
          </a:prstGeom>
        </p:spPr>
      </p:pic>
      <p:pic>
        <p:nvPicPr>
          <p:cNvPr id="7" name="Picture 5" descr="C:\Documents and Settings\Настя\Рабочий стол\Херня всякая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54292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audio>
              <p:cMediaNode numSld="999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099050"/>
          </a:xfrm>
        </p:spPr>
        <p:txBody>
          <a:bodyPr/>
          <a:lstStyle/>
          <a:p>
            <a:pPr eaLnBrk="1" hangingPunct="1"/>
            <a:r>
              <a:rPr lang="ru-RU" sz="9600" b="1" dirty="0" smtClean="0">
                <a:latin typeface="Times New Roman" pitchFamily="18" charset="0"/>
              </a:rPr>
              <a:t>Домашнее задание  </a:t>
            </a:r>
            <a:br>
              <a:rPr lang="ru-RU" sz="9600" b="1" dirty="0" smtClean="0">
                <a:latin typeface="Times New Roman" pitchFamily="18" charset="0"/>
              </a:rPr>
            </a:br>
            <a:r>
              <a:rPr lang="ru-RU" sz="9600" b="1" smtClean="0">
                <a:latin typeface="Times New Roman" pitchFamily="18" charset="0"/>
              </a:rPr>
              <a:t>§  9</a:t>
            </a:r>
            <a:endParaRPr lang="ru-RU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grohobbi.ru/wp-content/uploads/avgust/image2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282" y="908720"/>
            <a:ext cx="8715436" cy="5000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Биологически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активные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вещества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9202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0826"/>
                <a:gridCol w="2643174"/>
              </a:tblGrid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А. Куриная слепота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Б. Акромегалия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В. Базедова болезнь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Г. Бронзовая болезнь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Д. Цинга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Е. Сахарный диабет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Ж. Бери-бери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З. Рахит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icture"/>
          <p:cNvPicPr preferRelativeResize="0">
            <a:picLocks noGrp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0"/>
            <a:ext cx="3959225" cy="6858000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pic>
        <p:nvPicPr>
          <p:cNvPr id="2054" name="Picture 6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0"/>
            <a:ext cx="3382963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icture"/>
          <p:cNvPicPr preferRelativeResize="0">
            <a:picLocks noGrp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27538" cy="6858000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pic>
        <p:nvPicPr>
          <p:cNvPr id="6150" name="Picture 6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6250"/>
            <a:ext cx="4427537" cy="6092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picture"/>
          <p:cNvPicPr preferRelativeResize="0">
            <a:picLocks noGrp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675"/>
            <a:ext cx="6227763" cy="2808288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pic>
        <p:nvPicPr>
          <p:cNvPr id="8198" name="Picture 6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484313"/>
            <a:ext cx="2700337" cy="414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Text Box 10"/>
          <p:cNvSpPr txBox="1">
            <a:spLocks noChangeArrowheads="1"/>
          </p:cNvSpPr>
          <p:nvPr/>
        </p:nvSpPr>
        <p:spPr bwMode="auto">
          <a:xfrm>
            <a:off x="3028950" y="1546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4891088" y="6519863"/>
            <a:ext cx="39695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Питер </a:t>
            </a:r>
            <a:r>
              <a:rPr lang="ru-RU" sz="1600" b="1" dirty="0" err="1"/>
              <a:t>Пауль</a:t>
            </a:r>
            <a:r>
              <a:rPr lang="ru-RU" sz="1600" b="1" dirty="0"/>
              <a:t> Рубенс   </a:t>
            </a:r>
            <a:r>
              <a:rPr lang="ru-RU" sz="1600" b="1" dirty="0" smtClean="0"/>
              <a:t>«Сусанна </a:t>
            </a:r>
            <a:r>
              <a:rPr lang="ru-RU" sz="1600" b="1" dirty="0" err="1" smtClean="0"/>
              <a:t>Фоурмент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35845" name="Text Box 24"/>
          <p:cNvSpPr txBox="1">
            <a:spLocks noChangeArrowheads="1"/>
          </p:cNvSpPr>
          <p:nvPr/>
        </p:nvSpPr>
        <p:spPr bwMode="auto">
          <a:xfrm>
            <a:off x="1171575" y="6553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5846" name="Text Box 25"/>
          <p:cNvSpPr txBox="1">
            <a:spLocks noChangeArrowheads="1"/>
          </p:cNvSpPr>
          <p:nvPr/>
        </p:nvSpPr>
        <p:spPr bwMode="auto">
          <a:xfrm>
            <a:off x="1400175" y="6553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168986" name="Text Box 26"/>
          <p:cNvSpPr txBox="1">
            <a:spLocks noChangeArrowheads="1"/>
          </p:cNvSpPr>
          <p:nvPr/>
        </p:nvSpPr>
        <p:spPr bwMode="auto">
          <a:xfrm>
            <a:off x="357158" y="6357958"/>
            <a:ext cx="4000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Леонардо да Винчи «Джоконда»</a:t>
            </a:r>
            <a:endParaRPr lang="ru-RU" sz="1600" b="1" dirty="0"/>
          </a:p>
        </p:txBody>
      </p:sp>
      <p:sp>
        <p:nvSpPr>
          <p:cNvPr id="35848" name="Text Box 27"/>
          <p:cNvSpPr txBox="1">
            <a:spLocks noChangeArrowheads="1"/>
          </p:cNvSpPr>
          <p:nvPr/>
        </p:nvSpPr>
        <p:spPr bwMode="auto">
          <a:xfrm>
            <a:off x="8631238" y="6662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5849" name="Picture 2" descr="C:\Users\Nastya\Pictures\sub_w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0"/>
            <a:ext cx="4500562" cy="6565900"/>
          </a:xfrm>
          <a:noFill/>
        </p:spPr>
      </p:pic>
      <p:pic>
        <p:nvPicPr>
          <p:cNvPr id="35850" name="Picture 2" descr="Картинка 14 из 364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4313"/>
            <a:ext cx="4572000" cy="60579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9" grpId="0"/>
      <p:bldP spid="16898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182</Words>
  <Application>Microsoft Office PowerPoint</Application>
  <PresentationFormat>Экран (4:3)</PresentationFormat>
  <Paragraphs>64</Paragraphs>
  <Slides>22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CS ChemDraw Drawing</vt:lpstr>
      <vt:lpstr>Г – 34%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Феромоны</vt:lpstr>
      <vt:lpstr>Слайд 11</vt:lpstr>
      <vt:lpstr>Слайд 12</vt:lpstr>
      <vt:lpstr>Слайд 13</vt:lpstr>
      <vt:lpstr>Алкалоиды</vt:lpstr>
      <vt:lpstr>Слайд 15</vt:lpstr>
      <vt:lpstr>Слайд 16</vt:lpstr>
      <vt:lpstr>Слайд 17</vt:lpstr>
      <vt:lpstr>Слайд 18</vt:lpstr>
      <vt:lpstr>Слайд 19</vt:lpstr>
      <vt:lpstr>Антибиотики </vt:lpstr>
      <vt:lpstr>Antibiotic (Антибиотики) </vt:lpstr>
      <vt:lpstr>Домашнее задание   § 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34</cp:revision>
  <dcterms:created xsi:type="dcterms:W3CDTF">2010-10-03T10:46:54Z</dcterms:created>
  <dcterms:modified xsi:type="dcterms:W3CDTF">2018-02-28T08:55:02Z</dcterms:modified>
</cp:coreProperties>
</file>