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3" r:id="rId8"/>
    <p:sldId id="262" r:id="rId9"/>
    <p:sldId id="273" r:id="rId10"/>
    <p:sldId id="265" r:id="rId11"/>
    <p:sldId id="266" r:id="rId12"/>
    <p:sldId id="267" r:id="rId13"/>
    <p:sldId id="274" r:id="rId14"/>
    <p:sldId id="271" r:id="rId15"/>
    <p:sldId id="268" r:id="rId16"/>
    <p:sldId id="269" r:id="rId17"/>
    <p:sldId id="270" r:id="rId18"/>
    <p:sldId id="26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0000"/>
    <a:srgbClr val="86BE4E"/>
    <a:srgbClr val="FFE0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4724-BE21-4928-A4B6-5CF9B045D7C4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30D-BE48-4108-B572-448FDC60DC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4724-BE21-4928-A4B6-5CF9B045D7C4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30D-BE48-4108-B572-448FDC60DC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4724-BE21-4928-A4B6-5CF9B045D7C4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30D-BE48-4108-B572-448FDC60DC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4724-BE21-4928-A4B6-5CF9B045D7C4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30D-BE48-4108-B572-448FDC60DC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4724-BE21-4928-A4B6-5CF9B045D7C4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30D-BE48-4108-B572-448FDC60DC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4724-BE21-4928-A4B6-5CF9B045D7C4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30D-BE48-4108-B572-448FDC60DC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4724-BE21-4928-A4B6-5CF9B045D7C4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30D-BE48-4108-B572-448FDC60DC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4724-BE21-4928-A4B6-5CF9B045D7C4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30D-BE48-4108-B572-448FDC60DC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4724-BE21-4928-A4B6-5CF9B045D7C4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30D-BE48-4108-B572-448FDC60DC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4724-BE21-4928-A4B6-5CF9B045D7C4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30D-BE48-4108-B572-448FDC60DC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4724-BE21-4928-A4B6-5CF9B045D7C4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330D-BE48-4108-B572-448FDC60DC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E4724-BE21-4928-A4B6-5CF9B045D7C4}" type="datetimeFigureOut">
              <a:rPr lang="ru-RU" smtClean="0"/>
              <a:pPr/>
              <a:t>10.03.2016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9330D-BE48-4108-B572-448FDC60DC2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14423"/>
            <a:ext cx="7772400" cy="2143139"/>
          </a:xfrm>
        </p:spPr>
        <p:txBody>
          <a:bodyPr/>
          <a:lstStyle/>
          <a:p>
            <a:r>
              <a:rPr lang="ru-RU" b="1" dirty="0" smtClean="0"/>
              <a:t>Урок математики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800" dirty="0" smtClean="0"/>
              <a:t>2а класс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357562"/>
            <a:ext cx="6400800" cy="2281238"/>
          </a:xfrm>
        </p:spPr>
        <p:txBody>
          <a:bodyPr/>
          <a:lstStyle/>
          <a:p>
            <a:r>
              <a:rPr lang="ru-RU" dirty="0" smtClean="0"/>
              <a:t>ТЕМА: </a:t>
            </a:r>
            <a:r>
              <a:rPr lang="ru-RU" sz="4400" b="1" dirty="0" smtClean="0">
                <a:solidFill>
                  <a:schemeClr val="tx1"/>
                </a:solidFill>
              </a:rPr>
              <a:t>«Конкретный смысл действия деления»</a:t>
            </a:r>
          </a:p>
          <a:p>
            <a:r>
              <a:rPr lang="ru-RU" dirty="0" smtClean="0"/>
              <a:t>(урок изучения нового материала)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86116" y="274638"/>
            <a:ext cx="5715040" cy="301148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Работа по учебнику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с.58 №1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5016"/>
            <a:ext cx="8229600" cy="411147"/>
          </a:xfrm>
        </p:spPr>
        <p:txBody>
          <a:bodyPr>
            <a:normAutofit fontScale="77500" lnSpcReduction="20000"/>
          </a:bodyPr>
          <a:lstStyle/>
          <a:p>
            <a:endParaRPr lang="ru-RU" dirty="0"/>
          </a:p>
        </p:txBody>
      </p:sp>
      <p:pic>
        <p:nvPicPr>
          <p:cNvPr id="6146" name="Picture 2" descr="http://globuss24.ru/userfiles/image/doc/hello_html_mb241bb8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4422"/>
            <a:ext cx="381000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928826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Работа в группах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Выясните, </a:t>
            </a:r>
            <a:r>
              <a:rPr lang="ru-RU" sz="3100" b="1" dirty="0" smtClean="0">
                <a:solidFill>
                  <a:srgbClr val="860000"/>
                </a:solidFill>
              </a:rPr>
              <a:t>на сколько халатов хватит пуговиц?</a:t>
            </a:r>
            <a:br>
              <a:rPr lang="ru-RU" sz="3100" b="1" dirty="0" smtClean="0">
                <a:solidFill>
                  <a:srgbClr val="860000"/>
                </a:solidFill>
              </a:rPr>
            </a:br>
            <a:r>
              <a:rPr lang="ru-RU" sz="3100" dirty="0" smtClean="0"/>
              <a:t>Запишите решение.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85926"/>
            <a:ext cx="8429684" cy="4929222"/>
          </a:xfrm>
        </p:spPr>
        <p:txBody>
          <a:bodyPr numCol="2">
            <a:normAutofit fontScale="70000" lnSpcReduction="20000"/>
          </a:bodyPr>
          <a:lstStyle/>
          <a:p>
            <a:pPr>
              <a:spcAft>
                <a:spcPts val="600"/>
              </a:spcAft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1гр.</a:t>
            </a:r>
            <a:r>
              <a:rPr lang="ru-RU" sz="4000" dirty="0" smtClean="0"/>
              <a:t> На халаты надо пришить </a:t>
            </a:r>
            <a:r>
              <a:rPr lang="ru-RU" sz="4000" b="1" dirty="0" smtClean="0"/>
              <a:t>4 пуговицы: по 2 пуговицы </a:t>
            </a:r>
            <a:r>
              <a:rPr lang="ru-RU" sz="4000" dirty="0" smtClean="0"/>
              <a:t>на каждый халат.</a:t>
            </a:r>
          </a:p>
          <a:p>
            <a:pPr>
              <a:spcAft>
                <a:spcPts val="600"/>
              </a:spcAft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2гр.</a:t>
            </a:r>
            <a:r>
              <a:rPr lang="ru-RU" sz="4000" dirty="0" smtClean="0"/>
              <a:t> На халаты надо пришить</a:t>
            </a:r>
            <a:r>
              <a:rPr lang="ru-RU" sz="4000" b="1" dirty="0" smtClean="0"/>
              <a:t> 6 пуговиц: по 3 пуговицы </a:t>
            </a:r>
            <a:r>
              <a:rPr lang="ru-RU" sz="4000" dirty="0" smtClean="0"/>
              <a:t>на каждый халат.</a:t>
            </a:r>
          </a:p>
          <a:p>
            <a:pPr>
              <a:spcAft>
                <a:spcPts val="600"/>
              </a:spcAft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3гр.</a:t>
            </a:r>
            <a:r>
              <a:rPr lang="ru-RU" sz="4000" b="1" dirty="0" smtClean="0"/>
              <a:t> </a:t>
            </a:r>
            <a:r>
              <a:rPr lang="ru-RU" sz="4000" dirty="0" smtClean="0"/>
              <a:t>На халаты надо пришить </a:t>
            </a:r>
            <a:r>
              <a:rPr lang="ru-RU" sz="4000" b="1" dirty="0" smtClean="0"/>
              <a:t>6 пуговиц: по 2 пуговицы </a:t>
            </a:r>
            <a:r>
              <a:rPr lang="ru-RU" sz="4000" dirty="0" smtClean="0"/>
              <a:t>на каждый халат.</a:t>
            </a:r>
          </a:p>
          <a:p>
            <a:pPr>
              <a:spcAft>
                <a:spcPts val="600"/>
              </a:spcAft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4гр.</a:t>
            </a:r>
            <a:r>
              <a:rPr lang="ru-RU" sz="4000" b="1" dirty="0" smtClean="0"/>
              <a:t> </a:t>
            </a:r>
            <a:r>
              <a:rPr lang="ru-RU" sz="4000" dirty="0" smtClean="0"/>
              <a:t>На халаты надо пришить </a:t>
            </a:r>
            <a:r>
              <a:rPr lang="ru-RU" sz="4000" b="1" dirty="0" smtClean="0"/>
              <a:t>8 пуговиц: по 2 пуговицы </a:t>
            </a:r>
            <a:r>
              <a:rPr lang="ru-RU" sz="4000" dirty="0" smtClean="0"/>
              <a:t>на каждый халат.</a:t>
            </a:r>
          </a:p>
          <a:p>
            <a:pPr>
              <a:spcAft>
                <a:spcPts val="600"/>
              </a:spcAft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5гр.</a:t>
            </a:r>
            <a:r>
              <a:rPr lang="ru-RU" sz="4000" b="1" dirty="0" smtClean="0"/>
              <a:t> </a:t>
            </a:r>
            <a:r>
              <a:rPr lang="ru-RU" sz="4000" dirty="0" smtClean="0"/>
              <a:t>На халаты надо пришить </a:t>
            </a:r>
            <a:r>
              <a:rPr lang="ru-RU" sz="4000" b="1" dirty="0" smtClean="0"/>
              <a:t>9 пуговиц: по 3 пуговицы </a:t>
            </a:r>
            <a:r>
              <a:rPr lang="ru-RU" sz="4000" dirty="0" smtClean="0"/>
              <a:t>на каждый халат.</a:t>
            </a:r>
          </a:p>
          <a:p>
            <a:pPr>
              <a:spcAft>
                <a:spcPts val="600"/>
              </a:spcAft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6гр.</a:t>
            </a:r>
            <a:r>
              <a:rPr lang="ru-RU" sz="4000" b="1" dirty="0" smtClean="0"/>
              <a:t> </a:t>
            </a:r>
            <a:r>
              <a:rPr lang="ru-RU" sz="4000" dirty="0" smtClean="0"/>
              <a:t>На халаты надо пришить </a:t>
            </a:r>
            <a:r>
              <a:rPr lang="ru-RU" sz="4000" b="1" dirty="0" smtClean="0"/>
              <a:t>10 пуговиц: по 2 пуговицы </a:t>
            </a:r>
            <a:r>
              <a:rPr lang="ru-RU" sz="4000" dirty="0" smtClean="0"/>
              <a:t>на каждый халат.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uchitel-slovesnosti.ru/990/098/slov2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142852"/>
            <a:ext cx="4305300" cy="34671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614734" cy="86834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Проверка: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43050"/>
            <a:ext cx="8643998" cy="5072098"/>
          </a:xfrm>
        </p:spPr>
        <p:txBody>
          <a:bodyPr numCol="2">
            <a:normAutofit/>
          </a:bodyPr>
          <a:lstStyle/>
          <a:p>
            <a:pPr>
              <a:buNone/>
            </a:pPr>
            <a:r>
              <a:rPr lang="ru-RU" b="1" dirty="0" smtClean="0"/>
              <a:t>1гр. </a:t>
            </a:r>
            <a:r>
              <a:rPr lang="ru-RU" b="1" i="1" dirty="0" smtClean="0">
                <a:solidFill>
                  <a:srgbClr val="860000"/>
                </a:solidFill>
              </a:rPr>
              <a:t>4:2=2 (х.)</a:t>
            </a:r>
          </a:p>
          <a:p>
            <a:pPr>
              <a:buNone/>
            </a:pPr>
            <a:r>
              <a:rPr lang="ru-RU" b="1" i="1" dirty="0" smtClean="0">
                <a:solidFill>
                  <a:srgbClr val="860000"/>
                </a:solidFill>
              </a:rPr>
              <a:t>Ответ: на 2 халата.</a:t>
            </a:r>
          </a:p>
          <a:p>
            <a:pPr>
              <a:buNone/>
            </a:pPr>
            <a:r>
              <a:rPr lang="ru-RU" b="1" dirty="0" smtClean="0"/>
              <a:t>2гр. </a:t>
            </a:r>
            <a:r>
              <a:rPr lang="ru-RU" b="1" i="1" dirty="0" smtClean="0">
                <a:solidFill>
                  <a:srgbClr val="860000"/>
                </a:solidFill>
              </a:rPr>
              <a:t>6:3=2 (х.)</a:t>
            </a:r>
          </a:p>
          <a:p>
            <a:pPr>
              <a:buNone/>
            </a:pPr>
            <a:r>
              <a:rPr lang="ru-RU" b="1" i="1" dirty="0" smtClean="0">
                <a:solidFill>
                  <a:srgbClr val="860000"/>
                </a:solidFill>
              </a:rPr>
              <a:t>Ответ: на 2 халата.</a:t>
            </a:r>
          </a:p>
          <a:p>
            <a:pPr>
              <a:buNone/>
            </a:pPr>
            <a:r>
              <a:rPr lang="ru-RU" b="1" dirty="0" smtClean="0"/>
              <a:t>3гр. </a:t>
            </a:r>
            <a:r>
              <a:rPr lang="ru-RU" b="1" i="1" dirty="0" smtClean="0">
                <a:solidFill>
                  <a:srgbClr val="860000"/>
                </a:solidFill>
              </a:rPr>
              <a:t>6:2=3 (х.)</a:t>
            </a:r>
          </a:p>
          <a:p>
            <a:pPr>
              <a:buNone/>
            </a:pPr>
            <a:r>
              <a:rPr lang="ru-RU" b="1" i="1" dirty="0" smtClean="0">
                <a:solidFill>
                  <a:srgbClr val="860000"/>
                </a:solidFill>
              </a:rPr>
              <a:t>Ответ: на 3 халата.</a:t>
            </a:r>
          </a:p>
          <a:p>
            <a:pPr>
              <a:buNone/>
            </a:pPr>
            <a:r>
              <a:rPr lang="ru-RU" b="1" dirty="0" smtClean="0"/>
              <a:t>4гр. </a:t>
            </a:r>
            <a:r>
              <a:rPr lang="ru-RU" b="1" i="1" dirty="0" smtClean="0">
                <a:solidFill>
                  <a:srgbClr val="860000"/>
                </a:solidFill>
              </a:rPr>
              <a:t>8:2=4 (х.)</a:t>
            </a:r>
          </a:p>
          <a:p>
            <a:pPr>
              <a:buNone/>
            </a:pPr>
            <a:r>
              <a:rPr lang="ru-RU" b="1" i="1" dirty="0" smtClean="0">
                <a:solidFill>
                  <a:srgbClr val="860000"/>
                </a:solidFill>
              </a:rPr>
              <a:t>Ответ: на 4 халата.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5гр. </a:t>
            </a:r>
            <a:r>
              <a:rPr lang="ru-RU" b="1" i="1" dirty="0" smtClean="0">
                <a:solidFill>
                  <a:srgbClr val="860000"/>
                </a:solidFill>
              </a:rPr>
              <a:t>9:3=3 (х.)</a:t>
            </a:r>
          </a:p>
          <a:p>
            <a:pPr>
              <a:buNone/>
            </a:pPr>
            <a:r>
              <a:rPr lang="ru-RU" b="1" i="1" dirty="0" smtClean="0">
                <a:solidFill>
                  <a:srgbClr val="860000"/>
                </a:solidFill>
              </a:rPr>
              <a:t>Ответ: на 3 халата.</a:t>
            </a:r>
          </a:p>
          <a:p>
            <a:pPr>
              <a:buNone/>
            </a:pPr>
            <a:r>
              <a:rPr lang="ru-RU" b="1" dirty="0" smtClean="0"/>
              <a:t>6гр. </a:t>
            </a:r>
            <a:r>
              <a:rPr lang="ru-RU" b="1" i="1" dirty="0" smtClean="0">
                <a:solidFill>
                  <a:srgbClr val="860000"/>
                </a:solidFill>
              </a:rPr>
              <a:t>10:2=5 (х.)</a:t>
            </a:r>
          </a:p>
          <a:p>
            <a:pPr>
              <a:buNone/>
            </a:pPr>
            <a:r>
              <a:rPr lang="ru-RU" b="1" i="1" dirty="0" smtClean="0">
                <a:solidFill>
                  <a:srgbClr val="860000"/>
                </a:solidFill>
              </a:rPr>
              <a:t>Ответ: на 5 халатов.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1.bp.blogspot.com/_x28sn0HXMZ0/TEwj7FoYUCI/AAAAAAAAAGM/BYnOAtPzmaw/s640/apelsi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45404" y="0"/>
            <a:ext cx="9289404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Соотнеси рисунок и математическое выражение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45" name="Содержимое 44"/>
          <p:cNvGraphicFramePr>
            <a:graphicFrameLocks noGrp="1"/>
          </p:cNvGraphicFramePr>
          <p:nvPr>
            <p:ph idx="1"/>
          </p:nvPr>
        </p:nvGraphicFramePr>
        <p:xfrm>
          <a:off x="500034" y="1643050"/>
          <a:ext cx="8215369" cy="4057680"/>
        </p:xfrm>
        <a:graphic>
          <a:graphicData uri="http://schemas.openxmlformats.org/drawingml/2006/table">
            <a:tbl>
              <a:tblPr/>
              <a:tblGrid>
                <a:gridCol w="6419678"/>
                <a:gridCol w="1795691"/>
              </a:tblGrid>
              <a:tr h="1014420">
                <a:tc row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9550" algn="ctr"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09550"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3600" b="1" dirty="0">
                          <a:latin typeface="Times New Roman"/>
                          <a:ea typeface="Times New Roman"/>
                          <a:cs typeface="Times New Roman"/>
                        </a:rPr>
                        <a:t>:2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44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09550" algn="ctr"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09550" algn="ctr"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6:3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44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1275" algn="ctr">
                        <a:spcAft>
                          <a:spcPts val="0"/>
                        </a:spcAft>
                      </a:pPr>
                      <a:r>
                        <a:rPr lang="ru-RU" sz="3600" b="1" dirty="0">
                          <a:latin typeface="Times New Roman"/>
                          <a:ea typeface="Times New Roman"/>
                          <a:cs typeface="Times New Roman"/>
                        </a:rPr>
                        <a:t>12:4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44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275" algn="ctr"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6670" algn="ctr">
                        <a:spcAft>
                          <a:spcPts val="0"/>
                        </a:spcAft>
                      </a:pPr>
                      <a:r>
                        <a:rPr lang="ru-RU" sz="3600" b="1" dirty="0">
                          <a:latin typeface="Times New Roman"/>
                          <a:ea typeface="Times New Roman"/>
                          <a:cs typeface="Times New Roman"/>
                        </a:rPr>
                        <a:t>10:2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89" name="Picture 41" descr="beach-ball-544-6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857364"/>
            <a:ext cx="8001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0" name="Picture 42" descr="beach-ball-544-6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857364"/>
            <a:ext cx="8001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1" name="Picture 43" descr="beach-ball-544-6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1857364"/>
            <a:ext cx="8001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2" name="Picture 44" descr="beach-ball-544-6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857364"/>
            <a:ext cx="8001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3" name="Picture 45" descr="beach-ball-544-6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857364"/>
            <a:ext cx="8001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4" name="Picture 46" descr="beach-ball-544-6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857364"/>
            <a:ext cx="8001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95" name="AutoShape 47"/>
          <p:cNvCxnSpPr>
            <a:cxnSpLocks noChangeShapeType="1"/>
          </p:cNvCxnSpPr>
          <p:nvPr/>
        </p:nvCxnSpPr>
        <p:spPr bwMode="auto">
          <a:xfrm>
            <a:off x="1643042" y="2857496"/>
            <a:ext cx="0" cy="504825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096" name="AutoShape 48"/>
          <p:cNvCxnSpPr>
            <a:cxnSpLocks noChangeShapeType="1"/>
          </p:cNvCxnSpPr>
          <p:nvPr/>
        </p:nvCxnSpPr>
        <p:spPr bwMode="auto">
          <a:xfrm>
            <a:off x="2857488" y="1928802"/>
            <a:ext cx="0" cy="504825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</p:cxnSp>
      <p:pic>
        <p:nvPicPr>
          <p:cNvPr id="2097" name="Picture 49" descr="9582719_ca02_625x1000"/>
          <p:cNvPicPr>
            <a:picLocks noChangeAspect="1" noChangeArrowheads="1"/>
          </p:cNvPicPr>
          <p:nvPr/>
        </p:nvPicPr>
        <p:blipFill>
          <a:blip r:embed="rId3" cstate="print"/>
          <a:srcRect b="5202"/>
          <a:stretch>
            <a:fillRect/>
          </a:stretch>
        </p:blipFill>
        <p:spPr bwMode="auto">
          <a:xfrm>
            <a:off x="571472" y="2928934"/>
            <a:ext cx="504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8" name="Picture 50" descr="4_4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3857628"/>
            <a:ext cx="3429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9" name="Picture 51" descr="7fe19408adbb4d2dd22a72ed30b35ba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48" y="4857760"/>
            <a:ext cx="5715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49" descr="9582719_ca02_625x1000"/>
          <p:cNvPicPr>
            <a:picLocks noChangeAspect="1" noChangeArrowheads="1"/>
          </p:cNvPicPr>
          <p:nvPr/>
        </p:nvPicPr>
        <p:blipFill>
          <a:blip r:embed="rId3" cstate="print"/>
          <a:srcRect b="5202"/>
          <a:stretch>
            <a:fillRect/>
          </a:stretch>
        </p:blipFill>
        <p:spPr bwMode="auto">
          <a:xfrm>
            <a:off x="1071538" y="2928934"/>
            <a:ext cx="504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49" descr="9582719_ca02_625x1000"/>
          <p:cNvPicPr>
            <a:picLocks noChangeAspect="1" noChangeArrowheads="1"/>
          </p:cNvPicPr>
          <p:nvPr/>
        </p:nvPicPr>
        <p:blipFill>
          <a:blip r:embed="rId3" cstate="print"/>
          <a:srcRect b="5202"/>
          <a:stretch>
            <a:fillRect/>
          </a:stretch>
        </p:blipFill>
        <p:spPr bwMode="auto">
          <a:xfrm>
            <a:off x="1785918" y="2928934"/>
            <a:ext cx="504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9" descr="9582719_ca02_625x1000"/>
          <p:cNvPicPr>
            <a:picLocks noChangeAspect="1" noChangeArrowheads="1"/>
          </p:cNvPicPr>
          <p:nvPr/>
        </p:nvPicPr>
        <p:blipFill>
          <a:blip r:embed="rId3" cstate="print"/>
          <a:srcRect b="5202"/>
          <a:stretch>
            <a:fillRect/>
          </a:stretch>
        </p:blipFill>
        <p:spPr bwMode="auto">
          <a:xfrm>
            <a:off x="2285984" y="2928934"/>
            <a:ext cx="504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" name="Picture 49" descr="9582719_ca02_625x1000"/>
          <p:cNvPicPr>
            <a:picLocks noChangeAspect="1" noChangeArrowheads="1"/>
          </p:cNvPicPr>
          <p:nvPr/>
        </p:nvPicPr>
        <p:blipFill>
          <a:blip r:embed="rId3" cstate="print"/>
          <a:srcRect b="5202"/>
          <a:stretch>
            <a:fillRect/>
          </a:stretch>
        </p:blipFill>
        <p:spPr bwMode="auto">
          <a:xfrm>
            <a:off x="3000364" y="2857496"/>
            <a:ext cx="504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" name="Picture 49" descr="9582719_ca02_625x1000"/>
          <p:cNvPicPr>
            <a:picLocks noChangeAspect="1" noChangeArrowheads="1"/>
          </p:cNvPicPr>
          <p:nvPr/>
        </p:nvPicPr>
        <p:blipFill>
          <a:blip r:embed="rId3" cstate="print"/>
          <a:srcRect b="5202"/>
          <a:stretch>
            <a:fillRect/>
          </a:stretch>
        </p:blipFill>
        <p:spPr bwMode="auto">
          <a:xfrm>
            <a:off x="3500430" y="2857496"/>
            <a:ext cx="504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" name="Picture 49" descr="9582719_ca02_625x1000"/>
          <p:cNvPicPr>
            <a:picLocks noChangeAspect="1" noChangeArrowheads="1"/>
          </p:cNvPicPr>
          <p:nvPr/>
        </p:nvPicPr>
        <p:blipFill>
          <a:blip r:embed="rId3" cstate="print"/>
          <a:srcRect b="5202"/>
          <a:stretch>
            <a:fillRect/>
          </a:stretch>
        </p:blipFill>
        <p:spPr bwMode="auto">
          <a:xfrm>
            <a:off x="4214810" y="2857496"/>
            <a:ext cx="504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" name="Picture 49" descr="9582719_ca02_625x1000"/>
          <p:cNvPicPr>
            <a:picLocks noChangeAspect="1" noChangeArrowheads="1"/>
          </p:cNvPicPr>
          <p:nvPr/>
        </p:nvPicPr>
        <p:blipFill>
          <a:blip r:embed="rId3" cstate="print"/>
          <a:srcRect b="5202"/>
          <a:stretch>
            <a:fillRect/>
          </a:stretch>
        </p:blipFill>
        <p:spPr bwMode="auto">
          <a:xfrm>
            <a:off x="4714876" y="2857496"/>
            <a:ext cx="504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Picture 49" descr="9582719_ca02_625x1000"/>
          <p:cNvPicPr>
            <a:picLocks noChangeAspect="1" noChangeArrowheads="1"/>
          </p:cNvPicPr>
          <p:nvPr/>
        </p:nvPicPr>
        <p:blipFill>
          <a:blip r:embed="rId3" cstate="print"/>
          <a:srcRect b="5202"/>
          <a:stretch>
            <a:fillRect/>
          </a:stretch>
        </p:blipFill>
        <p:spPr bwMode="auto">
          <a:xfrm>
            <a:off x="5357818" y="2857496"/>
            <a:ext cx="504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Picture 49" descr="9582719_ca02_625x1000"/>
          <p:cNvPicPr>
            <a:picLocks noChangeAspect="1" noChangeArrowheads="1"/>
          </p:cNvPicPr>
          <p:nvPr/>
        </p:nvPicPr>
        <p:blipFill>
          <a:blip r:embed="rId3" cstate="print"/>
          <a:srcRect b="5202"/>
          <a:stretch>
            <a:fillRect/>
          </a:stretch>
        </p:blipFill>
        <p:spPr bwMode="auto">
          <a:xfrm>
            <a:off x="5857884" y="2857496"/>
            <a:ext cx="504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6" name="AutoShape 47"/>
          <p:cNvCxnSpPr>
            <a:cxnSpLocks noChangeShapeType="1"/>
          </p:cNvCxnSpPr>
          <p:nvPr/>
        </p:nvCxnSpPr>
        <p:spPr bwMode="auto">
          <a:xfrm>
            <a:off x="2928926" y="2857496"/>
            <a:ext cx="0" cy="504825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67" name="AutoShape 47"/>
          <p:cNvCxnSpPr>
            <a:cxnSpLocks noChangeShapeType="1"/>
          </p:cNvCxnSpPr>
          <p:nvPr/>
        </p:nvCxnSpPr>
        <p:spPr bwMode="auto">
          <a:xfrm>
            <a:off x="4071934" y="2786058"/>
            <a:ext cx="0" cy="504825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69" name="AutoShape 47"/>
          <p:cNvCxnSpPr>
            <a:cxnSpLocks noChangeShapeType="1"/>
          </p:cNvCxnSpPr>
          <p:nvPr/>
        </p:nvCxnSpPr>
        <p:spPr bwMode="auto">
          <a:xfrm>
            <a:off x="5286380" y="2786058"/>
            <a:ext cx="0" cy="504825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</p:cxnSp>
      <p:pic>
        <p:nvPicPr>
          <p:cNvPr id="70" name="Picture 50" descr="4_4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0100" y="3857628"/>
            <a:ext cx="3429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" name="Picture 50" descr="4_4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57290" y="3857628"/>
            <a:ext cx="3429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" name="Picture 50" descr="4_4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14480" y="3857628"/>
            <a:ext cx="3429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" name="Picture 50" descr="4_4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14546" y="3857628"/>
            <a:ext cx="3429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" name="Picture 50" descr="4_4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71736" y="3857628"/>
            <a:ext cx="3429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" name="Picture 50" descr="4_4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28926" y="3857628"/>
            <a:ext cx="3429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" name="Picture 50" descr="4_4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86116" y="3857628"/>
            <a:ext cx="3429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" name="Picture 50" descr="4_4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7752" y="3857628"/>
            <a:ext cx="3429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" name="Picture 50" descr="4_4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0562" y="3857628"/>
            <a:ext cx="3429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" name="Picture 50" descr="4_4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3372" y="3857628"/>
            <a:ext cx="3429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" name="Picture 50" descr="4_4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86182" y="3857628"/>
            <a:ext cx="3429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1" name="AutoShape 47"/>
          <p:cNvCxnSpPr>
            <a:cxnSpLocks noChangeShapeType="1"/>
          </p:cNvCxnSpPr>
          <p:nvPr/>
        </p:nvCxnSpPr>
        <p:spPr bwMode="auto">
          <a:xfrm>
            <a:off x="2143108" y="3714752"/>
            <a:ext cx="0" cy="504825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82" name="AutoShape 47"/>
          <p:cNvCxnSpPr>
            <a:cxnSpLocks noChangeShapeType="1"/>
          </p:cNvCxnSpPr>
          <p:nvPr/>
        </p:nvCxnSpPr>
        <p:spPr bwMode="auto">
          <a:xfrm>
            <a:off x="3714744" y="3714752"/>
            <a:ext cx="0" cy="504825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</p:cxnSp>
      <p:pic>
        <p:nvPicPr>
          <p:cNvPr id="83" name="Picture 51" descr="7fe19408adbb4d2dd22a72ed30b35ba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57290" y="4857760"/>
            <a:ext cx="5715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" name="Picture 51" descr="7fe19408adbb4d2dd22a72ed30b35ba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14546" y="4857760"/>
            <a:ext cx="5715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5" name="Picture 51" descr="7fe19408adbb4d2dd22a72ed30b35ba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488" y="4857760"/>
            <a:ext cx="5715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6" name="AutoShape 47"/>
          <p:cNvCxnSpPr>
            <a:cxnSpLocks noChangeShapeType="1"/>
          </p:cNvCxnSpPr>
          <p:nvPr/>
        </p:nvCxnSpPr>
        <p:spPr bwMode="auto">
          <a:xfrm>
            <a:off x="2071670" y="4929198"/>
            <a:ext cx="0" cy="504825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1" name="Прямая со стрелкой 100"/>
          <p:cNvCxnSpPr/>
          <p:nvPr/>
        </p:nvCxnSpPr>
        <p:spPr>
          <a:xfrm rot="16200000" flipH="1">
            <a:off x="5893603" y="3679033"/>
            <a:ext cx="1928826" cy="1000132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 стрелкой 103"/>
          <p:cNvCxnSpPr/>
          <p:nvPr/>
        </p:nvCxnSpPr>
        <p:spPr>
          <a:xfrm>
            <a:off x="5429256" y="2285992"/>
            <a:ext cx="2143140" cy="78581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 стрелкой 109"/>
          <p:cNvCxnSpPr/>
          <p:nvPr/>
        </p:nvCxnSpPr>
        <p:spPr>
          <a:xfrm>
            <a:off x="5286380" y="3929066"/>
            <a:ext cx="2000264" cy="142876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 стрелкой 111"/>
          <p:cNvCxnSpPr/>
          <p:nvPr/>
        </p:nvCxnSpPr>
        <p:spPr>
          <a:xfrm flipV="1">
            <a:off x="3571868" y="2071678"/>
            <a:ext cx="4000528" cy="3143272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Задание по уровням</a:t>
            </a:r>
            <a:endParaRPr lang="ru-RU" b="1" u="sng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4292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860000"/>
                </a:solidFill>
              </a:rPr>
              <a:t>ЗАДАЧА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12 яблок раздали детям: по 3 яблока каждому. Сколько детей получат яблоки?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86314" y="3000372"/>
            <a:ext cx="4071966" cy="1714512"/>
          </a:xfrm>
          <a:prstGeom prst="rect">
            <a:avLst/>
          </a:prstGeom>
          <a:solidFill>
            <a:srgbClr val="FFE07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Выбрать правильный схематический рисунок, записать решение и ответ.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43174" y="4929198"/>
            <a:ext cx="4071966" cy="1714512"/>
          </a:xfrm>
          <a:prstGeom prst="rect">
            <a:avLst/>
          </a:prstGeom>
          <a:solidFill>
            <a:srgbClr val="86BE4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Сделать схематический рисунок, записать решение и ответ.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2844" y="3000372"/>
            <a:ext cx="4071966" cy="17145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Записать решение и ответ.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Проверка: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1785926"/>
            <a:ext cx="4071966" cy="17145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12:3=4 (д.)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Ответ: 4 детей.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57752" y="1785926"/>
            <a:ext cx="4071966" cy="1714512"/>
          </a:xfrm>
          <a:prstGeom prst="rect">
            <a:avLst/>
          </a:prstGeom>
          <a:solidFill>
            <a:srgbClr val="FFE07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12:3=4 (д.)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Ответ: 4 детей.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43174" y="4286256"/>
            <a:ext cx="4071966" cy="1714512"/>
          </a:xfrm>
          <a:prstGeom prst="rect">
            <a:avLst/>
          </a:prstGeom>
          <a:solidFill>
            <a:srgbClr val="86BE4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12:3=4 (д.)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Ответ: 4 детей.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929190" y="1928802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214942" y="1928802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5500694" y="1928802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>
            <a:off x="5607851" y="2035959"/>
            <a:ext cx="357190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>
          <a:xfrm>
            <a:off x="5857884" y="1928802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6143636" y="1928802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6429388" y="1928802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6786578" y="1928802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7072330" y="1928802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7358082" y="1928802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rot="5400000">
            <a:off x="6537339" y="2035165"/>
            <a:ext cx="357190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7466033" y="2035165"/>
            <a:ext cx="357190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7715272" y="1928802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8001024" y="1928802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8286776" y="1928802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2786050" y="4500570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3714744" y="4500570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3357554" y="4500570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3071802" y="4500570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4286248" y="4500570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4000496" y="4500570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5214942" y="4500570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4929190" y="4500570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4643438" y="4500570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6143636" y="4500570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5857884" y="4500570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5572132" y="4500570"/>
            <a:ext cx="214314" cy="214314"/>
          </a:xfrm>
          <a:prstGeom prst="ellipse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rot="5400000">
            <a:off x="3465505" y="4606933"/>
            <a:ext cx="357190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5400000">
            <a:off x="4394199" y="4606933"/>
            <a:ext cx="357190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5322893" y="4606933"/>
            <a:ext cx="357190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uslide.ru/images/14/20674/960/img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>
                <a:solidFill>
                  <a:srgbClr val="C00000"/>
                </a:solidFill>
              </a:rPr>
              <a:t>Разложить</a:t>
            </a:r>
            <a:endParaRPr lang="ru-RU" b="1" u="sng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472518" cy="498317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1500" dirty="0" smtClean="0"/>
          </a:p>
          <a:p>
            <a:pPr algn="ctr">
              <a:buNone/>
            </a:pPr>
            <a:r>
              <a:rPr lang="ru-RU" dirty="0" smtClean="0"/>
              <a:t>синонимы:</a:t>
            </a:r>
          </a:p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</a:rPr>
              <a:t> </a:t>
            </a:r>
          </a:p>
          <a:p>
            <a:pPr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Делить </a:t>
            </a:r>
            <a:r>
              <a:rPr lang="ru-RU" sz="4000" dirty="0" smtClean="0">
                <a:solidFill>
                  <a:srgbClr val="002060"/>
                </a:solidFill>
              </a:rPr>
              <a:t>– разделить на части, распределить.</a:t>
            </a:r>
          </a:p>
          <a:p>
            <a:pPr algn="r">
              <a:buNone/>
            </a:pPr>
            <a:r>
              <a:rPr lang="ru-RU" dirty="0" smtClean="0"/>
              <a:t>(словарь С.Ожегова)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571612"/>
            <a:ext cx="2786082" cy="64294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раздать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00364" y="2357430"/>
            <a:ext cx="3071834" cy="64294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распределить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857884" y="1571612"/>
            <a:ext cx="2786082" cy="64294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разделить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pPr algn="r"/>
            <a:r>
              <a:rPr lang="ru-RU" sz="3600" b="1" dirty="0" smtClean="0">
                <a:solidFill>
                  <a:srgbClr val="002060"/>
                </a:solidFill>
              </a:rPr>
              <a:t>минутка чистописания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                                            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    </a:t>
            </a:r>
            <a:r>
              <a:rPr lang="ru-RU" b="1" dirty="0" smtClean="0">
                <a:solidFill>
                  <a:srgbClr val="C00000"/>
                </a:solidFill>
              </a:rPr>
              <a:t>СХОДСТВА?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     </a:t>
            </a:r>
            <a:r>
              <a:rPr lang="ru-RU" b="1" dirty="0" smtClean="0">
                <a:solidFill>
                  <a:srgbClr val="C00000"/>
                </a:solidFill>
              </a:rPr>
              <a:t>РАЗЛИЧИЯ?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1030" name="Picture 6" descr="http://www.razumniki.ru/images/articles/obuchenie_detey/propisi_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571480"/>
            <a:ext cx="2857500" cy="2857500"/>
          </a:xfrm>
          <a:prstGeom prst="rect">
            <a:avLst/>
          </a:prstGeom>
          <a:noFill/>
        </p:spPr>
      </p:pic>
      <p:pic>
        <p:nvPicPr>
          <p:cNvPr id="1032" name="Picture 8" descr="http://www.razumniki.ru/images/articles/obuchenie_detey/propisi_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643314"/>
            <a:ext cx="2857500" cy="2857500"/>
          </a:xfrm>
          <a:prstGeom prst="rect">
            <a:avLst/>
          </a:prstGeom>
          <a:noFill/>
        </p:spPr>
      </p:pic>
      <p:pic>
        <p:nvPicPr>
          <p:cNvPr id="8" name="Picture 6" descr="http://www.razumniki.ru/images/articles/obuchenie_detey/propisi_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1857364"/>
            <a:ext cx="1285884" cy="1285884"/>
          </a:xfrm>
          <a:prstGeom prst="rect">
            <a:avLst/>
          </a:prstGeom>
          <a:noFill/>
        </p:spPr>
      </p:pic>
      <p:pic>
        <p:nvPicPr>
          <p:cNvPr id="9" name="Picture 8" descr="http://www.razumniki.ru/images/articles/obuchenie_detey/propisi_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857364"/>
            <a:ext cx="1285884" cy="1285884"/>
          </a:xfrm>
          <a:prstGeom prst="rect">
            <a:avLst/>
          </a:prstGeom>
          <a:noFill/>
        </p:spPr>
      </p:pic>
      <p:pic>
        <p:nvPicPr>
          <p:cNvPr id="10" name="Picture 6" descr="http://www.razumniki.ru/images/articles/obuchenie_detey/propisi_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3857628"/>
            <a:ext cx="1285884" cy="1285884"/>
          </a:xfrm>
          <a:prstGeom prst="rect">
            <a:avLst/>
          </a:prstGeom>
          <a:noFill/>
        </p:spPr>
      </p:pic>
      <p:pic>
        <p:nvPicPr>
          <p:cNvPr id="11" name="Picture 8" descr="http://www.razumniki.ru/images/articles/obuchenie_detey/propisi_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857628"/>
            <a:ext cx="1285884" cy="128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Карточка №1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0066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Составь к каждой задаче выражение и найди его значение.</a:t>
            </a:r>
          </a:p>
          <a:p>
            <a:pPr marL="514350" indent="-514350">
              <a:buAutoNum type="arabicPeriod"/>
            </a:pPr>
            <a:r>
              <a:rPr lang="ru-RU" b="1" i="1" dirty="0" smtClean="0"/>
              <a:t>На каждый конверт наклеили  по 2 марки. Сколько марок на 3 конвертах?</a:t>
            </a:r>
          </a:p>
          <a:p>
            <a:pPr marL="514350" indent="-514350">
              <a:buNone/>
            </a:pPr>
            <a:endParaRPr lang="ru-RU" b="1" i="1" dirty="0" smtClean="0">
              <a:solidFill>
                <a:srgbClr val="C00000"/>
              </a:solidFill>
            </a:endParaRPr>
          </a:p>
          <a:p>
            <a:pPr marL="514350" indent="-514350">
              <a:buNone/>
            </a:pPr>
            <a:r>
              <a:rPr lang="ru-RU" b="1" i="1" dirty="0" smtClean="0"/>
              <a:t>2.  На конверты наклеили (распределили) 6 марок: по 2 марки на каждый  конверт. Сколько получилось конвертов с марками?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0" descr="http://vecart.ru/wp-content/uploads/2012/04/envelope_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928670"/>
            <a:ext cx="3690963" cy="2214578"/>
          </a:xfrm>
          <a:prstGeom prst="rect">
            <a:avLst/>
          </a:prstGeom>
          <a:noFill/>
        </p:spPr>
      </p:pic>
      <p:pic>
        <p:nvPicPr>
          <p:cNvPr id="23" name="Picture 10" descr="http://vecart.ru/wp-content/uploads/2012/04/envelope_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4643422"/>
            <a:ext cx="3690963" cy="221457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1 задача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28596" y="714356"/>
            <a:ext cx="8286808" cy="1000132"/>
          </a:xfrm>
        </p:spPr>
        <p:txBody>
          <a:bodyPr>
            <a:normAutofit/>
          </a:bodyPr>
          <a:lstStyle/>
          <a:p>
            <a:r>
              <a:rPr lang="ru-RU" sz="2800" i="1" dirty="0" smtClean="0"/>
              <a:t>На  конверты наклеили </a:t>
            </a:r>
            <a:r>
              <a:rPr lang="ru-RU" sz="2800" i="1" u="sng" dirty="0" smtClean="0"/>
              <a:t>по 2 марки</a:t>
            </a:r>
            <a:r>
              <a:rPr lang="ru-RU" sz="2800" i="1" dirty="0" smtClean="0"/>
              <a:t>. Сколько марок </a:t>
            </a:r>
            <a:r>
              <a:rPr lang="ru-RU" sz="2800" i="1" u="sng" dirty="0" smtClean="0"/>
              <a:t>на 3 конвертах</a:t>
            </a:r>
            <a:r>
              <a:rPr lang="ru-RU" sz="2800" i="1" dirty="0" smtClean="0"/>
              <a:t>?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28596" y="2857496"/>
            <a:ext cx="4040188" cy="221457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860000"/>
                </a:solidFill>
              </a:rPr>
              <a:t> </a:t>
            </a:r>
          </a:p>
          <a:p>
            <a:pPr>
              <a:buNone/>
            </a:pPr>
            <a:r>
              <a:rPr lang="ru-RU" sz="4000" b="1" i="1" dirty="0" smtClean="0">
                <a:solidFill>
                  <a:srgbClr val="860000"/>
                </a:solidFill>
              </a:rPr>
              <a:t>2*3=6 (М.)</a:t>
            </a:r>
          </a:p>
          <a:p>
            <a:pPr>
              <a:buNone/>
            </a:pPr>
            <a:r>
              <a:rPr lang="ru-RU" sz="4000" b="1" i="1" dirty="0" smtClean="0"/>
              <a:t>Ответ: 6 марок.</a:t>
            </a:r>
          </a:p>
          <a:p>
            <a:pPr algn="ctr"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                              </a:t>
            </a:r>
          </a:p>
          <a:p>
            <a:pPr algn="ctr">
              <a:buNone/>
            </a:pPr>
            <a:endParaRPr lang="ru-RU" b="1" i="1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643438" y="857232"/>
            <a:ext cx="4041775" cy="63976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5" name="Содержимое 14"/>
          <p:cNvSpPr>
            <a:spLocks noGrp="1"/>
          </p:cNvSpPr>
          <p:nvPr>
            <p:ph sz="quarter" idx="4"/>
          </p:nvPr>
        </p:nvSpPr>
        <p:spPr>
          <a:xfrm>
            <a:off x="4645025" y="3500438"/>
            <a:ext cx="4041775" cy="235745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5370" name="Picture 10" descr="http://vecart.ru/wp-content/uploads/2012/04/envelope_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2786058"/>
            <a:ext cx="3690963" cy="2214578"/>
          </a:xfrm>
          <a:prstGeom prst="rect">
            <a:avLst/>
          </a:prstGeom>
          <a:noFill/>
        </p:spPr>
      </p:pic>
      <p:pic>
        <p:nvPicPr>
          <p:cNvPr id="15374" name="Picture 14" descr="http://stamp-up.ru/wp-content/uploads/2012/07/pochtovaya_marka_Rossii_hokke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5214950"/>
            <a:ext cx="617365" cy="428628"/>
          </a:xfrm>
          <a:prstGeom prst="rect">
            <a:avLst/>
          </a:prstGeom>
          <a:noFill/>
        </p:spPr>
      </p:pic>
      <p:pic>
        <p:nvPicPr>
          <p:cNvPr id="15376" name="Picture 16" descr="http://numizmat-center.ru/data/big/image-0-1385494828_(1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43702" y="5214950"/>
            <a:ext cx="611191" cy="428628"/>
          </a:xfrm>
          <a:prstGeom prst="rect">
            <a:avLst/>
          </a:prstGeom>
          <a:noFill/>
        </p:spPr>
      </p:pic>
      <p:pic>
        <p:nvPicPr>
          <p:cNvPr id="15378" name="Picture 18" descr="http://marcol.ru/wp-content/uploads/2011/02/1969listopad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58082" y="3357562"/>
            <a:ext cx="504511" cy="500066"/>
          </a:xfrm>
          <a:prstGeom prst="rect">
            <a:avLst/>
          </a:prstGeom>
          <a:noFill/>
        </p:spPr>
      </p:pic>
      <p:pic>
        <p:nvPicPr>
          <p:cNvPr id="15380" name="Picture 20" descr="http://cosh.com.ua/img.php?cat=4&amp;num=640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29454" y="3357562"/>
            <a:ext cx="409992" cy="571504"/>
          </a:xfrm>
          <a:prstGeom prst="rect">
            <a:avLst/>
          </a:prstGeom>
          <a:noFill/>
        </p:spPr>
      </p:pic>
      <p:pic>
        <p:nvPicPr>
          <p:cNvPr id="15382" name="Picture 22" descr="http://st.depositphotos.com/1006360/4885/i/450/depositphotos_48851353-Postage-stamp-Vietnam-1988-Hog-Deer-is-a-Smal-Deer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86644" y="1500174"/>
            <a:ext cx="545723" cy="442182"/>
          </a:xfrm>
          <a:prstGeom prst="rect">
            <a:avLst/>
          </a:prstGeom>
          <a:noFill/>
        </p:spPr>
      </p:pic>
      <p:pic>
        <p:nvPicPr>
          <p:cNvPr id="15384" name="Picture 24" descr="http://static6.depositphotos.com/1103188/616/i/950/depositphotos_6164114-Whistling-Frog-Postage-Stamp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72264" y="1500174"/>
            <a:ext cx="646735" cy="4286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Задача 2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472518" cy="4911741"/>
          </a:xfrm>
        </p:spPr>
        <p:txBody>
          <a:bodyPr/>
          <a:lstStyle/>
          <a:p>
            <a:pPr>
              <a:buNone/>
            </a:pPr>
            <a:r>
              <a:rPr lang="ru-RU" b="1" i="1" dirty="0" smtClean="0"/>
              <a:t>    </a:t>
            </a:r>
            <a:r>
              <a:rPr lang="ru-RU" sz="2800" b="1" i="1" dirty="0" smtClean="0"/>
              <a:t>На </a:t>
            </a:r>
            <a:r>
              <a:rPr lang="ru-RU" sz="2800" b="1" i="1" dirty="0"/>
              <a:t>конверты наклеили (</a:t>
            </a:r>
            <a:r>
              <a:rPr lang="ru-RU" sz="2800" b="1" i="1" dirty="0" smtClean="0"/>
              <a:t>разложили) </a:t>
            </a:r>
            <a:r>
              <a:rPr lang="ru-RU" sz="2800" b="1" i="1" dirty="0"/>
              <a:t>6 марок: </a:t>
            </a:r>
            <a:r>
              <a:rPr lang="ru-RU" sz="2800" b="1" i="1" dirty="0" smtClean="0"/>
              <a:t>по 2 </a:t>
            </a:r>
            <a:r>
              <a:rPr lang="ru-RU" sz="2800" b="1" i="1" dirty="0"/>
              <a:t>марки на каждый конверт. </a:t>
            </a:r>
            <a:r>
              <a:rPr lang="ru-RU" sz="2800" b="1" i="1" dirty="0" smtClean="0"/>
              <a:t>Сколько </a:t>
            </a:r>
            <a:r>
              <a:rPr lang="ru-RU" sz="2800" b="1" i="1" dirty="0"/>
              <a:t>получилось конвертов с марками</a:t>
            </a:r>
            <a:r>
              <a:rPr lang="ru-RU" sz="2800" b="1" i="1" dirty="0" smtClean="0"/>
              <a:t>?</a:t>
            </a:r>
            <a:endParaRPr lang="ru-RU" sz="2800" b="1" i="1" dirty="0"/>
          </a:p>
          <a:p>
            <a:pPr algn="ctr">
              <a:buNone/>
            </a:pPr>
            <a:endParaRPr lang="ru-RU" sz="9600" b="1" dirty="0">
              <a:solidFill>
                <a:srgbClr val="C00000"/>
              </a:solidFill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11266" name="Picture 2" descr="http://myco.in.ua/files/2373_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21" y="2857496"/>
            <a:ext cx="4286279" cy="3214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0" descr="http://vecart.ru/wp-content/uploads/2012/04/envelope_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3857628"/>
            <a:ext cx="3690963" cy="2214578"/>
          </a:xfrm>
          <a:prstGeom prst="rect">
            <a:avLst/>
          </a:prstGeom>
          <a:noFill/>
        </p:spPr>
      </p:pic>
      <p:pic>
        <p:nvPicPr>
          <p:cNvPr id="12" name="Picture 10" descr="http://vecart.ru/wp-content/uploads/2012/04/envelope_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53037" y="1928802"/>
            <a:ext cx="3690963" cy="2214578"/>
          </a:xfrm>
          <a:prstGeom prst="rect">
            <a:avLst/>
          </a:prstGeom>
          <a:noFill/>
        </p:spPr>
      </p:pic>
      <p:pic>
        <p:nvPicPr>
          <p:cNvPr id="11" name="Picture 10" descr="http://vecart.ru/wp-content/uploads/2012/04/envelope_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28802"/>
            <a:ext cx="3690963" cy="221457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85725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Задача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i="1" dirty="0" smtClean="0"/>
              <a:t>    На конверты наклеили (разложили) 6 марок: по 2 марки на каждый конверт. Сколько получилось конвертов с марками?</a:t>
            </a:r>
          </a:p>
          <a:p>
            <a:pPr>
              <a:buNone/>
            </a:pPr>
            <a:endParaRPr lang="ru-RU" sz="2800" b="1" i="1" dirty="0"/>
          </a:p>
          <a:p>
            <a:pPr>
              <a:buNone/>
            </a:pPr>
            <a:r>
              <a:rPr lang="ru-RU" sz="2800" b="1" i="1" dirty="0" smtClean="0"/>
              <a:t>                                    </a:t>
            </a:r>
            <a:endParaRPr lang="ru-RU" sz="4400" b="1" i="1" dirty="0" smtClean="0">
              <a:solidFill>
                <a:srgbClr val="860000"/>
              </a:solidFill>
            </a:endParaRPr>
          </a:p>
          <a:p>
            <a:pPr>
              <a:buNone/>
            </a:pPr>
            <a:endParaRPr lang="ru-RU" sz="2800" b="1" i="1" dirty="0"/>
          </a:p>
          <a:p>
            <a:pPr>
              <a:buNone/>
            </a:pPr>
            <a:endParaRPr lang="ru-RU" sz="2800" b="1" i="1" dirty="0" smtClean="0"/>
          </a:p>
          <a:p>
            <a:pPr>
              <a:buNone/>
            </a:pPr>
            <a:endParaRPr lang="ru-RU" sz="2800" b="1" i="1" dirty="0" smtClean="0"/>
          </a:p>
          <a:p>
            <a:pPr>
              <a:buNone/>
            </a:pPr>
            <a:endParaRPr lang="ru-RU" sz="2800" dirty="0"/>
          </a:p>
        </p:txBody>
      </p:sp>
      <p:pic>
        <p:nvPicPr>
          <p:cNvPr id="17410" name="Picture 2" descr="http://philatelic-shop.com/wp-content/uploads/2015/04/%D0%9F%D0%BE%D1%87%D1%82%D0%BE%D0%B2%D0%B0-%D0%BC%D0%B0%D1%80%D0%BA%D0%B0-%C2%AB50-%D0%BB%D0%B5%D1%82-%D0%BF%D0%B5%D1%80%D0%B2%D0%BE%D0%BC%D1%83-%D0%B2%D1%8B%D1%85%D0%BE%D0%B4%D1%83-%D1%87%D0%B5%D0%BB%D0%BE%D0%B2%D0%B5%D0%BA%D0%B0-%D0%B2-%D0%BE%D1%82%D0%BA%D1%80%D1%8B%D1%82%D1%8B%D0%B9-%D0%BA%D0%BE%D1%81%D0%BC%D0%BE%D1%81%C2%B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5857892"/>
            <a:ext cx="571504" cy="800751"/>
          </a:xfrm>
          <a:prstGeom prst="rect">
            <a:avLst/>
          </a:prstGeom>
          <a:noFill/>
        </p:spPr>
      </p:pic>
      <p:pic>
        <p:nvPicPr>
          <p:cNvPr id="17412" name="Picture 4" descr="http://philatelic-shop.com/wp-content/uploads/2013/10/19-%D0%A1%D0%B5%D1%80%D0%B8%D1%8F-%D0%BF%D0%BE%D1%87%D1%82%D0%BE%D0%B2%D1%8B%D1%85-%D0%BC%D0%B0%D1%80%D0%BE%D0%BA-%D0%A1%D0%BE%D0%B2%D1%80%D0%B5%D0%BC%D0%B5%D0%BD%D0%BD%D0%BE%D0%B5-%D0%B8%D1%81%D0%BA%D1%83%D1%81%D1%81%D1%82%D0%B2%D0%BE-%D0%A0%D0%BE%D1%81%D1%81%D0%B8%D0%B8-2013.-%D0%9A%D0%B0%D1%80%D1%82%D0%B8%D0%BD%D0%B0-%C2%AB%D0%91%D1%83%D0%BA%D0%B5%D1%82%C2%BB-%D1%80%D0%B0%D0%B1%D0%BE%D1%82%D1%8B-%D0%92.%D0%9C.-%D0%9C%D0%B0%D0%BB%D0%BE%D0%B3%D0%BE-2005-%D0%B3%D0%BE%D0%B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0298" y="5929330"/>
            <a:ext cx="552983" cy="746528"/>
          </a:xfrm>
          <a:prstGeom prst="rect">
            <a:avLst/>
          </a:prstGeom>
          <a:noFill/>
        </p:spPr>
      </p:pic>
      <p:pic>
        <p:nvPicPr>
          <p:cNvPr id="17414" name="Picture 6" descr="http://philatelia.ru/pict/cat2/stamp/10338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14744" y="5929330"/>
            <a:ext cx="559568" cy="714381"/>
          </a:xfrm>
          <a:prstGeom prst="rect">
            <a:avLst/>
          </a:prstGeom>
          <a:noFill/>
        </p:spPr>
      </p:pic>
      <p:pic>
        <p:nvPicPr>
          <p:cNvPr id="17416" name="Picture 8" descr="http://stamp-up.ru/wp-content/uploads/pochtovaya_marka_Rossii_naryad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4857752" y="5929330"/>
            <a:ext cx="526648" cy="714380"/>
          </a:xfrm>
          <a:prstGeom prst="rect">
            <a:avLst/>
          </a:prstGeom>
          <a:noFill/>
        </p:spPr>
      </p:pic>
      <p:pic>
        <p:nvPicPr>
          <p:cNvPr id="17418" name="Picture 10" descr="http://philatelic-shop.com/wp-content/uploads/2013/10/21-%D0%A1%D0%B5%D1%80%D0%B8%D1%8F-%D0%BF%D0%BE%D1%87%D1%82%D0%BE%D0%B2%D1%8B%D1%85-%D0%BC%D0%B0%D1%80%D0%BE%D0%BA-%D0%A1%D0%BE%D0%B2%D1%80%D0%B5%D0%BC%D0%B5%D0%BD%D0%BD%D0%BE%D0%B5-%D0%B8%D1%81%D0%BA%D1%83%D1%81%D1%81%D1%82%D0%B2%D0%BE-%D0%A0%D0%BE%D1%81%D1%81%D0%B8%D0%B8-2013.-%D0%9F%D0%B0%D0%BC%D1%8F%D1%82%D0%BD%D0%B8%D0%BA-%D0%90.%D0%98.-%D0%9F%D0%BE%D0%BA%D1%80%D1%8B%D1%88%D0%BA%D0%B8%D0%BD%D1%83-%D1%80%D0%B0%D0%B1%D0%BE%D1%82%D1%8B-%D0%9C.%D0%92.-%D0%9F%D0%B5%D1%80%D0%B5%D1%8F%D1%81%D0%BB%D0%B0%D0%B2%D1%86%D0%B0-2005-%D0%B3%D0%BE%D0%B4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43636" y="5929330"/>
            <a:ext cx="597962" cy="807249"/>
          </a:xfrm>
          <a:prstGeom prst="rect">
            <a:avLst/>
          </a:prstGeom>
          <a:noFill/>
        </p:spPr>
      </p:pic>
      <p:pic>
        <p:nvPicPr>
          <p:cNvPr id="17420" name="Picture 12" descr="http://st.depositphotos.com/1000954/3721/i/950/depositphotos_37218905-RUSSIA---2013-shows-Mascot-of-XXII-Olympic-Games-in-Sochi-2014---Polar-Bear-Mishka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286644" y="6000768"/>
            <a:ext cx="714380" cy="5741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19 -0.07639 L 0.0684 -0.49653 " pathEditMode="relative" ptsTypes="AA">
                                      <p:cBhvr>
                                        <p:cTn id="13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9329 L 0.00729 -0.50301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-2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97 -0.09098 L 0.41753 -0.5007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" y="-205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95 -0.08056 L 0.34948 -0.5007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" y="-2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43 -0.05579 L -0.1809 -0.22384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" y="-84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85185E-6 L -0.23351 -0.21736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-1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www.opengaz.ru/sites/www.opengaz.ru/files/field/image/um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6067" y="3500438"/>
            <a:ext cx="3255401" cy="300039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3857652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Действие, в котором что-то раздаётся (делится) поровну называется в математике </a:t>
            </a:r>
            <a:r>
              <a:rPr lang="ru-RU" b="1" u="sng" dirty="0" smtClean="0">
                <a:solidFill>
                  <a:srgbClr val="860000"/>
                </a:solidFill>
              </a:rPr>
              <a:t>ДЕЛЕНИЕМ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Тема урока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00240"/>
            <a:ext cx="8258204" cy="412592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b="1" dirty="0" smtClean="0">
                <a:solidFill>
                  <a:srgbClr val="860000"/>
                </a:solidFill>
              </a:rPr>
              <a:t>Конкретный смысл действия деления</a:t>
            </a:r>
            <a:endParaRPr lang="ru-RU" sz="7200" b="1" dirty="0">
              <a:solidFill>
                <a:srgbClr val="86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0" descr="http://vecart.ru/wp-content/uploads/2012/04/envelope_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3857628"/>
            <a:ext cx="3690963" cy="2214578"/>
          </a:xfrm>
          <a:prstGeom prst="rect">
            <a:avLst/>
          </a:prstGeom>
          <a:noFill/>
        </p:spPr>
      </p:pic>
      <p:pic>
        <p:nvPicPr>
          <p:cNvPr id="12" name="Picture 10" descr="http://vecart.ru/wp-content/uploads/2012/04/envelope_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53037" y="1928802"/>
            <a:ext cx="3690963" cy="2214578"/>
          </a:xfrm>
          <a:prstGeom prst="rect">
            <a:avLst/>
          </a:prstGeom>
          <a:noFill/>
        </p:spPr>
      </p:pic>
      <p:pic>
        <p:nvPicPr>
          <p:cNvPr id="11" name="Picture 10" descr="http://vecart.ru/wp-content/uploads/2012/04/envelope_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28802"/>
            <a:ext cx="3690963" cy="221457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85725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Задача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i="1" dirty="0" smtClean="0"/>
              <a:t>    На конверты наклеили (разложили) 6 марок: по 2 марки на каждый конверт. Сколько получилось конвертов с марками?</a:t>
            </a:r>
          </a:p>
          <a:p>
            <a:pPr>
              <a:buNone/>
            </a:pPr>
            <a:endParaRPr lang="ru-RU" sz="2800" b="1" i="1" dirty="0" smtClean="0"/>
          </a:p>
          <a:p>
            <a:pPr algn="ctr">
              <a:buNone/>
            </a:pPr>
            <a:r>
              <a:rPr lang="ru-RU" sz="4400" b="1" i="1" dirty="0" smtClean="0">
                <a:solidFill>
                  <a:srgbClr val="FF0000"/>
                </a:solidFill>
              </a:rPr>
              <a:t> 6:2=3 (к.)</a:t>
            </a:r>
          </a:p>
          <a:p>
            <a:pPr algn="ctr">
              <a:buNone/>
            </a:pPr>
            <a:endParaRPr lang="ru-RU" sz="2800" b="1" i="1" dirty="0" smtClean="0"/>
          </a:p>
          <a:p>
            <a:pPr>
              <a:buNone/>
            </a:pPr>
            <a:endParaRPr lang="ru-RU" sz="2800" b="1" i="1" dirty="0"/>
          </a:p>
          <a:p>
            <a:pPr>
              <a:buNone/>
            </a:pPr>
            <a:r>
              <a:rPr lang="ru-RU" sz="2800" b="1" i="1" dirty="0" smtClean="0"/>
              <a:t>                                    </a:t>
            </a:r>
            <a:endParaRPr lang="ru-RU" sz="4400" b="1" i="1" dirty="0" smtClean="0">
              <a:solidFill>
                <a:srgbClr val="860000"/>
              </a:solidFill>
            </a:endParaRPr>
          </a:p>
          <a:p>
            <a:pPr>
              <a:buNone/>
            </a:pPr>
            <a:endParaRPr lang="ru-RU" sz="2800" b="1" i="1" dirty="0"/>
          </a:p>
          <a:p>
            <a:pPr>
              <a:buNone/>
            </a:pPr>
            <a:endParaRPr lang="ru-RU" sz="2800" b="1" i="1" dirty="0" smtClean="0"/>
          </a:p>
          <a:p>
            <a:pPr>
              <a:buNone/>
            </a:pPr>
            <a:endParaRPr lang="ru-RU" sz="2800" b="1" i="1" dirty="0" smtClean="0"/>
          </a:p>
          <a:p>
            <a:pPr>
              <a:buNone/>
            </a:pPr>
            <a:endParaRPr lang="ru-RU" sz="2800" dirty="0"/>
          </a:p>
        </p:txBody>
      </p:sp>
      <p:pic>
        <p:nvPicPr>
          <p:cNvPr id="17410" name="Picture 2" descr="http://philatelic-shop.com/wp-content/uploads/2015/04/%D0%9F%D0%BE%D1%87%D1%82%D0%BE%D0%B2%D0%B0-%D0%BC%D0%B0%D1%80%D0%BA%D0%B0-%C2%AB50-%D0%BB%D0%B5%D1%82-%D0%BF%D0%B5%D1%80%D0%B2%D0%BE%D0%BC%D1%83-%D0%B2%D1%8B%D1%85%D0%BE%D0%B4%D1%83-%D1%87%D0%B5%D0%BB%D0%BE%D0%B2%D0%B5%D0%BA%D0%B0-%D0%B2-%D0%BE%D1%82%D0%BA%D1%80%D1%8B%D1%82%D1%8B%D0%B9-%D0%BA%D0%BE%D1%81%D0%BC%D0%BE%D1%81%C2%B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2428868"/>
            <a:ext cx="571504" cy="800751"/>
          </a:xfrm>
          <a:prstGeom prst="rect">
            <a:avLst/>
          </a:prstGeom>
          <a:noFill/>
        </p:spPr>
      </p:pic>
      <p:pic>
        <p:nvPicPr>
          <p:cNvPr id="17412" name="Picture 4" descr="http://philatelic-shop.com/wp-content/uploads/2013/10/19-%D0%A1%D0%B5%D1%80%D0%B8%D1%8F-%D0%BF%D0%BE%D1%87%D1%82%D0%BE%D0%B2%D1%8B%D1%85-%D0%BC%D0%B0%D1%80%D0%BE%D0%BA-%D0%A1%D0%BE%D0%B2%D1%80%D0%B5%D0%BC%D0%B5%D0%BD%D0%BD%D0%BE%D0%B5-%D0%B8%D1%81%D0%BA%D1%83%D1%81%D1%81%D1%82%D0%B2%D0%BE-%D0%A0%D0%BE%D1%81%D1%81%D0%B8%D0%B8-2013.-%D0%9A%D0%B0%D1%80%D1%82%D0%B8%D0%BD%D0%B0-%C2%AB%D0%91%D1%83%D0%BA%D0%B5%D1%82%C2%BB-%D1%80%D0%B0%D0%B1%D0%BE%D1%82%D1%8B-%D0%92.%D0%9C.-%D0%9C%D0%B0%D0%BB%D0%BE%D0%B3%D0%BE-2005-%D0%B3%D0%BE%D0%B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2428868"/>
            <a:ext cx="552983" cy="746528"/>
          </a:xfrm>
          <a:prstGeom prst="rect">
            <a:avLst/>
          </a:prstGeom>
          <a:noFill/>
        </p:spPr>
      </p:pic>
      <p:pic>
        <p:nvPicPr>
          <p:cNvPr id="17414" name="Picture 6" descr="http://philatelia.ru/pict/cat2/stamp/10338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6314" y="4429132"/>
            <a:ext cx="559568" cy="714381"/>
          </a:xfrm>
          <a:prstGeom prst="rect">
            <a:avLst/>
          </a:prstGeom>
          <a:noFill/>
        </p:spPr>
      </p:pic>
      <p:pic>
        <p:nvPicPr>
          <p:cNvPr id="17416" name="Picture 8" descr="http://stamp-up.ru/wp-content/uploads/pochtovaya_marka_Rossii_naryad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5357818" y="4429132"/>
            <a:ext cx="526648" cy="714380"/>
          </a:xfrm>
          <a:prstGeom prst="rect">
            <a:avLst/>
          </a:prstGeom>
          <a:noFill/>
        </p:spPr>
      </p:pic>
      <p:pic>
        <p:nvPicPr>
          <p:cNvPr id="17418" name="Picture 10" descr="http://philatelic-shop.com/wp-content/uploads/2013/10/21-%D0%A1%D0%B5%D1%80%D0%B8%D1%8F-%D0%BF%D0%BE%D1%87%D1%82%D0%BE%D0%B2%D1%8B%D1%85-%D0%BC%D0%B0%D1%80%D0%BE%D0%BA-%D0%A1%D0%BE%D0%B2%D1%80%D0%B5%D0%BC%D0%B5%D0%BD%D0%BD%D0%BE%D0%B5-%D0%B8%D1%81%D0%BA%D1%83%D1%81%D1%81%D1%82%D0%B2%D0%BE-%D0%A0%D0%BE%D1%81%D1%81%D0%B8%D0%B8-2013.-%D0%9F%D0%B0%D0%BC%D1%8F%D1%82%D0%BD%D0%B8%D0%BA-%D0%90.%D0%98.-%D0%9F%D0%BE%D0%BA%D1%80%D1%8B%D1%88%D0%BA%D0%B8%D0%BD%D1%83-%D1%80%D0%B0%D0%B1%D0%BE%D1%82%D1%8B-%D0%9C.%D0%92.-%D0%9F%D0%B5%D1%80%D0%B5%D1%8F%D1%81%D0%BB%D0%B0%D0%B2%D1%86%D0%B0-2005-%D0%B3%D0%BE%D0%B4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58082" y="2500306"/>
            <a:ext cx="597962" cy="807249"/>
          </a:xfrm>
          <a:prstGeom prst="rect">
            <a:avLst/>
          </a:prstGeom>
          <a:noFill/>
        </p:spPr>
      </p:pic>
      <p:pic>
        <p:nvPicPr>
          <p:cNvPr id="17420" name="Picture 12" descr="http://st.depositphotos.com/1000954/3721/i/950/depositphotos_37218905-RUSSIA---2013-shows-Mascot-of-XXII-Olympic-Games-in-Sochi-2014---Polar-Bear-Mishka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929586" y="2500306"/>
            <a:ext cx="714380" cy="5741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479</Words>
  <Application>Microsoft Office PowerPoint</Application>
  <PresentationFormat>Экран (4:3)</PresentationFormat>
  <Paragraphs>100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Урок математики 2а класс</vt:lpstr>
      <vt:lpstr>минутка чистописания</vt:lpstr>
      <vt:lpstr>Карточка №1</vt:lpstr>
      <vt:lpstr>1 задача</vt:lpstr>
      <vt:lpstr>Задача 2</vt:lpstr>
      <vt:lpstr>Задача 2</vt:lpstr>
      <vt:lpstr>Действие, в котором что-то раздаётся (делится) поровну называется в математике ДЕЛЕНИЕМ.</vt:lpstr>
      <vt:lpstr>Тема урока</vt:lpstr>
      <vt:lpstr>Задача 2</vt:lpstr>
      <vt:lpstr> Работа по учебнику с.58 №1</vt:lpstr>
      <vt:lpstr>Работа в группах Выясните, на сколько халатов хватит пуговиц? Запишите решение. </vt:lpstr>
      <vt:lpstr>Проверка:</vt:lpstr>
      <vt:lpstr>Слайд 13</vt:lpstr>
      <vt:lpstr>Соотнеси рисунок и математическое выражение</vt:lpstr>
      <vt:lpstr>Задание по уровням</vt:lpstr>
      <vt:lpstr>Проверка:</vt:lpstr>
      <vt:lpstr>Слайд 17</vt:lpstr>
      <vt:lpstr>Разложить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математики 2а класс</dc:title>
  <dc:creator>Артем</dc:creator>
  <cp:lastModifiedBy>Артем</cp:lastModifiedBy>
  <cp:revision>48</cp:revision>
  <dcterms:created xsi:type="dcterms:W3CDTF">2016-03-06T13:05:32Z</dcterms:created>
  <dcterms:modified xsi:type="dcterms:W3CDTF">2016-03-09T21:51:12Z</dcterms:modified>
</cp:coreProperties>
</file>