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87" r:id="rId4"/>
    <p:sldId id="261" r:id="rId5"/>
    <p:sldId id="268" r:id="rId6"/>
    <p:sldId id="263" r:id="rId7"/>
    <p:sldId id="282" r:id="rId8"/>
    <p:sldId id="267" r:id="rId9"/>
    <p:sldId id="265" r:id="rId10"/>
    <p:sldId id="277" r:id="rId11"/>
    <p:sldId id="279" r:id="rId12"/>
    <p:sldId id="266" r:id="rId13"/>
    <p:sldId id="284" r:id="rId14"/>
    <p:sldId id="270" r:id="rId15"/>
    <p:sldId id="271" r:id="rId16"/>
    <p:sldId id="280" r:id="rId17"/>
    <p:sldId id="281" r:id="rId18"/>
    <p:sldId id="273" r:id="rId19"/>
    <p:sldId id="285" r:id="rId20"/>
    <p:sldId id="274" r:id="rId21"/>
    <p:sldId id="275" r:id="rId22"/>
    <p:sldId id="283" r:id="rId23"/>
    <p:sldId id="286" r:id="rId24"/>
    <p:sldId id="2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88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-612576" y="-459432"/>
            <a:ext cx="10009112" cy="8496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оценивания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935440"/>
                <a:gridCol w="153928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Баллы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ru-RU" sz="6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ru-RU" sz="6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FFC000"/>
                          </a:solidFill>
                        </a:rPr>
                        <a:t>5 - 4</a:t>
                      </a:r>
                      <a:endParaRPr lang="ru-RU" sz="60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C00000"/>
                          </a:solidFill>
                        </a:rPr>
                        <a:t>3-0</a:t>
                      </a:r>
                      <a:endParaRPr lang="ru-RU" sz="6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Оценка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Посчитайте средний балл оценки вашей команды и ответ округлите до целых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404664"/>
            <a:ext cx="7786742" cy="77867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Посев культуры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850" y="622300"/>
            <a:ext cx="8686800" cy="838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Решив  задание у тебя получится формула цветка</a:t>
            </a:r>
            <a:br>
              <a:rPr lang="ru-RU" dirty="0" smtClean="0"/>
            </a:br>
            <a:r>
              <a:rPr lang="ru-RU" sz="2800" cap="none" dirty="0" smtClean="0"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  <p:pic>
        <p:nvPicPr>
          <p:cNvPr id="51202" name="Содержимое 3" descr="G:\инт урок биол+мат\цветок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2276475"/>
            <a:ext cx="3311525" cy="3529013"/>
          </a:xfrm>
        </p:spPr>
      </p:pic>
      <p:pic>
        <p:nvPicPr>
          <p:cNvPr id="51203" name="Рисунок 4" descr="G:\инт урок биол+мат\цветок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2349500"/>
            <a:ext cx="3529013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971550" y="1268413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1 </a:t>
            </a:r>
            <a:r>
              <a:rPr lang="ru-RU" dirty="0" smtClean="0"/>
              <a:t>пасека</a:t>
            </a:r>
            <a:endParaRPr lang="ru-RU" dirty="0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003800" y="1341438"/>
            <a:ext cx="3673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2 </a:t>
            </a:r>
            <a:r>
              <a:rPr lang="ru-RU" dirty="0" smtClean="0"/>
              <a:t>пасека</a:t>
            </a:r>
            <a:endParaRPr lang="ru-RU" dirty="0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83568" y="1556792"/>
            <a:ext cx="5751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Ч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716016" y="1556792"/>
            <a:ext cx="7191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Ч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971550" y="1700213"/>
            <a:ext cx="3603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004048" y="177281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4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1259632" y="1556792"/>
            <a:ext cx="504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Л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5292080" y="1628800"/>
            <a:ext cx="504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Л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475656" y="1772816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80112" y="1772816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4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1691680" y="1556792"/>
            <a:ext cx="5762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Т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5796136" y="1628800"/>
            <a:ext cx="5762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Т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907704" y="1772816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5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012160" y="1772816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2123728" y="1556792"/>
            <a:ext cx="5746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П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6372200" y="1556792"/>
            <a:ext cx="5746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П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2411760" y="1772816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1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6660232" y="1700808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1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1" grpId="0"/>
      <p:bldP spid="51213" grpId="0"/>
      <p:bldP spid="51214" grpId="0"/>
      <p:bldP spid="51216" grpId="0"/>
      <p:bldP spid="51220" grpId="0"/>
      <p:bldP spid="51221" grpId="0"/>
      <p:bldP spid="51222" grpId="0"/>
      <p:bldP spid="512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83568" y="404664"/>
            <a:ext cx="7786742" cy="77867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764704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Цветущее поле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Выбор </a:t>
            </a:r>
            <a:r>
              <a:rPr lang="ru-RU" smtClean="0"/>
              <a:t>медоносной культуры </a:t>
            </a:r>
            <a:endParaRPr lang="ru-RU" dirty="0"/>
          </a:p>
        </p:txBody>
      </p:sp>
      <p:pic>
        <p:nvPicPr>
          <p:cNvPr id="4" name="Содержимое 3" descr="http://vse-o-mede.com/wp-content/uploads/2017/06/vasilek-lugovoj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230425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vse-o-mede.com/wp-content/uploads/2017/06/grechih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636912"/>
            <a:ext cx="2245152" cy="1868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vse-o-mede.com/wp-content/uploads/2017/06/donnik-belyj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700808"/>
            <a:ext cx="252028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G:\инт урок биол+мат\клевер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861048"/>
            <a:ext cx="3452543" cy="2088232"/>
          </a:xfrm>
          <a:prstGeom prst="rect">
            <a:avLst/>
          </a:prstGeom>
          <a:noFill/>
        </p:spPr>
      </p:pic>
      <p:pic>
        <p:nvPicPr>
          <p:cNvPr id="26627" name="Picture 3" descr="G:\инт урок биол+мат\медуниц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3789040"/>
            <a:ext cx="3024336" cy="2263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Травы медоносы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1554159"/>
          <a:ext cx="8659688" cy="449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844"/>
                <a:gridCol w="4329844"/>
              </a:tblGrid>
              <a:tr h="66051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</a:t>
                      </a:r>
                    </a:p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культуры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Урожайность медосбора с 1 га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51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Василек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51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Гречиха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51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Донник белый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51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Клевер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512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Медуница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Донник наиболее медоносная культура из предложенных</a:t>
            </a:r>
            <a:endParaRPr lang="ru-RU" sz="4000" dirty="0"/>
          </a:p>
        </p:txBody>
      </p:sp>
      <p:pic>
        <p:nvPicPr>
          <p:cNvPr id="5" name="Рисунок 4" descr="http://vse-o-mede.com/wp-content/uploads/2017/06/donnik-belyj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996952"/>
            <a:ext cx="338437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584" y="404664"/>
            <a:ext cx="7786742" cy="77867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764704"/>
            <a:ext cx="55446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Сбор нектара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Проблемная ситуация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Задача:</a:t>
            </a:r>
          </a:p>
          <a:p>
            <a:pPr>
              <a:buNone/>
            </a:pPr>
            <a:r>
              <a:rPr lang="ru-RU" sz="2800" dirty="0" smtClean="0"/>
              <a:t>У деда Ильи есть пчелы. В этом году он собрал </a:t>
            </a:r>
            <a:r>
              <a:rPr lang="ru-RU" sz="2800" dirty="0" smtClean="0">
                <a:solidFill>
                  <a:srgbClr val="FF0000"/>
                </a:solidFill>
              </a:rPr>
              <a:t>180</a:t>
            </a:r>
            <a:r>
              <a:rPr lang="ru-RU" sz="2800" dirty="0" smtClean="0"/>
              <a:t> кг мёда с поля, засеянным разнотравьем, шириной  </a:t>
            </a:r>
            <a:r>
              <a:rPr lang="ru-RU" sz="2800" dirty="0" smtClean="0">
                <a:solidFill>
                  <a:srgbClr val="FF0000"/>
                </a:solidFill>
              </a:rPr>
              <a:t>100</a:t>
            </a:r>
            <a:r>
              <a:rPr lang="ru-RU" sz="2800" dirty="0" smtClean="0"/>
              <a:t>м   и   длиной  </a:t>
            </a:r>
            <a:r>
              <a:rPr lang="ru-RU" sz="2800" dirty="0" smtClean="0">
                <a:solidFill>
                  <a:srgbClr val="FF0000"/>
                </a:solidFill>
              </a:rPr>
              <a:t>300</a:t>
            </a:r>
            <a:r>
              <a:rPr lang="ru-RU" sz="2800" dirty="0" smtClean="0"/>
              <a:t>м.</a:t>
            </a:r>
          </a:p>
          <a:p>
            <a:pPr>
              <a:buNone/>
            </a:pPr>
            <a:r>
              <a:rPr lang="ru-RU" sz="2800" dirty="0" smtClean="0"/>
              <a:t>Может ли дед Илья на следующий год собрать тот же объем меда, но при меньшей площади поля в два раза, при таких же погодных условиях. Что необходимо сделать для этого?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25" name="Picture 2" descr="E:\инт урок биол+мат\4c519815df046b22a65b9cdd234d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286000"/>
            <a:ext cx="9144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660736" y="155172"/>
            <a:ext cx="4465977" cy="104644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Кроссворд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076825" y="1341438"/>
            <a:ext cx="636588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57775" y="1871663"/>
            <a:ext cx="636588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4714884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68888" y="2432050"/>
            <a:ext cx="636587" cy="5635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068888" y="3009900"/>
            <a:ext cx="636587" cy="5635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68888" y="3582988"/>
            <a:ext cx="636587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078413" y="4151313"/>
            <a:ext cx="636587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84763" y="4738688"/>
            <a:ext cx="636587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70475" y="5316538"/>
            <a:ext cx="636588" cy="563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00313" y="528637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726113" y="4725988"/>
            <a:ext cx="636587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427538" y="2420938"/>
            <a:ext cx="636587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422775" y="3600450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359525" y="3579813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362700" y="3008313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019925" y="1341438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372225" y="1341438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019925" y="3573463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429124" y="4714884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790950" y="1890713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4424363" y="1897063"/>
            <a:ext cx="636587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5724525" y="1341438"/>
            <a:ext cx="636588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3786182" y="4714884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5708650" y="359092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779838" y="2471738"/>
            <a:ext cx="636587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5724525" y="2997200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4357686" y="3000372"/>
            <a:ext cx="720725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554" name="TextBox 2"/>
          <p:cNvSpPr txBox="1">
            <a:spLocks noChangeArrowheads="1"/>
          </p:cNvSpPr>
          <p:nvPr/>
        </p:nvSpPr>
        <p:spPr bwMode="auto">
          <a:xfrm>
            <a:off x="4787900" y="1412875"/>
            <a:ext cx="249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63938" y="1773238"/>
            <a:ext cx="184150" cy="366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563938" y="2492375"/>
            <a:ext cx="18415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211638" y="3141663"/>
            <a:ext cx="184150" cy="366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4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143250" y="4071938"/>
            <a:ext cx="1778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6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928813" y="4786313"/>
            <a:ext cx="1778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7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268538" y="5445125"/>
            <a:ext cx="18415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8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5219700" y="11969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п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5724525" y="11969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ч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6384925" y="1181100"/>
            <a:ext cx="2714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е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7019925" y="11969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л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3995738" y="1700213"/>
            <a:ext cx="2714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 err="1">
                <a:solidFill>
                  <a:srgbClr val="C00000"/>
                </a:solidFill>
                <a:latin typeface="Franklin Gothic Book" pitchFamily="34" charset="0"/>
              </a:rPr>
              <a:t>д</a:t>
            </a:r>
            <a:endParaRPr lang="ru-RU" sz="4400" b="1" dirty="0">
              <a:solidFill>
                <a:srgbClr val="C00000"/>
              </a:solidFill>
              <a:latin typeface="Franklin Gothic Book" pitchFamily="34" charset="0"/>
            </a:endParaRP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4500563" y="1700213"/>
            <a:ext cx="2714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Franklin Gothic Book" pitchFamily="34" charset="0"/>
              </a:rPr>
              <a:t>в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076825" y="1700213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а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4500563" y="22764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е</a:t>
            </a: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5148263" y="22764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с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3851275" y="2276475"/>
            <a:ext cx="415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п</a:t>
            </a: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6418263" y="2833688"/>
            <a:ext cx="2714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т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4427538" y="2781300"/>
            <a:ext cx="41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 err="1">
                <a:solidFill>
                  <a:srgbClr val="C00000"/>
                </a:solidFill>
                <a:latin typeface="Franklin Gothic Book" pitchFamily="34" charset="0"/>
              </a:rPr>
              <a:t>ш</a:t>
            </a:r>
            <a:endParaRPr lang="ru-RU" sz="4400" b="1" dirty="0">
              <a:solidFill>
                <a:srgbClr val="C00000"/>
              </a:solidFill>
              <a:latin typeface="Franklin Gothic Book" pitchFamily="34" charset="0"/>
            </a:endParaRP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762625" y="2841625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с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214938" y="400050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н</a:t>
            </a:r>
          </a:p>
        </p:txBody>
      </p:sp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4465638" y="457200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н</a:t>
            </a:r>
          </a:p>
        </p:txBody>
      </p:sp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5730875" y="457835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к</a:t>
            </a:r>
          </a:p>
        </p:txBody>
      </p:sp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5149850" y="5138738"/>
            <a:ext cx="273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к</a:t>
            </a: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7019925" y="3429000"/>
            <a:ext cx="2714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а</a:t>
            </a:r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3857625" y="4598988"/>
            <a:ext cx="273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ь</a:t>
            </a:r>
          </a:p>
        </p:txBody>
      </p:sp>
      <p:sp>
        <p:nvSpPr>
          <p:cNvPr id="130" name="TextBox 129"/>
          <p:cNvSpPr txBox="1">
            <a:spLocks noChangeArrowheads="1"/>
          </p:cNvSpPr>
          <p:nvPr/>
        </p:nvSpPr>
        <p:spPr bwMode="auto">
          <a:xfrm>
            <a:off x="6424613" y="3424238"/>
            <a:ext cx="273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х</a:t>
            </a:r>
          </a:p>
        </p:txBody>
      </p:sp>
      <p:sp>
        <p:nvSpPr>
          <p:cNvPr id="131" name="TextBox 130"/>
          <p:cNvSpPr txBox="1">
            <a:spLocks noChangeArrowheads="1"/>
          </p:cNvSpPr>
          <p:nvPr/>
        </p:nvSpPr>
        <p:spPr bwMode="auto">
          <a:xfrm>
            <a:off x="5838825" y="3440113"/>
            <a:ext cx="273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и</a:t>
            </a:r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5197475" y="2859088"/>
            <a:ext cx="382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е</a:t>
            </a:r>
          </a:p>
        </p:txBody>
      </p:sp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5148263" y="458152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и</a:t>
            </a:r>
          </a:p>
        </p:txBody>
      </p:sp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4525963" y="3478213"/>
            <a:ext cx="29527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е</a:t>
            </a:r>
          </a:p>
        </p:txBody>
      </p: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5219700" y="3429000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ч</a:t>
            </a:r>
          </a:p>
        </p:txBody>
      </p:sp>
      <p:sp>
        <p:nvSpPr>
          <p:cNvPr id="139" name="TextBox 138"/>
          <p:cNvSpPr txBox="1">
            <a:spLocks noChangeArrowheads="1"/>
          </p:cNvSpPr>
          <p:nvPr/>
        </p:nvSpPr>
        <p:spPr bwMode="auto">
          <a:xfrm>
            <a:off x="2627313" y="522922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с</a:t>
            </a:r>
          </a:p>
        </p:txBody>
      </p:sp>
      <p:grpSp>
        <p:nvGrpSpPr>
          <p:cNvPr id="3" name="Группа 139"/>
          <p:cNvGrpSpPr/>
          <p:nvPr/>
        </p:nvGrpSpPr>
        <p:grpSpPr>
          <a:xfrm>
            <a:off x="915880" y="277040"/>
            <a:ext cx="2714482" cy="1188692"/>
            <a:chOff x="1547849" y="-599239"/>
            <a:chExt cx="4269392" cy="2376264"/>
          </a:xfrm>
          <a:solidFill>
            <a:srgbClr val="FFCC66"/>
          </a:solidFill>
        </p:grpSpPr>
        <p:sp>
          <p:nvSpPr>
            <p:cNvPr id="141" name="Скругленный прямоугольник 140"/>
            <p:cNvSpPr/>
            <p:nvPr/>
          </p:nvSpPr>
          <p:spPr>
            <a:xfrm>
              <a:off x="1547849" y="-599239"/>
              <a:ext cx="4248474" cy="2376264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584212" y="-363228"/>
              <a:ext cx="4233029" cy="80858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Кто делает мед?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Группа 142"/>
          <p:cNvGrpSpPr/>
          <p:nvPr/>
        </p:nvGrpSpPr>
        <p:grpSpPr>
          <a:xfrm>
            <a:off x="268512" y="1662250"/>
            <a:ext cx="3218758" cy="1823078"/>
            <a:chOff x="1547849" y="-1958953"/>
            <a:chExt cx="4275989" cy="2226457"/>
          </a:xfrm>
          <a:solidFill>
            <a:srgbClr val="FFCC66"/>
          </a:solidFill>
        </p:grpSpPr>
        <p:sp>
          <p:nvSpPr>
            <p:cNvPr id="144" name="Скругленный прямоугольник 143"/>
            <p:cNvSpPr/>
            <p:nvPr/>
          </p:nvSpPr>
          <p:spPr>
            <a:xfrm>
              <a:off x="1547849" y="-1958953"/>
              <a:ext cx="4275989" cy="2226457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812144" y="-1958953"/>
              <a:ext cx="3830709" cy="861504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Выполни действие. Ответ запиши словом</a:t>
              </a:r>
            </a:p>
          </p:txBody>
        </p:sp>
      </p:grpSp>
      <p:sp>
        <p:nvSpPr>
          <p:cNvPr id="14589" name="Прямоугольник 150"/>
          <p:cNvSpPr>
            <a:spLocks noChangeArrowheads="1"/>
          </p:cNvSpPr>
          <p:nvPr/>
        </p:nvSpPr>
        <p:spPr bwMode="auto">
          <a:xfrm>
            <a:off x="0" y="-1684338"/>
            <a:ext cx="299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590" name="Прямоугольник 153"/>
          <p:cNvSpPr>
            <a:spLocks noChangeArrowheads="1"/>
          </p:cNvSpPr>
          <p:nvPr/>
        </p:nvSpPr>
        <p:spPr bwMode="auto">
          <a:xfrm>
            <a:off x="250825" y="3141663"/>
            <a:ext cx="299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9" name="Управляющая кнопка: далее 178">
            <a:hlinkClick r:id="rId4" action="ppaction://hlinksldjump" highlightClick="1"/>
          </p:cNvPr>
          <p:cNvSpPr/>
          <p:nvPr/>
        </p:nvSpPr>
        <p:spPr>
          <a:xfrm>
            <a:off x="8056563" y="6346825"/>
            <a:ext cx="957262" cy="277813"/>
          </a:xfrm>
          <a:prstGeom prst="actionButtonForwardNex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" name="Прямоугольник 142"/>
          <p:cNvSpPr/>
          <p:nvPr/>
        </p:nvSpPr>
        <p:spPr>
          <a:xfrm>
            <a:off x="7667625" y="1341438"/>
            <a:ext cx="636588" cy="5715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6" name="TextBox 145"/>
          <p:cNvSpPr txBox="1">
            <a:spLocks noChangeArrowheads="1"/>
          </p:cNvSpPr>
          <p:nvPr/>
        </p:nvSpPr>
        <p:spPr bwMode="auto">
          <a:xfrm>
            <a:off x="7740650" y="1196975"/>
            <a:ext cx="28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А</a:t>
            </a:r>
          </a:p>
        </p:txBody>
      </p:sp>
      <p:sp>
        <p:nvSpPr>
          <p:cNvPr id="153" name="Прямоугольник 152"/>
          <p:cNvSpPr/>
          <p:nvPr/>
        </p:nvSpPr>
        <p:spPr>
          <a:xfrm>
            <a:off x="7000875" y="242887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5" name="Прямоугольник 154"/>
          <p:cNvSpPr/>
          <p:nvPr/>
        </p:nvSpPr>
        <p:spPr>
          <a:xfrm>
            <a:off x="6357938" y="242887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6" name="Прямоугольник 155"/>
          <p:cNvSpPr/>
          <p:nvPr/>
        </p:nvSpPr>
        <p:spPr>
          <a:xfrm>
            <a:off x="5715000" y="242887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5929313" y="228600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т</a:t>
            </a:r>
          </a:p>
        </p:txBody>
      </p:sp>
      <p:sp>
        <p:nvSpPr>
          <p:cNvPr id="163" name="TextBox 162"/>
          <p:cNvSpPr txBox="1">
            <a:spLocks noChangeArrowheads="1"/>
          </p:cNvSpPr>
          <p:nvPr/>
        </p:nvSpPr>
        <p:spPr bwMode="auto">
          <a:xfrm>
            <a:off x="6516688" y="227647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и</a:t>
            </a:r>
          </a:p>
        </p:txBody>
      </p:sp>
      <p:sp>
        <p:nvSpPr>
          <p:cNvPr id="166" name="TextBox 165"/>
          <p:cNvSpPr txBox="1">
            <a:spLocks noChangeArrowheads="1"/>
          </p:cNvSpPr>
          <p:nvPr/>
        </p:nvSpPr>
        <p:spPr bwMode="auto">
          <a:xfrm>
            <a:off x="7215188" y="228600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к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7019925" y="2997200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2" name="TextBox 171"/>
          <p:cNvSpPr txBox="1">
            <a:spLocks noChangeArrowheads="1"/>
          </p:cNvSpPr>
          <p:nvPr/>
        </p:nvSpPr>
        <p:spPr bwMode="auto">
          <a:xfrm>
            <a:off x="7164388" y="2781300"/>
            <a:ext cx="258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ь</a:t>
            </a:r>
          </a:p>
        </p:txBody>
      </p:sp>
      <p:sp>
        <p:nvSpPr>
          <p:cNvPr id="180" name="Прямоугольник 179"/>
          <p:cNvSpPr/>
          <p:nvPr/>
        </p:nvSpPr>
        <p:spPr>
          <a:xfrm>
            <a:off x="3786188" y="357187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1" name="Прямоугольник 180"/>
          <p:cNvSpPr/>
          <p:nvPr/>
        </p:nvSpPr>
        <p:spPr>
          <a:xfrm>
            <a:off x="3132138" y="3573463"/>
            <a:ext cx="636587" cy="5635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2" name="TextBox 181"/>
          <p:cNvSpPr txBox="1"/>
          <p:nvPr/>
        </p:nvSpPr>
        <p:spPr>
          <a:xfrm>
            <a:off x="2843213" y="3644900"/>
            <a:ext cx="18415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5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3419475" y="3429000"/>
            <a:ext cx="2952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г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3857625" y="3429000"/>
            <a:ext cx="2952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р</a:t>
            </a:r>
          </a:p>
        </p:txBody>
      </p:sp>
      <p:sp>
        <p:nvSpPr>
          <p:cNvPr id="185" name="Прямоугольник 184"/>
          <p:cNvSpPr/>
          <p:nvPr/>
        </p:nvSpPr>
        <p:spPr>
          <a:xfrm>
            <a:off x="4429125" y="414337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6" name="Прямоугольник 185"/>
          <p:cNvSpPr/>
          <p:nvPr/>
        </p:nvSpPr>
        <p:spPr>
          <a:xfrm>
            <a:off x="3786188" y="414337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7" name="TextBox 186"/>
          <p:cNvSpPr txBox="1">
            <a:spLocks noChangeArrowheads="1"/>
          </p:cNvSpPr>
          <p:nvPr/>
        </p:nvSpPr>
        <p:spPr bwMode="auto">
          <a:xfrm>
            <a:off x="3924300" y="393382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д</a:t>
            </a:r>
          </a:p>
        </p:txBody>
      </p:sp>
      <p:sp>
        <p:nvSpPr>
          <p:cNvPr id="188" name="TextBox 187"/>
          <p:cNvSpPr txBox="1">
            <a:spLocks noChangeArrowheads="1"/>
          </p:cNvSpPr>
          <p:nvPr/>
        </p:nvSpPr>
        <p:spPr bwMode="auto">
          <a:xfrm>
            <a:off x="4572000" y="3933825"/>
            <a:ext cx="3159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и</a:t>
            </a:r>
          </a:p>
        </p:txBody>
      </p:sp>
      <p:sp>
        <p:nvSpPr>
          <p:cNvPr id="189" name="Прямоугольник 188"/>
          <p:cNvSpPr/>
          <p:nvPr/>
        </p:nvSpPr>
        <p:spPr>
          <a:xfrm>
            <a:off x="3132138" y="414972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0" name="TextBox 189"/>
          <p:cNvSpPr txBox="1">
            <a:spLocks noChangeArrowheads="1"/>
          </p:cNvSpPr>
          <p:nvPr/>
        </p:nvSpPr>
        <p:spPr bwMode="auto">
          <a:xfrm>
            <a:off x="3348038" y="393382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о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2916238" y="4149725"/>
            <a:ext cx="18415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6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348038" y="4652963"/>
            <a:ext cx="28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л</a:t>
            </a:r>
          </a:p>
        </p:txBody>
      </p:sp>
      <p:sp>
        <p:nvSpPr>
          <p:cNvPr id="193" name="Прямоугольник 192"/>
          <p:cNvSpPr/>
          <p:nvPr/>
        </p:nvSpPr>
        <p:spPr>
          <a:xfrm>
            <a:off x="2571736" y="4786322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" name="Прямоугольник 193"/>
          <p:cNvSpPr/>
          <p:nvPr/>
        </p:nvSpPr>
        <p:spPr>
          <a:xfrm>
            <a:off x="1928794" y="4786322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" name="TextBox 194"/>
          <p:cNvSpPr txBox="1"/>
          <p:nvPr/>
        </p:nvSpPr>
        <p:spPr>
          <a:xfrm>
            <a:off x="1619250" y="4868863"/>
            <a:ext cx="184150" cy="366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7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1979613" y="4581525"/>
            <a:ext cx="28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п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2555875" y="4724400"/>
            <a:ext cx="28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ы</a:t>
            </a:r>
          </a:p>
        </p:txBody>
      </p:sp>
      <p:sp>
        <p:nvSpPr>
          <p:cNvPr id="198" name="Прямоугольник 197"/>
          <p:cNvSpPr/>
          <p:nvPr/>
        </p:nvSpPr>
        <p:spPr>
          <a:xfrm>
            <a:off x="4429125" y="528637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9" name="Прямоугольник 198"/>
          <p:cNvSpPr/>
          <p:nvPr/>
        </p:nvSpPr>
        <p:spPr>
          <a:xfrm>
            <a:off x="3143250" y="5286375"/>
            <a:ext cx="636588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0" name="Прямоугольник 199"/>
          <p:cNvSpPr/>
          <p:nvPr/>
        </p:nvSpPr>
        <p:spPr>
          <a:xfrm>
            <a:off x="3786188" y="5286375"/>
            <a:ext cx="636587" cy="5635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1" name="TextBox 200"/>
          <p:cNvSpPr txBox="1">
            <a:spLocks noChangeArrowheads="1"/>
          </p:cNvSpPr>
          <p:nvPr/>
        </p:nvSpPr>
        <p:spPr bwMode="auto">
          <a:xfrm>
            <a:off x="3286125" y="5143500"/>
            <a:ext cx="27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о</a:t>
            </a:r>
          </a:p>
        </p:txBody>
      </p:sp>
      <p:sp>
        <p:nvSpPr>
          <p:cNvPr id="202" name="TextBox 201"/>
          <p:cNvSpPr txBox="1">
            <a:spLocks noChangeArrowheads="1"/>
          </p:cNvSpPr>
          <p:nvPr/>
        </p:nvSpPr>
        <p:spPr bwMode="auto">
          <a:xfrm>
            <a:off x="3924300" y="5157788"/>
            <a:ext cx="204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р</a:t>
            </a:r>
          </a:p>
        </p:txBody>
      </p:sp>
      <p:sp>
        <p:nvSpPr>
          <p:cNvPr id="203" name="TextBox 202"/>
          <p:cNvSpPr txBox="1">
            <a:spLocks noChangeArrowheads="1"/>
          </p:cNvSpPr>
          <p:nvPr/>
        </p:nvSpPr>
        <p:spPr bwMode="auto">
          <a:xfrm>
            <a:off x="4572000" y="5229225"/>
            <a:ext cx="273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Franklin Gothic Book" pitchFamily="34" charset="0"/>
              </a:rPr>
              <a:t>о</a:t>
            </a:r>
          </a:p>
        </p:txBody>
      </p:sp>
      <p:sp>
        <p:nvSpPr>
          <p:cNvPr id="14626" name="Text Box 123"/>
          <p:cNvSpPr txBox="1">
            <a:spLocks noChangeArrowheads="1"/>
          </p:cNvSpPr>
          <p:nvPr/>
        </p:nvSpPr>
        <p:spPr bwMode="auto">
          <a:xfrm>
            <a:off x="468313" y="25654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b="1"/>
          </a:p>
        </p:txBody>
      </p:sp>
      <p:graphicFrame>
        <p:nvGraphicFramePr>
          <p:cNvPr id="14502" name="Object 166"/>
          <p:cNvGraphicFramePr>
            <a:graphicFrameLocks noChangeAspect="1"/>
          </p:cNvGraphicFramePr>
          <p:nvPr/>
        </p:nvGraphicFramePr>
        <p:xfrm>
          <a:off x="1403648" y="2708920"/>
          <a:ext cx="1080120" cy="841370"/>
        </p:xfrm>
        <a:graphic>
          <a:graphicData uri="http://schemas.openxmlformats.org/presentationml/2006/ole">
            <p:oleObj spid="_x0000_s25602" name="Формула" r:id="rId5" imgW="317160" imgH="253800" progId="Equation.3">
              <p:embed/>
            </p:oleObj>
          </a:graphicData>
        </a:graphic>
      </p:graphicFrame>
      <p:sp>
        <p:nvSpPr>
          <p:cNvPr id="14505" name="AutoShape 169"/>
          <p:cNvSpPr>
            <a:spLocks noChangeArrowheads="1"/>
          </p:cNvSpPr>
          <p:nvPr/>
        </p:nvSpPr>
        <p:spPr bwMode="auto">
          <a:xfrm>
            <a:off x="1258888" y="333375"/>
            <a:ext cx="3241675" cy="1223963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06" name="Text Box 170"/>
          <p:cNvSpPr txBox="1">
            <a:spLocks noChangeArrowheads="1"/>
          </p:cNvSpPr>
          <p:nvPr/>
        </p:nvSpPr>
        <p:spPr bwMode="auto">
          <a:xfrm>
            <a:off x="1547813" y="404813"/>
            <a:ext cx="259238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Times New Roman" pitchFamily="18" charset="0"/>
              </a:rPr>
              <a:t>Мужской орган – тычинка, а женский орган цветка</a:t>
            </a:r>
            <a:r>
              <a:rPr lang="ru-RU">
                <a:latin typeface="Times New Roman" pitchFamily="18" charset="0"/>
              </a:rPr>
              <a:t> …</a:t>
            </a:r>
          </a:p>
        </p:txBody>
      </p:sp>
      <p:sp>
        <p:nvSpPr>
          <p:cNvPr id="14509" name="AutoShape 173"/>
          <p:cNvSpPr>
            <a:spLocks noChangeArrowheads="1"/>
          </p:cNvSpPr>
          <p:nvPr/>
        </p:nvSpPr>
        <p:spPr bwMode="auto">
          <a:xfrm>
            <a:off x="323850" y="404813"/>
            <a:ext cx="3240088" cy="2016125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4512" name="Object 176"/>
          <p:cNvGraphicFramePr>
            <a:graphicFrameLocks noChangeAspect="1"/>
          </p:cNvGraphicFramePr>
          <p:nvPr/>
        </p:nvGraphicFramePr>
        <p:xfrm>
          <a:off x="1619250" y="476250"/>
          <a:ext cx="334963" cy="2376488"/>
        </p:xfrm>
        <a:graphic>
          <a:graphicData uri="http://schemas.openxmlformats.org/presentationml/2006/ole">
            <p:oleObj spid="_x0000_s25603" name="Формула" r:id="rId6" imgW="126720" imgH="482400" progId="Equation.3">
              <p:embed/>
            </p:oleObj>
          </a:graphicData>
        </a:graphic>
      </p:graphicFrame>
      <p:sp>
        <p:nvSpPr>
          <p:cNvPr id="14513" name="Text Box 177"/>
          <p:cNvSpPr txBox="1">
            <a:spLocks noChangeArrowheads="1"/>
          </p:cNvSpPr>
          <p:nvPr/>
        </p:nvSpPr>
        <p:spPr bwMode="auto">
          <a:xfrm>
            <a:off x="900113" y="692150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Найти </a:t>
            </a:r>
          </a:p>
        </p:txBody>
      </p:sp>
      <p:sp>
        <p:nvSpPr>
          <p:cNvPr id="14514" name="Text Box 178"/>
          <p:cNvSpPr txBox="1">
            <a:spLocks noChangeArrowheads="1"/>
          </p:cNvSpPr>
          <p:nvPr/>
        </p:nvSpPr>
        <p:spPr bwMode="auto">
          <a:xfrm>
            <a:off x="1835150" y="692150"/>
            <a:ext cx="1655763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От </a:t>
            </a:r>
            <a:r>
              <a:rPr lang="ru-RU" sz="2800" b="1"/>
              <a:t>24</a:t>
            </a:r>
            <a:r>
              <a:rPr lang="ru-RU" b="1"/>
              <a:t>, </a:t>
            </a:r>
          </a:p>
          <a:p>
            <a:pPr algn="ctr">
              <a:spcBef>
                <a:spcPct val="50000"/>
              </a:spcBef>
            </a:pPr>
            <a:r>
              <a:rPr lang="ru-RU" b="1"/>
              <a:t>ответ записать</a:t>
            </a:r>
            <a:r>
              <a:rPr lang="ru-RU"/>
              <a:t> </a:t>
            </a:r>
            <a:r>
              <a:rPr lang="ru-RU" b="1"/>
              <a:t>словом</a:t>
            </a:r>
          </a:p>
        </p:txBody>
      </p:sp>
      <p:sp>
        <p:nvSpPr>
          <p:cNvPr id="14516" name="AutoShape 180"/>
          <p:cNvSpPr>
            <a:spLocks noChangeArrowheads="1"/>
          </p:cNvSpPr>
          <p:nvPr/>
        </p:nvSpPr>
        <p:spPr bwMode="auto">
          <a:xfrm>
            <a:off x="827088" y="0"/>
            <a:ext cx="2952750" cy="2016125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17" name="Text Box 181"/>
          <p:cNvSpPr txBox="1">
            <a:spLocks noChangeArrowheads="1"/>
          </p:cNvSpPr>
          <p:nvPr/>
        </p:nvSpPr>
        <p:spPr bwMode="auto">
          <a:xfrm>
            <a:off x="1042988" y="260350"/>
            <a:ext cx="244792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Times New Roman" pitchFamily="18" charset="0"/>
              </a:rPr>
              <a:t>Цветок-медонос, плоды этого цветка служат для приготовления гречневой каши</a:t>
            </a:r>
          </a:p>
        </p:txBody>
      </p:sp>
      <p:sp>
        <p:nvSpPr>
          <p:cNvPr id="14518" name="AutoShape 182"/>
          <p:cNvSpPr>
            <a:spLocks noChangeArrowheads="1"/>
          </p:cNvSpPr>
          <p:nvPr/>
        </p:nvSpPr>
        <p:spPr bwMode="auto">
          <a:xfrm>
            <a:off x="323850" y="836613"/>
            <a:ext cx="3240088" cy="1366837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19" name="Text Box 183"/>
          <p:cNvSpPr txBox="1">
            <a:spLocks noChangeArrowheads="1"/>
          </p:cNvSpPr>
          <p:nvPr/>
        </p:nvSpPr>
        <p:spPr bwMode="auto">
          <a:xfrm>
            <a:off x="395288" y="836613"/>
            <a:ext cx="2736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Перевести 100 % в десятичную дробь, ответ записать словом</a:t>
            </a:r>
          </a:p>
        </p:txBody>
      </p:sp>
      <p:sp>
        <p:nvSpPr>
          <p:cNvPr id="14520" name="AutoShape 184"/>
          <p:cNvSpPr>
            <a:spLocks noChangeArrowheads="1"/>
          </p:cNvSpPr>
          <p:nvPr/>
        </p:nvSpPr>
        <p:spPr bwMode="auto">
          <a:xfrm>
            <a:off x="611188" y="0"/>
            <a:ext cx="3960812" cy="1727200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21" name="Text Box 185"/>
          <p:cNvSpPr txBox="1">
            <a:spLocks noChangeArrowheads="1"/>
          </p:cNvSpPr>
          <p:nvPr/>
        </p:nvSpPr>
        <p:spPr bwMode="auto">
          <a:xfrm>
            <a:off x="1547813" y="0"/>
            <a:ext cx="3024187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Тяжелый мешок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Лег тычинке на плечи,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Пыльца в нем созреет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И станет он легче</a:t>
            </a:r>
          </a:p>
        </p:txBody>
      </p:sp>
      <p:sp>
        <p:nvSpPr>
          <p:cNvPr id="14522" name="AutoShape 186"/>
          <p:cNvSpPr>
            <a:spLocks noChangeArrowheads="1"/>
          </p:cNvSpPr>
          <p:nvPr/>
        </p:nvSpPr>
        <p:spPr bwMode="auto">
          <a:xfrm>
            <a:off x="0" y="1484784"/>
            <a:ext cx="3168650" cy="1944687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23" name="Text Box 187"/>
          <p:cNvSpPr txBox="1">
            <a:spLocks noChangeArrowheads="1"/>
          </p:cNvSpPr>
          <p:nvPr/>
        </p:nvSpPr>
        <p:spPr bwMode="auto">
          <a:xfrm>
            <a:off x="323528" y="1628800"/>
            <a:ext cx="25558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Найти </a:t>
            </a:r>
            <a:r>
              <a:rPr lang="ru-RU" b="1" dirty="0" smtClean="0"/>
              <a:t>:</a:t>
            </a:r>
          </a:p>
          <a:p>
            <a:pPr>
              <a:spcBef>
                <a:spcPct val="50000"/>
              </a:spcBef>
            </a:pPr>
            <a:r>
              <a:rPr lang="ru-RU" b="1" dirty="0" smtClean="0"/>
              <a:t>           от   </a:t>
            </a:r>
            <a:r>
              <a:rPr lang="ru-RU" sz="3600" b="1" dirty="0" smtClean="0"/>
              <a:t>320</a:t>
            </a:r>
            <a:endParaRPr lang="ru-RU" sz="3600" dirty="0"/>
          </a:p>
          <a:p>
            <a:pPr>
              <a:spcBef>
                <a:spcPct val="50000"/>
              </a:spcBef>
            </a:pPr>
            <a:r>
              <a:rPr lang="ru-RU" sz="2400" b="1" dirty="0"/>
              <a:t>   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14524" name="Object 188"/>
          <p:cNvGraphicFramePr>
            <a:graphicFrameLocks noChangeAspect="1"/>
          </p:cNvGraphicFramePr>
          <p:nvPr/>
        </p:nvGraphicFramePr>
        <p:xfrm>
          <a:off x="395536" y="2132856"/>
          <a:ext cx="482600" cy="1046163"/>
        </p:xfrm>
        <a:graphic>
          <a:graphicData uri="http://schemas.openxmlformats.org/presentationml/2006/ole">
            <p:oleObj spid="_x0000_s25604" name="Формула" r:id="rId7" imgW="1141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5" grpId="0"/>
      <p:bldP spid="96" grpId="0"/>
      <p:bldP spid="97" grpId="0"/>
      <p:bldP spid="98" grpId="0"/>
      <p:bldP spid="99" grpId="0"/>
      <p:bldP spid="100" grpId="0"/>
      <p:bldP spid="105" grpId="0"/>
      <p:bldP spid="105" grpId="1"/>
      <p:bldP spid="106" grpId="0"/>
      <p:bldP spid="107" grpId="0"/>
      <p:bldP spid="110" grpId="0"/>
      <p:bldP spid="111" grpId="0"/>
      <p:bldP spid="112" grpId="0"/>
      <p:bldP spid="113" grpId="0"/>
      <p:bldP spid="117" grpId="0"/>
      <p:bldP spid="123" grpId="0"/>
      <p:bldP spid="124" grpId="0"/>
      <p:bldP spid="126" grpId="0"/>
      <p:bldP spid="128" grpId="0"/>
      <p:bldP spid="130" grpId="0"/>
      <p:bldP spid="131" grpId="0"/>
      <p:bldP spid="132" grpId="0"/>
      <p:bldP spid="136" grpId="0"/>
      <p:bldP spid="137" grpId="0"/>
      <p:bldP spid="138" grpId="0"/>
      <p:bldP spid="139" grpId="0"/>
      <p:bldP spid="146" grpId="0"/>
      <p:bldP spid="160" grpId="0"/>
      <p:bldP spid="163" grpId="0"/>
      <p:bldP spid="166" grpId="0"/>
      <p:bldP spid="172" grpId="0"/>
      <p:bldP spid="183" grpId="0"/>
      <p:bldP spid="184" grpId="0"/>
      <p:bldP spid="187" grpId="0"/>
      <p:bldP spid="188" grpId="0"/>
      <p:bldP spid="190" grpId="0"/>
      <p:bldP spid="192" grpId="0"/>
      <p:bldP spid="192" grpId="1"/>
      <p:bldP spid="196" grpId="0"/>
      <p:bldP spid="197" grpId="0"/>
      <p:bldP spid="201" grpId="0"/>
      <p:bldP spid="202" grpId="0"/>
      <p:bldP spid="203" grpId="0"/>
      <p:bldP spid="14505" grpId="0" animBg="1"/>
      <p:bldP spid="14505" grpId="1" animBg="1"/>
      <p:bldP spid="14506" grpId="0"/>
      <p:bldP spid="14506" grpId="1"/>
      <p:bldP spid="14509" grpId="0" animBg="1"/>
      <p:bldP spid="14509" grpId="1" animBg="1"/>
      <p:bldP spid="14509" grpId="2" animBg="1"/>
      <p:bldP spid="14513" grpId="0"/>
      <p:bldP spid="14513" grpId="1"/>
      <p:bldP spid="14514" grpId="0"/>
      <p:bldP spid="14514" grpId="1"/>
      <p:bldP spid="14516" grpId="0" animBg="1"/>
      <p:bldP spid="14516" grpId="1" animBg="1"/>
      <p:bldP spid="14518" grpId="0" animBg="1"/>
      <p:bldP spid="14518" grpId="1" animBg="1"/>
      <p:bldP spid="14520" grpId="0" animBg="1"/>
      <p:bldP spid="14520" grpId="1" animBg="1"/>
      <p:bldP spid="14521" grpId="0" build="allAtOnce"/>
      <p:bldP spid="14521" grpId="1" build="allAtOnce"/>
      <p:bldP spid="14522" grpId="0" animBg="1"/>
      <p:bldP spid="14522" grpId="1" animBg="1"/>
      <p:bldP spid="1452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Сбор нектара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7650" name="Picture 2" descr="G:\инт урок биол+мат\IMG_20160803_1549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2928934"/>
            <a:ext cx="4226242" cy="3169682"/>
          </a:xfrm>
          <a:prstGeom prst="rect">
            <a:avLst/>
          </a:prstGeom>
          <a:noFill/>
        </p:spPr>
      </p:pic>
      <p:pic>
        <p:nvPicPr>
          <p:cNvPr id="27651" name="Picture 3" descr="G:\инт урок биол+мат\pase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12776"/>
            <a:ext cx="4655677" cy="1943745"/>
          </a:xfrm>
          <a:prstGeom prst="rect">
            <a:avLst/>
          </a:prstGeom>
          <a:noFill/>
        </p:spPr>
      </p:pic>
      <p:pic>
        <p:nvPicPr>
          <p:cNvPr id="27652" name="Picture 4" descr="G:\инт урок биол+мат\imgpreview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789040"/>
            <a:ext cx="2383330" cy="17823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42910" y="357166"/>
            <a:ext cx="7786742" cy="77867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Подведение итогов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Выставление оценок за урок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59688" cy="3427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844"/>
                <a:gridCol w="4329844"/>
              </a:tblGrid>
              <a:tr h="684733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Максимальное количество баллов - 13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4733">
                <a:tc>
                  <a:txBody>
                    <a:bodyPr/>
                    <a:lstStyle/>
                    <a:p>
                      <a:r>
                        <a:rPr lang="ru-RU" sz="5400" baseline="0" dirty="0" smtClean="0">
                          <a:solidFill>
                            <a:srgbClr val="0070C0"/>
                          </a:solidFill>
                        </a:rPr>
                        <a:t>13 – 12</a:t>
                      </a:r>
                      <a:endParaRPr lang="ru-RU" sz="5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ru-RU" sz="5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84733"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rgbClr val="00B050"/>
                          </a:solidFill>
                        </a:rPr>
                        <a:t>11– 9 </a:t>
                      </a:r>
                      <a:endParaRPr lang="ru-RU" sz="5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ru-RU" sz="5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84733"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rgbClr val="FFC000"/>
                          </a:solidFill>
                        </a:rPr>
                        <a:t>8</a:t>
                      </a:r>
                      <a:r>
                        <a:rPr lang="ru-RU" sz="5400" baseline="0" dirty="0" smtClean="0">
                          <a:solidFill>
                            <a:srgbClr val="FFC000"/>
                          </a:solidFill>
                        </a:rPr>
                        <a:t> - 6</a:t>
                      </a:r>
                      <a:endParaRPr lang="ru-RU" sz="54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ru-RU" sz="54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 каких размеров деду Ильи  можно уменьшить площадь поля, чтобы урожай мёда ежегодно составлял не менее 350 кг? Какую медоносную культуру необходимо для этого засеять? Рассмотреть другие культуры.</a:t>
            </a:r>
          </a:p>
          <a:p>
            <a:r>
              <a:rPr lang="ru-RU" dirty="0" smtClean="0"/>
              <a:t>Приготовить памятку для пчеловодов по урожайности медосбора с 1 га из растений приспособленных в нашем регионе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Качка мёда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5059" name="Picture 3" descr="G:\инт урок биол+мат\med-v-sotah-450x2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404664"/>
            <a:ext cx="9988577" cy="6237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Проблемная ситуация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Задача:</a:t>
            </a:r>
          </a:p>
          <a:p>
            <a:pPr>
              <a:buNone/>
            </a:pPr>
            <a:r>
              <a:rPr lang="ru-RU" sz="2800" dirty="0" smtClean="0"/>
              <a:t>У деда Ильи есть пчелы. В этом году он собрал </a:t>
            </a:r>
            <a:r>
              <a:rPr lang="ru-RU" sz="2800" dirty="0" smtClean="0">
                <a:solidFill>
                  <a:srgbClr val="FF0000"/>
                </a:solidFill>
              </a:rPr>
              <a:t>180</a:t>
            </a:r>
            <a:r>
              <a:rPr lang="ru-RU" sz="2800" dirty="0" smtClean="0"/>
              <a:t> кг мёда с поля, засеянным разнотравьем, шириной  </a:t>
            </a:r>
            <a:r>
              <a:rPr lang="ru-RU" sz="2800" dirty="0" smtClean="0">
                <a:solidFill>
                  <a:srgbClr val="FF0000"/>
                </a:solidFill>
              </a:rPr>
              <a:t>100</a:t>
            </a:r>
            <a:r>
              <a:rPr lang="ru-RU" sz="2800" dirty="0" smtClean="0"/>
              <a:t>м   и   длиной  </a:t>
            </a:r>
            <a:r>
              <a:rPr lang="ru-RU" sz="2800" dirty="0" smtClean="0">
                <a:solidFill>
                  <a:srgbClr val="FF0000"/>
                </a:solidFill>
              </a:rPr>
              <a:t>300</a:t>
            </a:r>
            <a:r>
              <a:rPr lang="ru-RU" sz="2800" dirty="0" smtClean="0"/>
              <a:t>м.</a:t>
            </a:r>
          </a:p>
          <a:p>
            <a:pPr>
              <a:buNone/>
            </a:pPr>
            <a:r>
              <a:rPr lang="ru-RU" sz="2800" dirty="0" smtClean="0"/>
              <a:t>Может ли дед Илья на следующий год собрать тот же объем меда, но при меньшей площади поля в два раза, при таких же погодных условиях. Что необходимо сделать для этого?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57290" y="1071546"/>
            <a:ext cx="6357982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Лучший пасечник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Заезд на пасеку</a:t>
            </a:r>
          </a:p>
          <a:p>
            <a:r>
              <a:rPr lang="ru-RU" dirty="0" smtClean="0"/>
              <a:t>Посев культуры</a:t>
            </a:r>
          </a:p>
          <a:p>
            <a:r>
              <a:rPr lang="ru-RU" dirty="0" smtClean="0"/>
              <a:t>Цветущее поле</a:t>
            </a:r>
          </a:p>
          <a:p>
            <a:r>
              <a:rPr lang="ru-RU" dirty="0" smtClean="0"/>
              <a:t>Сбор нектара</a:t>
            </a:r>
          </a:p>
          <a:p>
            <a:r>
              <a:rPr lang="ru-RU" dirty="0" smtClean="0"/>
              <a:t>Качка мёда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инт урок биол+мат\4c519815df046b22a65b9cdd234d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42910" y="357166"/>
            <a:ext cx="7786742" cy="77867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Заезд на пасеку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50825" y="333375"/>
            <a:ext cx="8642350" cy="1077218"/>
          </a:xfrm>
          <a:prstGeom prst="rect">
            <a:avLst/>
          </a:prstGeom>
          <a:noFill/>
          <a:ln w="76200">
            <a:solidFill>
              <a:srgbClr val="00FFFF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Решите примеры, чтобы узнать,                            из каких частей состоит цветок</a:t>
            </a:r>
          </a:p>
        </p:txBody>
      </p:sp>
      <p:sp>
        <p:nvSpPr>
          <p:cNvPr id="5" name="Text Box 26"/>
          <p:cNvSpPr txBox="1">
            <a:spLocks noChangeArrowheads="1"/>
          </p:cNvSpPr>
          <p:nvPr/>
        </p:nvSpPr>
        <p:spPr bwMode="auto">
          <a:xfrm>
            <a:off x="323850" y="1412875"/>
            <a:ext cx="812151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/>
          <a:p>
            <a:pPr algn="l"/>
            <a:r>
              <a:rPr lang="ru-RU" sz="4800" dirty="0">
                <a:latin typeface="Arial" charset="0"/>
              </a:rPr>
              <a:t>Цветок:</a:t>
            </a:r>
          </a:p>
          <a:p>
            <a:pPr algn="l">
              <a:buFontTx/>
              <a:buChar char="•"/>
            </a:pPr>
            <a:r>
              <a:rPr lang="ru-RU" sz="4800" dirty="0">
                <a:latin typeface="Arial" charset="0"/>
              </a:rPr>
              <a:t> Цветоложе, цветоножка</a:t>
            </a:r>
          </a:p>
          <a:p>
            <a:pPr algn="l">
              <a:buFontTx/>
              <a:buChar char="•"/>
            </a:pPr>
            <a:r>
              <a:rPr lang="ru-RU" sz="4800" dirty="0">
                <a:latin typeface="Arial" charset="0"/>
              </a:rPr>
              <a:t> Чашечка из чашелистиков</a:t>
            </a:r>
          </a:p>
          <a:p>
            <a:pPr algn="l">
              <a:buFontTx/>
              <a:buChar char="•"/>
            </a:pPr>
            <a:r>
              <a:rPr lang="ru-RU" sz="4800" dirty="0">
                <a:latin typeface="Arial" charset="0"/>
              </a:rPr>
              <a:t> Венчик из лепестков</a:t>
            </a:r>
          </a:p>
          <a:p>
            <a:pPr algn="l">
              <a:buFontTx/>
              <a:buChar char="•"/>
            </a:pPr>
            <a:r>
              <a:rPr lang="ru-RU" sz="4800" dirty="0">
                <a:latin typeface="Arial" charset="0"/>
              </a:rPr>
              <a:t> Пестик</a:t>
            </a:r>
          </a:p>
          <a:p>
            <a:pPr algn="l">
              <a:buFontTx/>
              <a:buChar char="•"/>
            </a:pPr>
            <a:r>
              <a:rPr lang="ru-RU" sz="4800" dirty="0">
                <a:latin typeface="Arial" charset="0"/>
              </a:rPr>
              <a:t> </a:t>
            </a:r>
            <a:r>
              <a:rPr lang="ru-RU" sz="4800" dirty="0" smtClean="0">
                <a:latin typeface="Arial" charset="0"/>
              </a:rPr>
              <a:t>Тычинка</a:t>
            </a:r>
          </a:p>
          <a:p>
            <a:pPr algn="l">
              <a:buFontTx/>
              <a:buChar char="•"/>
            </a:pPr>
            <a:r>
              <a:rPr lang="ru-RU" sz="4800" dirty="0" smtClean="0">
                <a:latin typeface="Arial" charset="0"/>
              </a:rPr>
              <a:t> Пыльник</a:t>
            </a:r>
            <a:endParaRPr lang="ru-RU" sz="4800" dirty="0"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285992"/>
            <a:ext cx="742955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НОД (12;18)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3000372"/>
            <a:ext cx="742955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НОК(6;8)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pSp>
        <p:nvGrpSpPr>
          <p:cNvPr id="2" name="Группа 10"/>
          <p:cNvGrpSpPr/>
          <p:nvPr/>
        </p:nvGrpSpPr>
        <p:grpSpPr>
          <a:xfrm>
            <a:off x="785786" y="3714752"/>
            <a:ext cx="7429552" cy="714380"/>
            <a:chOff x="785786" y="3714752"/>
            <a:chExt cx="7429552" cy="71438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785786" y="3714752"/>
              <a:ext cx="7429552" cy="7143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b="1" dirty="0" smtClean="0">
                  <a:solidFill>
                    <a:schemeClr val="tx1"/>
                  </a:solidFill>
                </a:rPr>
                <a:t>Сократите дробь:  </a:t>
              </a:r>
              <a:endParaRPr lang="ru-RU" sz="3600" b="1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15398" name="Object 38"/>
            <p:cNvGraphicFramePr>
              <a:graphicFrameLocks noChangeAspect="1"/>
            </p:cNvGraphicFramePr>
            <p:nvPr/>
          </p:nvGraphicFramePr>
          <p:xfrm>
            <a:off x="6357950" y="3786190"/>
            <a:ext cx="604831" cy="600075"/>
          </p:xfrm>
          <a:graphic>
            <a:graphicData uri="http://schemas.openxmlformats.org/presentationml/2006/ole">
              <p:oleObj spid="_x0000_s44034" name="Формула" r:id="rId3" imgW="203040" imgH="393480" progId="Equation.3">
                <p:embed/>
              </p:oleObj>
            </a:graphicData>
          </a:graphic>
        </p:graphicFrame>
      </p:grpSp>
      <p:grpSp>
        <p:nvGrpSpPr>
          <p:cNvPr id="3" name="Группа 13"/>
          <p:cNvGrpSpPr/>
          <p:nvPr/>
        </p:nvGrpSpPr>
        <p:grpSpPr>
          <a:xfrm>
            <a:off x="785786" y="4429132"/>
            <a:ext cx="7429552" cy="785818"/>
            <a:chOff x="785786" y="4429132"/>
            <a:chExt cx="7429552" cy="785818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785786" y="4429132"/>
              <a:ext cx="7429552" cy="785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b="1" dirty="0" smtClean="0">
                  <a:solidFill>
                    <a:schemeClr val="tx1"/>
                  </a:solidFill>
                </a:rPr>
                <a:t>Найдите</a:t>
              </a:r>
              <a:r>
                <a:rPr lang="ru-RU" dirty="0" smtClean="0"/>
                <a:t> </a:t>
              </a:r>
              <a:r>
                <a:rPr lang="ru-RU" sz="3600" b="1" dirty="0" smtClean="0">
                  <a:solidFill>
                    <a:schemeClr val="tx1"/>
                  </a:solidFill>
                </a:rPr>
                <a:t>х</a:t>
              </a:r>
              <a:r>
                <a:rPr lang="ru-RU" b="1" dirty="0" smtClean="0">
                  <a:solidFill>
                    <a:schemeClr val="tx1"/>
                  </a:solidFill>
                </a:rPr>
                <a:t>:</a:t>
              </a:r>
              <a:r>
                <a:rPr lang="ru-RU" dirty="0" smtClean="0"/>
                <a:t>  </a:t>
              </a:r>
              <a:endParaRPr lang="ru-RU" dirty="0"/>
            </a:p>
          </p:txBody>
        </p:sp>
        <p:graphicFrame>
          <p:nvGraphicFramePr>
            <p:cNvPr id="15396" name="Object 36"/>
            <p:cNvGraphicFramePr>
              <a:graphicFrameLocks noChangeAspect="1"/>
            </p:cNvGraphicFramePr>
            <p:nvPr/>
          </p:nvGraphicFramePr>
          <p:xfrm>
            <a:off x="5857884" y="4572008"/>
            <a:ext cx="696913" cy="601662"/>
          </p:xfrm>
          <a:graphic>
            <a:graphicData uri="http://schemas.openxmlformats.org/presentationml/2006/ole">
              <p:oleObj spid="_x0000_s44035" name="Формула" r:id="rId4" imgW="457200" imgH="393480" progId="Equation.3">
                <p:embed/>
              </p:oleObj>
            </a:graphicData>
          </a:graphic>
        </p:graphicFrame>
      </p:grpSp>
      <p:grpSp>
        <p:nvGrpSpPr>
          <p:cNvPr id="7" name="Группа 16"/>
          <p:cNvGrpSpPr/>
          <p:nvPr/>
        </p:nvGrpSpPr>
        <p:grpSpPr>
          <a:xfrm>
            <a:off x="785786" y="5214950"/>
            <a:ext cx="7429552" cy="785818"/>
            <a:chOff x="785786" y="5214950"/>
            <a:chExt cx="7429552" cy="78581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785786" y="5214950"/>
              <a:ext cx="7429552" cy="785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b="1" dirty="0" smtClean="0">
                  <a:solidFill>
                    <a:schemeClr val="tx1"/>
                  </a:solidFill>
                </a:rPr>
                <a:t>Сравните:  </a:t>
              </a:r>
              <a:endParaRPr lang="ru-RU" sz="3600" b="1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15397" name="Object 37"/>
            <p:cNvGraphicFramePr>
              <a:graphicFrameLocks noChangeAspect="1"/>
            </p:cNvGraphicFramePr>
            <p:nvPr/>
          </p:nvGraphicFramePr>
          <p:xfrm>
            <a:off x="5857884" y="5286388"/>
            <a:ext cx="928687" cy="688975"/>
          </p:xfrm>
          <a:graphic>
            <a:graphicData uri="http://schemas.openxmlformats.org/presentationml/2006/ole">
              <p:oleObj spid="_x0000_s44036" name="Формула" r:id="rId5" imgW="368280" imgH="393480" progId="Equation.3">
                <p:embed/>
              </p:oleObj>
            </a:graphicData>
          </a:graphic>
        </p:graphicFrame>
      </p:grpSp>
      <p:grpSp>
        <p:nvGrpSpPr>
          <p:cNvPr id="10" name="Группа 17"/>
          <p:cNvGrpSpPr/>
          <p:nvPr/>
        </p:nvGrpSpPr>
        <p:grpSpPr>
          <a:xfrm>
            <a:off x="785786" y="5929330"/>
            <a:ext cx="7429552" cy="785818"/>
            <a:chOff x="785786" y="4429132"/>
            <a:chExt cx="7429552" cy="78581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785786" y="4429132"/>
              <a:ext cx="7429552" cy="785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b="1" dirty="0" smtClean="0">
                  <a:solidFill>
                    <a:schemeClr val="tx1"/>
                  </a:solidFill>
                </a:rPr>
                <a:t>Найдите :  </a:t>
              </a:r>
              <a:endParaRPr lang="ru-RU" sz="3600" b="1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20" name="Object 36"/>
            <p:cNvGraphicFramePr>
              <a:graphicFrameLocks noChangeAspect="1"/>
            </p:cNvGraphicFramePr>
            <p:nvPr/>
          </p:nvGraphicFramePr>
          <p:xfrm>
            <a:off x="5857884" y="4572008"/>
            <a:ext cx="754062" cy="601663"/>
          </p:xfrm>
          <a:graphic>
            <a:graphicData uri="http://schemas.openxmlformats.org/presentationml/2006/ole">
              <p:oleObj spid="_x0000_s44037" name="Формула" r:id="rId6" imgW="495000" imgH="3934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Подпишите части цветка</a:t>
            </a:r>
            <a:endParaRPr lang="ru-RU" dirty="0"/>
          </a:p>
        </p:txBody>
      </p:sp>
      <p:pic>
        <p:nvPicPr>
          <p:cNvPr id="4" name="Picture 2" descr="E:\инт урок биол+мат\цветок 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071546"/>
            <a:ext cx="10800333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Взаимопроверка</a:t>
            </a:r>
            <a:endParaRPr lang="ru-RU" dirty="0"/>
          </a:p>
        </p:txBody>
      </p:sp>
      <p:pic>
        <p:nvPicPr>
          <p:cNvPr id="17410" name="Picture 2" descr="E:\инт урок биол+мат\цветок 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736"/>
            <a:ext cx="8790289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839</TotalTime>
  <Words>491</Words>
  <Application>Microsoft Office PowerPoint</Application>
  <PresentationFormat>Экран (4:3)</PresentationFormat>
  <Paragraphs>170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Трек</vt:lpstr>
      <vt:lpstr>Формула</vt:lpstr>
      <vt:lpstr>Слайд 1</vt:lpstr>
      <vt:lpstr>Слайд 2</vt:lpstr>
      <vt:lpstr>Проблемная ситуация </vt:lpstr>
      <vt:lpstr>Цель урока:</vt:lpstr>
      <vt:lpstr>Лучший пасечник</vt:lpstr>
      <vt:lpstr>Заезд на пасеку </vt:lpstr>
      <vt:lpstr>Слайд 7</vt:lpstr>
      <vt:lpstr>Подпишите части цветка</vt:lpstr>
      <vt:lpstr>Взаимопроверка</vt:lpstr>
      <vt:lpstr>Критерии оценивания</vt:lpstr>
      <vt:lpstr>Посчитайте средний балл оценки вашей команды и ответ округлите до целых</vt:lpstr>
      <vt:lpstr>Посев культуры  </vt:lpstr>
      <vt:lpstr>Решив  задание у тебя получится формула цветка  </vt:lpstr>
      <vt:lpstr> </vt:lpstr>
      <vt:lpstr>Выбор медоносной культуры </vt:lpstr>
      <vt:lpstr>Травы медоносы</vt:lpstr>
      <vt:lpstr>Вывод:</vt:lpstr>
      <vt:lpstr> </vt:lpstr>
      <vt:lpstr>Проблемная ситуация </vt:lpstr>
      <vt:lpstr>Сбор нектара</vt:lpstr>
      <vt:lpstr>Подведение итогов</vt:lpstr>
      <vt:lpstr>Выставление оценок за урок</vt:lpstr>
      <vt:lpstr>Домашнее задание:</vt:lpstr>
      <vt:lpstr>Качка мёда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ник</cp:lastModifiedBy>
  <cp:revision>93</cp:revision>
  <dcterms:modified xsi:type="dcterms:W3CDTF">2017-12-08T17:23:32Z</dcterms:modified>
</cp:coreProperties>
</file>