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1" r:id="rId4"/>
    <p:sldId id="263" r:id="rId5"/>
    <p:sldId id="257" r:id="rId6"/>
    <p:sldId id="258" r:id="rId7"/>
    <p:sldId id="264" r:id="rId8"/>
    <p:sldId id="265" r:id="rId9"/>
    <p:sldId id="266" r:id="rId10"/>
    <p:sldId id="259" r:id="rId11"/>
    <p:sldId id="262" r:id="rId12"/>
    <p:sldId id="260"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55" autoAdjust="0"/>
  </p:normalViewPr>
  <p:slideViewPr>
    <p:cSldViewPr>
      <p:cViewPr>
        <p:scale>
          <a:sx n="60" d="100"/>
          <a:sy n="60" d="100"/>
        </p:scale>
        <p:origin x="-1794" y="-1116"/>
      </p:cViewPr>
      <p:guideLst>
        <p:guide orient="horz" pos="2160"/>
        <p:guide pos="2880"/>
      </p:guideLst>
    </p:cSldViewPr>
  </p:slideViewPr>
  <p:outlineViewPr>
    <p:cViewPr>
      <p:scale>
        <a:sx n="33" d="100"/>
        <a:sy n="33" d="100"/>
      </p:scale>
      <p:origin x="258" y="6690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8AF2F649-2FD7-4428-8D60-F74E0A892948}" type="datetimeFigureOut">
              <a:rPr lang="ru-RU" smtClean="0"/>
              <a:pPr/>
              <a:t>25.10.2017</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1E8E9685-4C96-4262-B370-A7E8E7202EFE}"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AF2F649-2FD7-4428-8D60-F74E0A892948}" type="datetimeFigureOut">
              <a:rPr lang="ru-RU" smtClean="0"/>
              <a:pPr/>
              <a:t>25.10.2017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E8E9685-4C96-4262-B370-A7E8E7202EF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8AF2F649-2FD7-4428-8D60-F74E0A892948}" type="datetimeFigureOut">
              <a:rPr lang="ru-RU" smtClean="0"/>
              <a:pPr/>
              <a:t>25.10.2017</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1E8E9685-4C96-4262-B370-A7E8E7202EF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AF2F649-2FD7-4428-8D60-F74E0A892948}" type="datetimeFigureOut">
              <a:rPr lang="ru-RU" smtClean="0"/>
              <a:pPr/>
              <a:t>25.10.2017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E8E9685-4C96-4262-B370-A7E8E7202EF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8AF2F649-2FD7-4428-8D60-F74E0A892948}" type="datetimeFigureOut">
              <a:rPr lang="ru-RU" smtClean="0"/>
              <a:pPr/>
              <a:t>25.10.2017</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1E8E9685-4C96-4262-B370-A7E8E7202EFE}"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AF2F649-2FD7-4428-8D60-F74E0A892948}" type="datetimeFigureOut">
              <a:rPr lang="ru-RU" smtClean="0"/>
              <a:pPr/>
              <a:t>25.10.2017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E8E9685-4C96-4262-B370-A7E8E7202EF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8AF2F649-2FD7-4428-8D60-F74E0A892948}" type="datetimeFigureOut">
              <a:rPr lang="ru-RU" smtClean="0"/>
              <a:pPr/>
              <a:t>25.10.2017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1E8E9685-4C96-4262-B370-A7E8E7202EF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8AF2F649-2FD7-4428-8D60-F74E0A892948}" type="datetimeFigureOut">
              <a:rPr lang="ru-RU" smtClean="0"/>
              <a:pPr/>
              <a:t>25.10.2017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1E8E9685-4C96-4262-B370-A7E8E7202EF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8AF2F649-2FD7-4428-8D60-F74E0A892948}" type="datetimeFigureOut">
              <a:rPr lang="ru-RU" smtClean="0"/>
              <a:pPr/>
              <a:t>25.10.2017</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1E8E9685-4C96-4262-B370-A7E8E7202EF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AF2F649-2FD7-4428-8D60-F74E0A892948}" type="datetimeFigureOut">
              <a:rPr lang="ru-RU" smtClean="0"/>
              <a:pPr/>
              <a:t>25.10.2017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E8E9685-4C96-4262-B370-A7E8E7202EF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8AF2F649-2FD7-4428-8D60-F74E0A892948}" type="datetimeFigureOut">
              <a:rPr lang="ru-RU" smtClean="0"/>
              <a:pPr/>
              <a:t>25.10.2017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E8E9685-4C96-4262-B370-A7E8E7202EFE}"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8AF2F649-2FD7-4428-8D60-F74E0A892948}" type="datetimeFigureOut">
              <a:rPr lang="ru-RU" smtClean="0"/>
              <a:pPr/>
              <a:t>25.10.2017</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1E8E9685-4C96-4262-B370-A7E8E7202EF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audio" Target="file:///E:\English%204\&#1086;&#1090;&#1082;%20&#1091;&#1088;\Track31%20-%20Track31.mp3"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0"/>
            <a:ext cx="8568952" cy="6381328"/>
          </a:xfrm>
        </p:spPr>
        <p:txBody>
          <a:bodyPr/>
          <a:lstStyle/>
          <a:p>
            <a:r>
              <a:rPr lang="en-US" dirty="0" smtClean="0"/>
              <a:t/>
            </a:r>
            <a:br>
              <a:rPr lang="en-US" dirty="0" smtClean="0"/>
            </a:br>
            <a:r>
              <a:rPr lang="ru-RU" dirty="0" smtClean="0"/>
              <a:t>Презентация к уроку английского языка в 4 классе по теме «Дикие животные»</a:t>
            </a:r>
            <a:br>
              <a:rPr lang="ru-RU" dirty="0" smtClean="0"/>
            </a:br>
            <a:r>
              <a:rPr lang="ru-RU" dirty="0" smtClean="0"/>
              <a:t/>
            </a:r>
            <a:br>
              <a:rPr lang="ru-RU" dirty="0" smtClean="0"/>
            </a:br>
            <a:r>
              <a:rPr lang="ru-RU" dirty="0" smtClean="0"/>
              <a:t>составила: </a:t>
            </a:r>
            <a:r>
              <a:rPr lang="ru-RU" dirty="0" err="1" smtClean="0"/>
              <a:t>Нието</a:t>
            </a:r>
            <a:r>
              <a:rPr lang="ru-RU" dirty="0" smtClean="0"/>
              <a:t> </a:t>
            </a:r>
            <a:r>
              <a:rPr lang="ru-RU" dirty="0" err="1" smtClean="0"/>
              <a:t>Серда</a:t>
            </a:r>
            <a:r>
              <a:rPr lang="ru-RU" dirty="0" smtClean="0"/>
              <a:t> Оксана </a:t>
            </a:r>
            <a:r>
              <a:rPr lang="ru-RU" dirty="0" err="1" smtClean="0"/>
              <a:t>валериевна</a:t>
            </a:r>
            <a:r>
              <a:rPr lang="ru-RU" dirty="0" smtClean="0"/>
              <a:t/>
            </a:r>
            <a:br>
              <a:rPr lang="ru-RU" dirty="0" smtClean="0"/>
            </a:br>
            <a:r>
              <a:rPr lang="ru-RU" dirty="0" err="1" smtClean="0"/>
              <a:t>гбоу</a:t>
            </a:r>
            <a:r>
              <a:rPr lang="ru-RU" dirty="0" smtClean="0"/>
              <a:t> </a:t>
            </a:r>
            <a:r>
              <a:rPr lang="ru-RU" dirty="0" err="1" smtClean="0"/>
              <a:t>сош</a:t>
            </a:r>
            <a:r>
              <a:rPr lang="ru-RU" dirty="0" smtClean="0"/>
              <a:t> 133 Красногвардейского района, Санкт Петербург </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7519736" cy="1274400"/>
          </a:xfrm>
        </p:spPr>
        <p:txBody>
          <a:bodyPr>
            <a:normAutofit fontScale="90000"/>
          </a:bodyPr>
          <a:lstStyle/>
          <a:p>
            <a:pPr algn="ctr"/>
            <a:r>
              <a:rPr lang="en-US" dirty="0" smtClean="0"/>
              <a:t>Imagine, you and your class mates work in a zoological park</a:t>
            </a:r>
            <a:endParaRPr lang="ru-RU" dirty="0"/>
          </a:p>
        </p:txBody>
      </p:sp>
      <p:sp>
        <p:nvSpPr>
          <p:cNvPr id="3" name="Содержимое 2"/>
          <p:cNvSpPr>
            <a:spLocks noGrp="1"/>
          </p:cNvSpPr>
          <p:nvPr>
            <p:ph sz="half" idx="1"/>
          </p:nvPr>
        </p:nvSpPr>
        <p:spPr>
          <a:xfrm>
            <a:off x="457200" y="1600200"/>
            <a:ext cx="7571184" cy="4925144"/>
          </a:xfrm>
        </p:spPr>
        <p:txBody>
          <a:bodyPr>
            <a:normAutofit fontScale="47500" lnSpcReduction="20000"/>
          </a:bodyPr>
          <a:lstStyle/>
          <a:p>
            <a:pPr>
              <a:buNone/>
            </a:pPr>
            <a:r>
              <a:rPr lang="en-US" dirty="0" smtClean="0"/>
              <a:t>			</a:t>
            </a:r>
          </a:p>
          <a:p>
            <a:pPr>
              <a:buNone/>
            </a:pPr>
            <a:r>
              <a:rPr lang="en-US" dirty="0" smtClean="0"/>
              <a:t>		</a:t>
            </a:r>
            <a:r>
              <a:rPr lang="en-US" sz="3800" b="1" dirty="0" smtClean="0"/>
              <a:t>Plan</a:t>
            </a:r>
          </a:p>
          <a:p>
            <a:pPr>
              <a:buNone/>
            </a:pPr>
            <a:endParaRPr lang="en-US" sz="3800" dirty="0" smtClean="0"/>
          </a:p>
          <a:p>
            <a:r>
              <a:rPr lang="en-US" sz="3800" dirty="0" smtClean="0"/>
              <a:t>Park name</a:t>
            </a:r>
            <a:endParaRPr lang="ru-RU" sz="3800" dirty="0" smtClean="0"/>
          </a:p>
          <a:p>
            <a:r>
              <a:rPr lang="en-US" sz="3800" dirty="0" smtClean="0"/>
              <a:t>Animals that live in</a:t>
            </a:r>
          </a:p>
          <a:p>
            <a:pPr>
              <a:buNone/>
            </a:pPr>
            <a:r>
              <a:rPr lang="en-US" sz="3800" dirty="0" smtClean="0"/>
              <a:t>	the park</a:t>
            </a:r>
          </a:p>
          <a:p>
            <a:r>
              <a:rPr lang="en-US" sz="3800" dirty="0" smtClean="0"/>
              <a:t>A particular animal in</a:t>
            </a:r>
          </a:p>
          <a:p>
            <a:pPr>
              <a:buNone/>
            </a:pPr>
            <a:r>
              <a:rPr lang="en-US" sz="3800" dirty="0" smtClean="0"/>
              <a:t> 	your park (its food and</a:t>
            </a:r>
          </a:p>
          <a:p>
            <a:pPr>
              <a:buNone/>
            </a:pPr>
            <a:r>
              <a:rPr lang="en-US" sz="3800" dirty="0" smtClean="0"/>
              <a:t>	 habitat)</a:t>
            </a:r>
          </a:p>
          <a:p>
            <a:r>
              <a:rPr lang="en-US" sz="3800" dirty="0" smtClean="0"/>
              <a:t>Ticket price</a:t>
            </a:r>
          </a:p>
          <a:p>
            <a:endParaRPr lang="en-US" dirty="0" smtClean="0"/>
          </a:p>
          <a:p>
            <a:endParaRPr lang="en-US" dirty="0" smtClean="0"/>
          </a:p>
          <a:p>
            <a:endParaRPr lang="en-US" dirty="0" smtClean="0"/>
          </a:p>
          <a:p>
            <a:pPr>
              <a:buNone/>
            </a:pPr>
            <a:r>
              <a:rPr lang="en-US" sz="3800" dirty="0" smtClean="0"/>
              <a:t>Use this plan</a:t>
            </a:r>
            <a:r>
              <a:rPr lang="ru-RU" sz="3800" dirty="0" smtClean="0"/>
              <a:t> </a:t>
            </a:r>
            <a:r>
              <a:rPr lang="en-US" sz="3800" dirty="0" smtClean="0"/>
              <a:t>and the</a:t>
            </a:r>
          </a:p>
          <a:p>
            <a:pPr>
              <a:buNone/>
            </a:pPr>
            <a:r>
              <a:rPr lang="en-US" sz="3800" dirty="0" smtClean="0"/>
              <a:t>texts given to present</a:t>
            </a:r>
          </a:p>
          <a:p>
            <a:pPr>
              <a:buNone/>
            </a:pPr>
            <a:r>
              <a:rPr lang="en-US" sz="3800" dirty="0" smtClean="0"/>
              <a:t>your park and its animals</a:t>
            </a:r>
          </a:p>
          <a:p>
            <a:pPr>
              <a:buNone/>
            </a:pPr>
            <a:r>
              <a:rPr lang="en-US" sz="3800" dirty="0" smtClean="0"/>
              <a:t>to the class</a:t>
            </a:r>
          </a:p>
          <a:p>
            <a:pPr>
              <a:buNone/>
            </a:pPr>
            <a:endParaRPr lang="ru-RU" dirty="0"/>
          </a:p>
        </p:txBody>
      </p:sp>
      <p:pic>
        <p:nvPicPr>
          <p:cNvPr id="9" name="Содержимое 8" descr="https://img02.rl0.ru/91aca8dcae39023798ae6a20fd9467fd/c510x350/www.tourismplaceinfo.com/wp-content/uploads/2011/01/San-Diego-Wild-Animal-Park-California.jpg"/>
          <p:cNvPicPr>
            <a:picLocks noGrp="1"/>
          </p:cNvPicPr>
          <p:nvPr>
            <p:ph sz="half" idx="2"/>
          </p:nvPr>
        </p:nvPicPr>
        <p:blipFill>
          <a:blip r:embed="rId2" cstate="print"/>
          <a:srcRect/>
          <a:stretch>
            <a:fillRect/>
          </a:stretch>
        </p:blipFill>
        <p:spPr bwMode="auto">
          <a:xfrm>
            <a:off x="3347864" y="1916832"/>
            <a:ext cx="4464496" cy="3064496"/>
          </a:xfrm>
          <a:prstGeom prst="rect">
            <a:avLst/>
          </a:prstGeom>
          <a:noFill/>
          <a:ln w="9525">
            <a:noFill/>
            <a:miter lim="800000"/>
            <a:headEnd/>
            <a:tailEnd/>
          </a:ln>
        </p:spPr>
      </p:pic>
      <p:pic>
        <p:nvPicPr>
          <p:cNvPr id="5" name="Рисунок 4"/>
          <p:cNvPicPr/>
          <p:nvPr/>
        </p:nvPicPr>
        <p:blipFill>
          <a:blip r:embed="rId3" cstate="print"/>
          <a:srcRect/>
          <a:stretch>
            <a:fillRect/>
          </a:stretch>
        </p:blipFill>
        <p:spPr bwMode="auto">
          <a:xfrm>
            <a:off x="3347864" y="4941168"/>
            <a:ext cx="2422831" cy="1440160"/>
          </a:xfrm>
          <a:prstGeom prst="rect">
            <a:avLst/>
          </a:prstGeom>
          <a:noFill/>
          <a:ln w="9525">
            <a:noFill/>
            <a:miter lim="800000"/>
            <a:headEnd/>
            <a:tailEnd/>
          </a:ln>
        </p:spPr>
      </p:pic>
      <p:pic>
        <p:nvPicPr>
          <p:cNvPr id="6" name="Рисунок 5"/>
          <p:cNvPicPr/>
          <p:nvPr/>
        </p:nvPicPr>
        <p:blipFill>
          <a:blip r:embed="rId4" cstate="print"/>
          <a:srcRect b="4094"/>
          <a:stretch>
            <a:fillRect/>
          </a:stretch>
        </p:blipFill>
        <p:spPr bwMode="auto">
          <a:xfrm>
            <a:off x="5724128" y="4869160"/>
            <a:ext cx="2771800" cy="1520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7239000" cy="1143000"/>
          </a:xfrm>
        </p:spPr>
        <p:txBody>
          <a:bodyPr/>
          <a:lstStyle/>
          <a:p>
            <a:pPr algn="ctr"/>
            <a:r>
              <a:rPr lang="en-US" dirty="0" smtClean="0"/>
              <a:t>Home work </a:t>
            </a:r>
            <a:endParaRPr lang="ru-RU" dirty="0"/>
          </a:p>
        </p:txBody>
      </p:sp>
      <p:sp>
        <p:nvSpPr>
          <p:cNvPr id="3" name="Содержимое 2"/>
          <p:cNvSpPr>
            <a:spLocks noGrp="1"/>
          </p:cNvSpPr>
          <p:nvPr>
            <p:ph idx="1"/>
          </p:nvPr>
        </p:nvSpPr>
        <p:spPr/>
        <p:txBody>
          <a:bodyPr/>
          <a:lstStyle/>
          <a:p>
            <a:pPr algn="ctr">
              <a:buNone/>
            </a:pPr>
            <a:r>
              <a:rPr lang="en-US" i="1" dirty="0" smtClean="0"/>
              <a:t>Your home work is to write about the wild animal you like most. Please, use the following plan in your written work.</a:t>
            </a:r>
          </a:p>
          <a:p>
            <a:pPr algn="ctr">
              <a:buNone/>
            </a:pPr>
            <a:r>
              <a:rPr lang="en-US" i="1" dirty="0" smtClean="0"/>
              <a:t>	</a:t>
            </a:r>
            <a:r>
              <a:rPr lang="en-US" b="1" i="1" dirty="0" smtClean="0"/>
              <a:t>Plan</a:t>
            </a:r>
          </a:p>
          <a:p>
            <a:r>
              <a:rPr lang="en-US" dirty="0" smtClean="0"/>
              <a:t>Animal</a:t>
            </a:r>
          </a:p>
          <a:p>
            <a:r>
              <a:rPr lang="en-US" dirty="0" smtClean="0"/>
              <a:t>Its body</a:t>
            </a:r>
          </a:p>
          <a:p>
            <a:r>
              <a:rPr lang="en-US" dirty="0" smtClean="0"/>
              <a:t>Food</a:t>
            </a:r>
          </a:p>
          <a:p>
            <a:r>
              <a:rPr lang="en-US" dirty="0" smtClean="0"/>
              <a:t>Habitat</a:t>
            </a:r>
          </a:p>
          <a:p>
            <a:endParaRPr lang="ru-RU" dirty="0"/>
          </a:p>
        </p:txBody>
      </p:sp>
      <p:pic>
        <p:nvPicPr>
          <p:cNvPr id="4" name="Рисунок 3" descr="http://image.slidesharecdn.com/features-of-persuasive-writing829/95/features-of-persuasive-writing-17-728.jpg?cb=1234400829"/>
          <p:cNvPicPr/>
          <p:nvPr/>
        </p:nvPicPr>
        <p:blipFill>
          <a:blip r:embed="rId2" cstate="print"/>
          <a:srcRect r="55009" b="43964"/>
          <a:stretch>
            <a:fillRect/>
          </a:stretch>
        </p:blipFill>
        <p:spPr bwMode="auto">
          <a:xfrm>
            <a:off x="5292080" y="3717032"/>
            <a:ext cx="2672662" cy="24955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6"/>
            <a:ext cx="7772400" cy="1470025"/>
          </a:xfrm>
        </p:spPr>
        <p:txBody>
          <a:bodyPr/>
          <a:lstStyle/>
          <a:p>
            <a:pPr algn="ctr"/>
            <a:r>
              <a:rPr lang="en-US" dirty="0" smtClean="0"/>
              <a:t>Assess yourself </a:t>
            </a:r>
            <a:endParaRPr lang="ru-RU" dirty="0"/>
          </a:p>
        </p:txBody>
      </p:sp>
      <p:sp>
        <p:nvSpPr>
          <p:cNvPr id="1026" name="AutoShape 2" descr="https://tse4.mm.bing.net/th?id=OIP.naQ3xPZDm51CIqAiNb-0lgDwDw&amp;pid=15.1&amp;P=0&amp;w=300&amp;h=3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descr="http://areyouthemovement.com/wp-content/uploads/2014/07/Assess-Yourself-240px.png"/>
          <p:cNvPicPr/>
          <p:nvPr/>
        </p:nvPicPr>
        <p:blipFill>
          <a:blip r:embed="rId2" cstate="print"/>
          <a:srcRect b="16000"/>
          <a:stretch>
            <a:fillRect/>
          </a:stretch>
        </p:blipFill>
        <p:spPr bwMode="auto">
          <a:xfrm>
            <a:off x="7020272" y="260648"/>
            <a:ext cx="1925960" cy="1512168"/>
          </a:xfrm>
          <a:prstGeom prst="rect">
            <a:avLst/>
          </a:prstGeom>
          <a:noFill/>
          <a:ln w="9525">
            <a:noFill/>
            <a:miter lim="800000"/>
            <a:headEnd/>
            <a:tailEnd/>
          </a:ln>
        </p:spPr>
      </p:pic>
      <p:graphicFrame>
        <p:nvGraphicFramePr>
          <p:cNvPr id="6" name="Таблица 5"/>
          <p:cNvGraphicFramePr>
            <a:graphicFrameLocks noGrp="1"/>
          </p:cNvGraphicFramePr>
          <p:nvPr/>
        </p:nvGraphicFramePr>
        <p:xfrm>
          <a:off x="1403648" y="2348880"/>
          <a:ext cx="6960096" cy="3707615"/>
        </p:xfrm>
        <a:graphic>
          <a:graphicData uri="http://schemas.openxmlformats.org/drawingml/2006/table">
            <a:tbl>
              <a:tblPr firstRow="1" bandRow="1">
                <a:tableStyleId>{5C22544A-7EE6-4342-B048-85BDC9FD1C3A}</a:tableStyleId>
              </a:tblPr>
              <a:tblGrid>
                <a:gridCol w="3480048"/>
                <a:gridCol w="3480048"/>
              </a:tblGrid>
              <a:tr h="647502">
                <a:tc>
                  <a:txBody>
                    <a:bodyPr/>
                    <a:lstStyle/>
                    <a:p>
                      <a:r>
                        <a:rPr lang="en-US" dirty="0" smtClean="0"/>
                        <a:t>Task </a:t>
                      </a:r>
                      <a:endParaRPr lang="ru-RU" dirty="0"/>
                    </a:p>
                  </a:txBody>
                  <a:tcPr/>
                </a:tc>
                <a:tc>
                  <a:txBody>
                    <a:bodyPr/>
                    <a:lstStyle/>
                    <a:p>
                      <a:r>
                        <a:rPr lang="en-US" dirty="0" smtClean="0"/>
                        <a:t>Grade ( 2-5)</a:t>
                      </a:r>
                      <a:endParaRPr lang="ru-RU" dirty="0"/>
                    </a:p>
                  </a:txBody>
                  <a:tcPr/>
                </a:tc>
              </a:tr>
              <a:tr h="647502">
                <a:tc>
                  <a:txBody>
                    <a:bodyPr/>
                    <a:lstStyle/>
                    <a:p>
                      <a:r>
                        <a:rPr lang="en-US" dirty="0" smtClean="0"/>
                        <a:t>Home work check </a:t>
                      </a:r>
                      <a:endParaRPr lang="ru-RU" dirty="0"/>
                    </a:p>
                  </a:txBody>
                  <a:tcPr/>
                </a:tc>
                <a:tc>
                  <a:txBody>
                    <a:bodyPr/>
                    <a:lstStyle/>
                    <a:p>
                      <a:endParaRPr lang="ru-RU" dirty="0"/>
                    </a:p>
                  </a:txBody>
                  <a:tcPr/>
                </a:tc>
              </a:tr>
              <a:tr h="1117607">
                <a:tc>
                  <a:txBody>
                    <a:bodyPr/>
                    <a:lstStyle/>
                    <a:p>
                      <a:r>
                        <a:rPr lang="en-US" dirty="0" smtClean="0"/>
                        <a:t>Text reading and answering the questions </a:t>
                      </a:r>
                      <a:endParaRPr lang="ru-RU" dirty="0"/>
                    </a:p>
                  </a:txBody>
                  <a:tcPr/>
                </a:tc>
                <a:tc>
                  <a:txBody>
                    <a:bodyPr/>
                    <a:lstStyle/>
                    <a:p>
                      <a:endParaRPr lang="ru-RU"/>
                    </a:p>
                  </a:txBody>
                  <a:tcPr/>
                </a:tc>
              </a:tr>
              <a:tr h="647502">
                <a:tc>
                  <a:txBody>
                    <a:bodyPr/>
                    <a:lstStyle/>
                    <a:p>
                      <a:r>
                        <a:rPr lang="en-US" dirty="0" smtClean="0"/>
                        <a:t>Listening skills</a:t>
                      </a:r>
                      <a:endParaRPr lang="ru-RU" dirty="0"/>
                    </a:p>
                  </a:txBody>
                  <a:tcPr/>
                </a:tc>
                <a:tc>
                  <a:txBody>
                    <a:bodyPr/>
                    <a:lstStyle/>
                    <a:p>
                      <a:endParaRPr lang="ru-RU"/>
                    </a:p>
                  </a:txBody>
                  <a:tcPr/>
                </a:tc>
              </a:tr>
              <a:tr h="647502">
                <a:tc>
                  <a:txBody>
                    <a:bodyPr/>
                    <a:lstStyle/>
                    <a:p>
                      <a:r>
                        <a:rPr lang="en-US" dirty="0" smtClean="0"/>
                        <a:t>Animal</a:t>
                      </a:r>
                      <a:r>
                        <a:rPr lang="en-US" baseline="0" dirty="0" smtClean="0"/>
                        <a:t> Park presentation</a:t>
                      </a:r>
                      <a:endParaRPr lang="ru-RU" dirty="0"/>
                    </a:p>
                  </a:txBody>
                  <a:tcPr/>
                </a:tc>
                <a:tc>
                  <a:txBody>
                    <a:bodyPr/>
                    <a:lstStyle/>
                    <a:p>
                      <a:endParaRPr lang="ru-RU" dirty="0"/>
                    </a:p>
                  </a:txBody>
                  <a:tcPr/>
                </a:tc>
              </a:tr>
            </a:tbl>
          </a:graphicData>
        </a:graphic>
      </p:graphicFrame>
    </p:spTree>
    <p:extLst>
      <p:ext uri="{BB962C8B-B14F-4D97-AF65-F5344CB8AC3E}">
        <p14:creationId xmlns:p14="http://schemas.microsoft.com/office/powerpoint/2010/main" val="3629933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Watch the video and guess the theme</a:t>
            </a:r>
            <a:r>
              <a:rPr lang="ru-RU" dirty="0" smtClean="0"/>
              <a:t> </a:t>
            </a:r>
            <a:r>
              <a:rPr lang="en-US" dirty="0" smtClean="0"/>
              <a:t>of today’s lesson</a:t>
            </a:r>
            <a:endParaRPr lang="ru-RU" dirty="0"/>
          </a:p>
        </p:txBody>
      </p:sp>
      <p:pic>
        <p:nvPicPr>
          <p:cNvPr id="3" name="Приложение 3 animals in the wil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1700809"/>
            <a:ext cx="6912768" cy="3888432"/>
          </a:xfrm>
          <a:prstGeom prst="rect">
            <a:avLst/>
          </a:prstGeom>
        </p:spPr>
      </p:pic>
      <p:sp>
        <p:nvSpPr>
          <p:cNvPr id="5" name="Объект 4"/>
          <p:cNvSpPr>
            <a:spLocks noGrp="1"/>
          </p:cNvSpPr>
          <p:nvPr>
            <p:ph idx="1"/>
          </p:nvPr>
        </p:nvSpPr>
        <p:spPr>
          <a:xfrm>
            <a:off x="573360" y="1609416"/>
            <a:ext cx="7239000" cy="4846320"/>
          </a:xfrm>
        </p:spPr>
        <p:txBody>
          <a:bodyPr/>
          <a:lstStyle/>
          <a:p>
            <a:endParaRPr lang="ru-RU"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 Home work check</a:t>
            </a:r>
          </a:p>
          <a:p>
            <a:r>
              <a:rPr lang="en-US" dirty="0" smtClean="0"/>
              <a:t>Reading a text and searching for the information asked</a:t>
            </a:r>
            <a:endParaRPr lang="ru-RU" dirty="0" smtClean="0"/>
          </a:p>
          <a:p>
            <a:r>
              <a:rPr lang="en-US" dirty="0" smtClean="0"/>
              <a:t>Listening and filling in the gaps</a:t>
            </a:r>
          </a:p>
          <a:p>
            <a:r>
              <a:rPr lang="en-US" dirty="0" smtClean="0"/>
              <a:t>Your own animal park presentation</a:t>
            </a:r>
          </a:p>
          <a:p>
            <a:endParaRPr lang="ru-RU" dirty="0"/>
          </a:p>
        </p:txBody>
      </p:sp>
      <p:pic>
        <p:nvPicPr>
          <p:cNvPr id="4" name="Рисунок 3" descr="http://www.quizlaw.com/blog/images/chalkboard.jpg"/>
          <p:cNvPicPr/>
          <p:nvPr/>
        </p:nvPicPr>
        <p:blipFill>
          <a:blip r:embed="rId2" cstate="print"/>
          <a:srcRect/>
          <a:stretch>
            <a:fillRect/>
          </a:stretch>
        </p:blipFill>
        <p:spPr bwMode="auto">
          <a:xfrm>
            <a:off x="1907704" y="0"/>
            <a:ext cx="4968552" cy="36450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Phonetic exercises</a:t>
            </a:r>
            <a:endParaRPr lang="ru-RU" dirty="0"/>
          </a:p>
        </p:txBody>
      </p:sp>
      <p:sp>
        <p:nvSpPr>
          <p:cNvPr id="3" name="Содержимое 2"/>
          <p:cNvSpPr>
            <a:spLocks noGrp="1"/>
          </p:cNvSpPr>
          <p:nvPr>
            <p:ph idx="1"/>
          </p:nvPr>
        </p:nvSpPr>
        <p:spPr/>
        <p:txBody>
          <a:bodyPr/>
          <a:lstStyle/>
          <a:p>
            <a:endParaRPr lang="en-US" dirty="0" smtClean="0"/>
          </a:p>
          <a:p>
            <a:pPr algn="ctr">
              <a:buNone/>
            </a:pPr>
            <a:r>
              <a:rPr lang="en-US" dirty="0" smtClean="0"/>
              <a:t>Let’s pronounce these vowels:</a:t>
            </a:r>
          </a:p>
          <a:p>
            <a:endParaRPr lang="en-US" dirty="0" smtClean="0"/>
          </a:p>
          <a:p>
            <a:pPr>
              <a:buNone/>
            </a:pPr>
            <a:r>
              <a:rPr lang="en-US" dirty="0" smtClean="0"/>
              <a:t>         [æ] can, and, animal, have, plant, Africa</a:t>
            </a:r>
            <a:endParaRPr lang="ru-RU" dirty="0" smtClean="0"/>
          </a:p>
          <a:p>
            <a:r>
              <a:rPr lang="en-US" dirty="0" smtClean="0"/>
              <a:t>A    [ ei] place, name</a:t>
            </a:r>
            <a:endParaRPr lang="ru-RU" dirty="0" smtClean="0"/>
          </a:p>
          <a:p>
            <a:pPr>
              <a:buNone/>
            </a:pPr>
            <a:r>
              <a:rPr lang="en-US" dirty="0" smtClean="0"/>
              <a:t>     </a:t>
            </a:r>
            <a:endParaRPr lang="ru-RU" dirty="0" smtClean="0"/>
          </a:p>
          <a:p>
            <a:pPr>
              <a:buNone/>
            </a:pPr>
            <a:r>
              <a:rPr lang="en-US" dirty="0" smtClean="0"/>
              <a:t>         [ i ] insect, lizard, live, animal, sit, big</a:t>
            </a:r>
            <a:endParaRPr lang="ru-RU" dirty="0" smtClean="0"/>
          </a:p>
          <a:p>
            <a:r>
              <a:rPr lang="en-US" dirty="0" smtClean="0"/>
              <a:t>I</a:t>
            </a:r>
            <a:endParaRPr lang="ru-RU" dirty="0" smtClean="0"/>
          </a:p>
          <a:p>
            <a:pPr>
              <a:buNone/>
            </a:pPr>
            <a:r>
              <a:rPr lang="en-US" dirty="0" smtClean="0"/>
              <a:t>         [ ai ] reptile, like, mice</a:t>
            </a: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7242048" cy="720080"/>
          </a:xfrm>
        </p:spPr>
        <p:txBody>
          <a:bodyPr>
            <a:normAutofit/>
          </a:bodyPr>
          <a:lstStyle/>
          <a:p>
            <a:pPr algn="ctr"/>
            <a:r>
              <a:rPr lang="en-US" dirty="0" smtClean="0"/>
              <a:t>Home work</a:t>
            </a:r>
            <a:endParaRPr lang="ru-RU" dirty="0"/>
          </a:p>
        </p:txBody>
      </p:sp>
      <p:sp>
        <p:nvSpPr>
          <p:cNvPr id="6" name="Содержимое 5"/>
          <p:cNvSpPr>
            <a:spLocks noGrp="1"/>
          </p:cNvSpPr>
          <p:nvPr>
            <p:ph sz="half" idx="1"/>
          </p:nvPr>
        </p:nvSpPr>
        <p:spPr>
          <a:xfrm>
            <a:off x="251520" y="1412776"/>
            <a:ext cx="7704856" cy="5112568"/>
          </a:xfrm>
        </p:spPr>
        <p:txBody>
          <a:bodyPr>
            <a:normAutofit/>
          </a:bodyPr>
          <a:lstStyle/>
          <a:p>
            <a:pPr>
              <a:buNone/>
            </a:pPr>
            <a:endParaRPr lang="ru-RU" dirty="0" smtClean="0"/>
          </a:p>
          <a:p>
            <a:r>
              <a:rPr lang="en-US" sz="2400" dirty="0" smtClean="0"/>
              <a:t>Lizards are reptiles. They have got a                           tail, eyelids and usually have                            legs. Many lizards can see in color. They live in trees, on the ground and in the water. They are                              runners. They like sitting in the sun too. Many lizards live in                places, for example, deserts. Some lizards live in forests and gardens. Big lizards can live for about 20 years or even longer. Some lizards eat insects with their                 tongues, others eat bigger animals or fruit and flowers. Lizards have teeth. People sometimes have them as pets. </a:t>
            </a:r>
            <a:endParaRPr lang="ru-RU" sz="2400" dirty="0" smtClean="0"/>
          </a:p>
          <a:p>
            <a:endParaRPr lang="ru-RU" dirty="0"/>
          </a:p>
        </p:txBody>
      </p:sp>
      <p:sp>
        <p:nvSpPr>
          <p:cNvPr id="8" name="Скругленный прямоугольник 7"/>
          <p:cNvSpPr/>
          <p:nvPr/>
        </p:nvSpPr>
        <p:spPr>
          <a:xfrm>
            <a:off x="5724128" y="1988840"/>
            <a:ext cx="1368152" cy="36004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tx1"/>
                </a:solidFill>
              </a:rPr>
              <a:t>long</a:t>
            </a:r>
            <a:endParaRPr lang="ru-RU" dirty="0">
              <a:solidFill>
                <a:schemeClr val="tx1"/>
              </a:solidFill>
            </a:endParaRPr>
          </a:p>
        </p:txBody>
      </p:sp>
      <p:sp>
        <p:nvSpPr>
          <p:cNvPr id="11" name="Прямоугольник 10"/>
          <p:cNvSpPr/>
          <p:nvPr/>
        </p:nvSpPr>
        <p:spPr>
          <a:xfrm>
            <a:off x="611560" y="980728"/>
            <a:ext cx="7272808" cy="830997"/>
          </a:xfrm>
          <a:prstGeom prst="rect">
            <a:avLst/>
          </a:prstGeom>
        </p:spPr>
        <p:txBody>
          <a:bodyPr wrap="square">
            <a:spAutoFit/>
          </a:bodyPr>
          <a:lstStyle/>
          <a:p>
            <a:pPr algn="ctr">
              <a:buNone/>
            </a:pPr>
            <a:r>
              <a:rPr lang="en-US" sz="2400" dirty="0" smtClean="0"/>
              <a:t>Please, exchange your exercise book with your neighbor’s one and check your answers</a:t>
            </a:r>
          </a:p>
        </p:txBody>
      </p:sp>
      <p:sp>
        <p:nvSpPr>
          <p:cNvPr id="12" name="Скругленный прямоугольник 11"/>
          <p:cNvSpPr/>
          <p:nvPr/>
        </p:nvSpPr>
        <p:spPr>
          <a:xfrm>
            <a:off x="4716016" y="2420888"/>
            <a:ext cx="1368152" cy="288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tx1"/>
                </a:solidFill>
              </a:rPr>
              <a:t>four</a:t>
            </a:r>
            <a:endParaRPr lang="ru-RU" dirty="0">
              <a:solidFill>
                <a:schemeClr val="tx1"/>
              </a:solidFill>
            </a:endParaRPr>
          </a:p>
        </p:txBody>
      </p:sp>
      <p:sp>
        <p:nvSpPr>
          <p:cNvPr id="13" name="Скругленный прямоугольник 12"/>
          <p:cNvSpPr/>
          <p:nvPr/>
        </p:nvSpPr>
        <p:spPr>
          <a:xfrm>
            <a:off x="2483768" y="3861048"/>
            <a:ext cx="1368152" cy="288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tx1"/>
                </a:solidFill>
              </a:rPr>
              <a:t>hot</a:t>
            </a:r>
            <a:endParaRPr lang="ru-RU" dirty="0">
              <a:solidFill>
                <a:schemeClr val="tx1"/>
              </a:solidFill>
            </a:endParaRPr>
          </a:p>
        </p:txBody>
      </p:sp>
      <p:sp>
        <p:nvSpPr>
          <p:cNvPr id="14" name="Скругленный прямоугольник 13"/>
          <p:cNvSpPr/>
          <p:nvPr/>
        </p:nvSpPr>
        <p:spPr>
          <a:xfrm>
            <a:off x="5508104" y="4941168"/>
            <a:ext cx="1368152" cy="288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tx1"/>
                </a:solidFill>
              </a:rPr>
              <a:t>long</a:t>
            </a:r>
            <a:endParaRPr lang="ru-RU" dirty="0">
              <a:solidFill>
                <a:schemeClr val="tx1"/>
              </a:solidFill>
            </a:endParaRPr>
          </a:p>
        </p:txBody>
      </p:sp>
      <p:sp>
        <p:nvSpPr>
          <p:cNvPr id="16" name="Скругленный прямоугольник 15"/>
          <p:cNvSpPr/>
          <p:nvPr/>
        </p:nvSpPr>
        <p:spPr>
          <a:xfrm>
            <a:off x="5940152" y="3140968"/>
            <a:ext cx="1368152" cy="288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tx1"/>
                </a:solidFill>
              </a:rPr>
              <a:t>fast</a:t>
            </a:r>
            <a:endParaRPr lang="ru-RU"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804704"/>
          </a:xfrm>
        </p:spPr>
        <p:txBody>
          <a:bodyPr/>
          <a:lstStyle/>
          <a:p>
            <a:pPr algn="ctr"/>
            <a:r>
              <a:rPr lang="en-US" dirty="0" smtClean="0"/>
              <a:t>Reading the text</a:t>
            </a:r>
            <a:endParaRPr lang="ru-RU" dirty="0"/>
          </a:p>
        </p:txBody>
      </p:sp>
      <p:sp>
        <p:nvSpPr>
          <p:cNvPr id="4" name="Содержимое 3"/>
          <p:cNvSpPr>
            <a:spLocks noGrp="1"/>
          </p:cNvSpPr>
          <p:nvPr>
            <p:ph sz="half" idx="2"/>
          </p:nvPr>
        </p:nvSpPr>
        <p:spPr>
          <a:xfrm>
            <a:off x="3923928" y="2852936"/>
            <a:ext cx="4248472" cy="3273227"/>
          </a:xfrm>
        </p:spPr>
        <p:txBody>
          <a:bodyPr>
            <a:normAutofit lnSpcReduction="10000"/>
          </a:bodyPr>
          <a:lstStyle/>
          <a:p>
            <a:pPr lvl="0"/>
            <a:r>
              <a:rPr lang="en-US" dirty="0" smtClean="0"/>
              <a:t>Where do lizards live?</a:t>
            </a:r>
            <a:endParaRPr lang="ru-RU" dirty="0" smtClean="0"/>
          </a:p>
          <a:p>
            <a:pPr lvl="0"/>
            <a:r>
              <a:rPr lang="en-US" dirty="0" smtClean="0"/>
              <a:t>How many years do they live?</a:t>
            </a:r>
            <a:endParaRPr lang="ru-RU" dirty="0" smtClean="0"/>
          </a:p>
          <a:p>
            <a:pPr lvl="0"/>
            <a:r>
              <a:rPr lang="en-US" dirty="0" smtClean="0"/>
              <a:t>What kind of food do they eat?</a:t>
            </a:r>
            <a:endParaRPr lang="ru-RU" dirty="0" smtClean="0"/>
          </a:p>
          <a:p>
            <a:r>
              <a:rPr lang="en-US" dirty="0" smtClean="0"/>
              <a:t>Can lizards live at home?</a:t>
            </a:r>
            <a:endParaRPr lang="ru-RU" dirty="0"/>
          </a:p>
        </p:txBody>
      </p:sp>
      <p:pic>
        <p:nvPicPr>
          <p:cNvPr id="7" name="Содержимое 6" descr="https://img02.rl0.ru/d93c93abfd0c28eafb38a22309a19dee/c1300x864/img-5.photosight.ru/6ec/5323392_xlarge.jpg"/>
          <p:cNvPicPr>
            <a:picLocks noGrp="1"/>
          </p:cNvPicPr>
          <p:nvPr>
            <p:ph sz="half" idx="1"/>
          </p:nvPr>
        </p:nvPicPr>
        <p:blipFill>
          <a:blip r:embed="rId2" cstate="print"/>
          <a:srcRect/>
          <a:stretch>
            <a:fillRect/>
          </a:stretch>
        </p:blipFill>
        <p:spPr bwMode="auto">
          <a:xfrm>
            <a:off x="323528" y="2996952"/>
            <a:ext cx="3521075" cy="2340161"/>
          </a:xfrm>
          <a:prstGeom prst="rect">
            <a:avLst/>
          </a:prstGeom>
          <a:noFill/>
          <a:ln w="9525">
            <a:noFill/>
            <a:miter lim="800000"/>
            <a:headEnd/>
            <a:tailEnd/>
          </a:ln>
        </p:spPr>
      </p:pic>
      <p:sp>
        <p:nvSpPr>
          <p:cNvPr id="8" name="Прямоугольник 7"/>
          <p:cNvSpPr/>
          <p:nvPr/>
        </p:nvSpPr>
        <p:spPr>
          <a:xfrm>
            <a:off x="683568" y="1268760"/>
            <a:ext cx="4572000" cy="923330"/>
          </a:xfrm>
          <a:prstGeom prst="rect">
            <a:avLst/>
          </a:prstGeom>
        </p:spPr>
        <p:txBody>
          <a:bodyPr>
            <a:spAutoFit/>
          </a:bodyPr>
          <a:lstStyle/>
          <a:p>
            <a:pPr algn="ctr">
              <a:buNone/>
            </a:pPr>
            <a:r>
              <a:rPr lang="en-US" b="1" dirty="0" smtClean="0"/>
              <a:t>Read the text about lizards with your neighbor and answer the following questions: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What place might it be?</a:t>
            </a:r>
            <a:endParaRPr lang="ru-RU" dirty="0"/>
          </a:p>
        </p:txBody>
      </p:sp>
      <p:pic>
        <p:nvPicPr>
          <p:cNvPr id="4" name="Содержимое 3" descr="http://thedubaiaquarium.com/en/Images/DAUZ-ATT_tcm140-93380.jpg"/>
          <p:cNvPicPr>
            <a:picLocks noGrp="1"/>
          </p:cNvPicPr>
          <p:nvPr>
            <p:ph idx="1"/>
          </p:nvPr>
        </p:nvPicPr>
        <p:blipFill>
          <a:blip r:embed="rId2" cstate="print"/>
          <a:srcRect l="49419"/>
          <a:stretch>
            <a:fillRect/>
          </a:stretch>
        </p:blipFill>
        <p:spPr bwMode="auto">
          <a:xfrm>
            <a:off x="744594" y="1609725"/>
            <a:ext cx="6664212" cy="484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http://thedubaiaquarium.com/en/Images/DAUZ-ATT_tcm140-93380.jpg"/>
          <p:cNvPicPr>
            <a:picLocks noGrp="1"/>
          </p:cNvPicPr>
          <p:nvPr>
            <p:ph idx="1"/>
          </p:nvPr>
        </p:nvPicPr>
        <p:blipFill>
          <a:blip r:embed="rId2" cstate="print"/>
          <a:srcRect l="49419"/>
          <a:stretch>
            <a:fillRect/>
          </a:stretch>
        </p:blipFill>
        <p:spPr bwMode="auto">
          <a:xfrm>
            <a:off x="744594" y="1609725"/>
            <a:ext cx="6664212" cy="4846638"/>
          </a:xfrm>
          <a:prstGeom prst="rect">
            <a:avLst/>
          </a:prstGeom>
          <a:noFill/>
          <a:ln w="9525">
            <a:noFill/>
            <a:miter lim="800000"/>
            <a:headEnd/>
            <a:tailEnd/>
          </a:ln>
        </p:spPr>
      </p:pic>
      <p:sp>
        <p:nvSpPr>
          <p:cNvPr id="5" name="Багетная рамка 4"/>
          <p:cNvSpPr/>
          <p:nvPr/>
        </p:nvSpPr>
        <p:spPr>
          <a:xfrm>
            <a:off x="755576" y="5157192"/>
            <a:ext cx="3816424" cy="1296144"/>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Animal Water Park</a:t>
            </a:r>
            <a:endParaRPr lang="ru-RU" sz="28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dirty="0" smtClean="0"/>
              <a:t>fill in the gaps as you listen to the speaker</a:t>
            </a:r>
            <a:endParaRPr lang="ru-RU" dirty="0"/>
          </a:p>
        </p:txBody>
      </p:sp>
      <p:pic>
        <p:nvPicPr>
          <p:cNvPr id="4" name="Содержимое 3"/>
          <p:cNvPicPr>
            <a:picLocks noGrp="1"/>
          </p:cNvPicPr>
          <p:nvPr>
            <p:ph idx="1"/>
          </p:nvPr>
        </p:nvPicPr>
        <p:blipFill>
          <a:blip r:embed="rId3" cstate="print"/>
          <a:srcRect/>
          <a:stretch>
            <a:fillRect/>
          </a:stretch>
        </p:blipFill>
        <p:spPr bwMode="auto">
          <a:xfrm>
            <a:off x="474521" y="1556793"/>
            <a:ext cx="7204358" cy="4899570"/>
          </a:xfrm>
          <a:prstGeom prst="rect">
            <a:avLst/>
          </a:prstGeom>
          <a:noFill/>
          <a:ln w="9525">
            <a:noFill/>
            <a:miter lim="800000"/>
            <a:headEnd/>
            <a:tailEnd/>
          </a:ln>
        </p:spPr>
      </p:pic>
      <p:pic>
        <p:nvPicPr>
          <p:cNvPr id="5" name="Track31 - Track31.mp3">
            <a:hlinkClick r:id="" action="ppaction://media"/>
          </p:cNvPr>
          <p:cNvPicPr>
            <a:picLocks noRot="1" noChangeAspect="1"/>
          </p:cNvPicPr>
          <p:nvPr>
            <a:audioFile r:link="rId1"/>
          </p:nvPr>
        </p:nvPicPr>
        <p:blipFill>
          <a:blip r:embed="rId4" cstate="print"/>
          <a:stretch>
            <a:fillRect/>
          </a:stretch>
        </p:blipFill>
        <p:spPr>
          <a:xfrm>
            <a:off x="6804248" y="4941168"/>
            <a:ext cx="1656184" cy="16561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0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427</TotalTime>
  <Words>339</Words>
  <Application>Microsoft Office PowerPoint</Application>
  <PresentationFormat>Экран (4:3)</PresentationFormat>
  <Paragraphs>71</Paragraphs>
  <Slides>12</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Изящная</vt:lpstr>
      <vt:lpstr> Презентация к уроку английского языка в 4 классе по теме «Дикие животные»  составила: Нието Серда Оксана валериевна гбоу сош 133 Красногвардейского района, Санкт Петербург </vt:lpstr>
      <vt:lpstr>Watch the video and guess the theme of today’s lesson</vt:lpstr>
      <vt:lpstr>Презентация PowerPoint</vt:lpstr>
      <vt:lpstr>Phonetic exercises</vt:lpstr>
      <vt:lpstr>Home work</vt:lpstr>
      <vt:lpstr>Reading the text</vt:lpstr>
      <vt:lpstr>What place might it be?</vt:lpstr>
      <vt:lpstr>Презентация PowerPoint</vt:lpstr>
      <vt:lpstr>fill in the gaps as you listen to the speaker</vt:lpstr>
      <vt:lpstr>Imagine, you and your class mates work in a zoological park</vt:lpstr>
      <vt:lpstr>Home work </vt:lpstr>
      <vt:lpstr>Assess yourself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Watch the video and guess the theme</dc:title>
  <dc:creator>User</dc:creator>
  <cp:lastModifiedBy>Надежда Пронская</cp:lastModifiedBy>
  <cp:revision>71</cp:revision>
  <dcterms:created xsi:type="dcterms:W3CDTF">2017-10-13T18:53:55Z</dcterms:created>
  <dcterms:modified xsi:type="dcterms:W3CDTF">2017-10-25T08:22:25Z</dcterms:modified>
</cp:coreProperties>
</file>