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70" r:id="rId3"/>
    <p:sldId id="257" r:id="rId4"/>
    <p:sldId id="258" r:id="rId5"/>
    <p:sldId id="269" r:id="rId6"/>
    <p:sldId id="259" r:id="rId7"/>
    <p:sldId id="261" r:id="rId8"/>
    <p:sldId id="271" r:id="rId9"/>
    <p:sldId id="262" r:id="rId10"/>
    <p:sldId id="263" r:id="rId11"/>
    <p:sldId id="264" r:id="rId12"/>
    <p:sldId id="265" r:id="rId13"/>
    <p:sldId id="273" r:id="rId14"/>
    <p:sldId id="275" r:id="rId15"/>
    <p:sldId id="274" r:id="rId16"/>
    <p:sldId id="268"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 d="2"/>
          <a:sy n="1" d="2"/>
        </p:scale>
        <p:origin x="-702" y="-3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fld id="{313C5F05-836A-479A-9DA9-C3C0D11B27A0}" type="datetimeFigureOut">
              <a:rPr lang="ru-RU" smtClean="0"/>
              <a:pPr/>
              <a:t>30.03.2019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C31A4C-C0AE-450D-9EF0-B5B6969F21EB}" type="slidenum">
              <a:rPr lang="ru-RU" smtClean="0"/>
              <a:pPr/>
              <a:t>‹#›</a:t>
            </a:fld>
            <a:endParaRPr lang="ru-RU"/>
          </a:p>
        </p:txBody>
      </p:sp>
    </p:spTree>
    <p:extLst>
      <p:ext uri="{BB962C8B-B14F-4D97-AF65-F5344CB8AC3E}">
        <p14:creationId xmlns:p14="http://schemas.microsoft.com/office/powerpoint/2010/main" val="2663096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313C5F05-836A-479A-9DA9-C3C0D11B27A0}" type="datetimeFigureOut">
              <a:rPr lang="ru-RU" smtClean="0"/>
              <a:pPr/>
              <a:t>30.03.2019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7C31A4C-C0AE-450D-9EF0-B5B6969F21EB}" type="slidenum">
              <a:rPr lang="ru-RU" smtClean="0"/>
              <a:pPr/>
              <a:t>‹#›</a:t>
            </a:fld>
            <a:endParaRPr lang="ru-RU"/>
          </a:p>
        </p:txBody>
      </p:sp>
    </p:spTree>
    <p:extLst>
      <p:ext uri="{BB962C8B-B14F-4D97-AF65-F5344CB8AC3E}">
        <p14:creationId xmlns:p14="http://schemas.microsoft.com/office/powerpoint/2010/main" val="275673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313C5F05-836A-479A-9DA9-C3C0D11B27A0}" type="datetimeFigureOut">
              <a:rPr lang="ru-RU" smtClean="0"/>
              <a:pPr/>
              <a:t>30.03.2019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C31A4C-C0AE-450D-9EF0-B5B6969F21EB}" type="slidenum">
              <a:rPr lang="ru-RU" smtClean="0"/>
              <a:pPr/>
              <a:t>‹#›</a:t>
            </a:fld>
            <a:endParaRPr lang="ru-RU"/>
          </a:p>
        </p:txBody>
      </p:sp>
    </p:spTree>
    <p:extLst>
      <p:ext uri="{BB962C8B-B14F-4D97-AF65-F5344CB8AC3E}">
        <p14:creationId xmlns:p14="http://schemas.microsoft.com/office/powerpoint/2010/main" val="828552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313C5F05-836A-479A-9DA9-C3C0D11B27A0}" type="datetimeFigureOut">
              <a:rPr lang="ru-RU" smtClean="0"/>
              <a:pPr/>
              <a:t>30.03.2019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C31A4C-C0AE-450D-9EF0-B5B6969F21EB}" type="slidenum">
              <a:rPr lang="ru-RU" smtClean="0"/>
              <a:pPr/>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630793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13C5F05-836A-479A-9DA9-C3C0D11B27A0}" type="datetimeFigureOut">
              <a:rPr lang="ru-RU" smtClean="0"/>
              <a:pPr/>
              <a:t>30.03.2019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C31A4C-C0AE-450D-9EF0-B5B6969F21EB}" type="slidenum">
              <a:rPr lang="ru-RU" smtClean="0"/>
              <a:pPr/>
              <a:t>‹#›</a:t>
            </a:fld>
            <a:endParaRPr lang="ru-RU"/>
          </a:p>
        </p:txBody>
      </p:sp>
    </p:spTree>
    <p:extLst>
      <p:ext uri="{BB962C8B-B14F-4D97-AF65-F5344CB8AC3E}">
        <p14:creationId xmlns:p14="http://schemas.microsoft.com/office/powerpoint/2010/main" val="2285823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13C5F05-836A-479A-9DA9-C3C0D11B27A0}" type="datetimeFigureOut">
              <a:rPr lang="ru-RU" smtClean="0"/>
              <a:pPr/>
              <a:t>30.03.2019</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C31A4C-C0AE-450D-9EF0-B5B6969F21EB}" type="slidenum">
              <a:rPr lang="ru-RU" smtClean="0"/>
              <a:pPr/>
              <a:t>‹#›</a:t>
            </a:fld>
            <a:endParaRPr lang="ru-RU"/>
          </a:p>
        </p:txBody>
      </p:sp>
    </p:spTree>
    <p:extLst>
      <p:ext uri="{BB962C8B-B14F-4D97-AF65-F5344CB8AC3E}">
        <p14:creationId xmlns:p14="http://schemas.microsoft.com/office/powerpoint/2010/main" val="29873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13C5F05-836A-479A-9DA9-C3C0D11B27A0}" type="datetimeFigureOut">
              <a:rPr lang="ru-RU" smtClean="0"/>
              <a:pPr/>
              <a:t>30.03.2019</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C31A4C-C0AE-450D-9EF0-B5B6969F21EB}" type="slidenum">
              <a:rPr lang="ru-RU" smtClean="0"/>
              <a:pPr/>
              <a:t>‹#›</a:t>
            </a:fld>
            <a:endParaRPr lang="ru-RU"/>
          </a:p>
        </p:txBody>
      </p:sp>
    </p:spTree>
    <p:extLst>
      <p:ext uri="{BB962C8B-B14F-4D97-AF65-F5344CB8AC3E}">
        <p14:creationId xmlns:p14="http://schemas.microsoft.com/office/powerpoint/2010/main" val="3101671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313C5F05-836A-479A-9DA9-C3C0D11B27A0}" type="datetimeFigureOut">
              <a:rPr lang="ru-RU" smtClean="0"/>
              <a:pPr/>
              <a:t>30.03.2019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C31A4C-C0AE-450D-9EF0-B5B6969F21EB}" type="slidenum">
              <a:rPr lang="ru-RU" smtClean="0"/>
              <a:pPr/>
              <a:t>‹#›</a:t>
            </a:fld>
            <a:endParaRPr lang="ru-RU"/>
          </a:p>
        </p:txBody>
      </p:sp>
    </p:spTree>
    <p:extLst>
      <p:ext uri="{BB962C8B-B14F-4D97-AF65-F5344CB8AC3E}">
        <p14:creationId xmlns:p14="http://schemas.microsoft.com/office/powerpoint/2010/main" val="594319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313C5F05-836A-479A-9DA9-C3C0D11B27A0}" type="datetimeFigureOut">
              <a:rPr lang="ru-RU" smtClean="0"/>
              <a:pPr/>
              <a:t>30.03.2019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C31A4C-C0AE-450D-9EF0-B5B6969F21EB}" type="slidenum">
              <a:rPr lang="ru-RU" smtClean="0"/>
              <a:pPr/>
              <a:t>‹#›</a:t>
            </a:fld>
            <a:endParaRPr lang="ru-RU"/>
          </a:p>
        </p:txBody>
      </p:sp>
    </p:spTree>
    <p:extLst>
      <p:ext uri="{BB962C8B-B14F-4D97-AF65-F5344CB8AC3E}">
        <p14:creationId xmlns:p14="http://schemas.microsoft.com/office/powerpoint/2010/main" val="586454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3"/>
          <p:cNvSpPr>
            <a:spLocks noGrp="1"/>
          </p:cNvSpPr>
          <p:nvPr>
            <p:ph type="dt" sz="half" idx="10"/>
          </p:nvPr>
        </p:nvSpPr>
        <p:spPr/>
        <p:txBody>
          <a:bodyPr/>
          <a:lstStyle/>
          <a:p>
            <a:fld id="{313C5F05-836A-479A-9DA9-C3C0D11B27A0}" type="datetimeFigureOut">
              <a:rPr lang="ru-RU" smtClean="0"/>
              <a:pPr/>
              <a:t>30.03.2019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C31A4C-C0AE-450D-9EF0-B5B6969F21EB}" type="slidenum">
              <a:rPr lang="ru-RU" smtClean="0"/>
              <a:pPr/>
              <a:t>‹#›</a:t>
            </a:fld>
            <a:endParaRPr lang="ru-RU"/>
          </a:p>
        </p:txBody>
      </p:sp>
    </p:spTree>
    <p:extLst>
      <p:ext uri="{BB962C8B-B14F-4D97-AF65-F5344CB8AC3E}">
        <p14:creationId xmlns:p14="http://schemas.microsoft.com/office/powerpoint/2010/main" val="1889686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13C5F05-836A-479A-9DA9-C3C0D11B27A0}" type="datetimeFigureOut">
              <a:rPr lang="ru-RU" smtClean="0"/>
              <a:pPr/>
              <a:t>30.03.2019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C31A4C-C0AE-450D-9EF0-B5B6969F21EB}" type="slidenum">
              <a:rPr lang="ru-RU" smtClean="0"/>
              <a:pPr/>
              <a:t>‹#›</a:t>
            </a:fld>
            <a:endParaRPr lang="ru-RU"/>
          </a:p>
        </p:txBody>
      </p:sp>
    </p:spTree>
    <p:extLst>
      <p:ext uri="{BB962C8B-B14F-4D97-AF65-F5344CB8AC3E}">
        <p14:creationId xmlns:p14="http://schemas.microsoft.com/office/powerpoint/2010/main" val="2646516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313C5F05-836A-479A-9DA9-C3C0D11B27A0}" type="datetimeFigureOut">
              <a:rPr lang="ru-RU" smtClean="0"/>
              <a:pPr/>
              <a:t>30.03.2019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7C31A4C-C0AE-450D-9EF0-B5B6969F21EB}" type="slidenum">
              <a:rPr lang="ru-RU" smtClean="0"/>
              <a:pPr/>
              <a:t>‹#›</a:t>
            </a:fld>
            <a:endParaRPr lang="ru-RU"/>
          </a:p>
        </p:txBody>
      </p:sp>
    </p:spTree>
    <p:extLst>
      <p:ext uri="{BB962C8B-B14F-4D97-AF65-F5344CB8AC3E}">
        <p14:creationId xmlns:p14="http://schemas.microsoft.com/office/powerpoint/2010/main" val="318716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313C5F05-836A-479A-9DA9-C3C0D11B27A0}" type="datetimeFigureOut">
              <a:rPr lang="ru-RU" smtClean="0"/>
              <a:pPr/>
              <a:t>30.03.2019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7C31A4C-C0AE-450D-9EF0-B5B6969F21EB}" type="slidenum">
              <a:rPr lang="ru-RU" smtClean="0"/>
              <a:pPr/>
              <a:t>‹#›</a:t>
            </a:fld>
            <a:endParaRPr lang="ru-RU"/>
          </a:p>
        </p:txBody>
      </p:sp>
    </p:spTree>
    <p:extLst>
      <p:ext uri="{BB962C8B-B14F-4D97-AF65-F5344CB8AC3E}">
        <p14:creationId xmlns:p14="http://schemas.microsoft.com/office/powerpoint/2010/main" val="1118940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7" name="Date Placeholder 2"/>
          <p:cNvSpPr>
            <a:spLocks noGrp="1"/>
          </p:cNvSpPr>
          <p:nvPr>
            <p:ph type="dt" sz="half" idx="10"/>
          </p:nvPr>
        </p:nvSpPr>
        <p:spPr/>
        <p:txBody>
          <a:bodyPr/>
          <a:lstStyle/>
          <a:p>
            <a:fld id="{313C5F05-836A-479A-9DA9-C3C0D11B27A0}" type="datetimeFigureOut">
              <a:rPr lang="ru-RU" smtClean="0"/>
              <a:pPr/>
              <a:t>30.03.2019</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A7C31A4C-C0AE-450D-9EF0-B5B6969F21EB}" type="slidenum">
              <a:rPr lang="ru-RU" smtClean="0"/>
              <a:pPr/>
              <a:t>‹#›</a:t>
            </a:fld>
            <a:endParaRPr lang="ru-RU"/>
          </a:p>
        </p:txBody>
      </p:sp>
    </p:spTree>
    <p:extLst>
      <p:ext uri="{BB962C8B-B14F-4D97-AF65-F5344CB8AC3E}">
        <p14:creationId xmlns:p14="http://schemas.microsoft.com/office/powerpoint/2010/main" val="3764999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13C5F05-836A-479A-9DA9-C3C0D11B27A0}" type="datetimeFigureOut">
              <a:rPr lang="ru-RU" smtClean="0"/>
              <a:pPr/>
              <a:t>30.03.2019</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A7C31A4C-C0AE-450D-9EF0-B5B6969F21EB}" type="slidenum">
              <a:rPr lang="ru-RU" smtClean="0"/>
              <a:pPr/>
              <a:t>‹#›</a:t>
            </a:fld>
            <a:endParaRPr lang="ru-RU"/>
          </a:p>
        </p:txBody>
      </p:sp>
    </p:spTree>
    <p:extLst>
      <p:ext uri="{BB962C8B-B14F-4D97-AF65-F5344CB8AC3E}">
        <p14:creationId xmlns:p14="http://schemas.microsoft.com/office/powerpoint/2010/main" val="10653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a:t>Образец заголовка</a:t>
            </a:r>
            <a:endParaRPr lang="en-US"/>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313C5F05-836A-479A-9DA9-C3C0D11B27A0}" type="datetimeFigureOut">
              <a:rPr lang="ru-RU" smtClean="0"/>
              <a:pPr/>
              <a:t>30.03.2019</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A7C31A4C-C0AE-450D-9EF0-B5B6969F21EB}" type="slidenum">
              <a:rPr lang="ru-RU" smtClean="0"/>
              <a:pPr/>
              <a:t>‹#›</a:t>
            </a:fld>
            <a:endParaRPr lang="ru-RU"/>
          </a:p>
        </p:txBody>
      </p:sp>
    </p:spTree>
    <p:extLst>
      <p:ext uri="{BB962C8B-B14F-4D97-AF65-F5344CB8AC3E}">
        <p14:creationId xmlns:p14="http://schemas.microsoft.com/office/powerpoint/2010/main" val="2786603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313C5F05-836A-479A-9DA9-C3C0D11B27A0}" type="datetimeFigureOut">
              <a:rPr lang="ru-RU" smtClean="0"/>
              <a:pPr/>
              <a:t>30.03.2019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7C31A4C-C0AE-450D-9EF0-B5B6969F21EB}" type="slidenum">
              <a:rPr lang="ru-RU" smtClean="0"/>
              <a:pPr/>
              <a:t>‹#›</a:t>
            </a:fld>
            <a:endParaRPr lang="ru-RU"/>
          </a:p>
        </p:txBody>
      </p:sp>
    </p:spTree>
    <p:extLst>
      <p:ext uri="{BB962C8B-B14F-4D97-AF65-F5344CB8AC3E}">
        <p14:creationId xmlns:p14="http://schemas.microsoft.com/office/powerpoint/2010/main" val="1881032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13C5F05-836A-479A-9DA9-C3C0D11B27A0}" type="datetimeFigureOut">
              <a:rPr lang="ru-RU" smtClean="0"/>
              <a:pPr/>
              <a:t>30.03.2019</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7C31A4C-C0AE-450D-9EF0-B5B6969F21EB}" type="slidenum">
              <a:rPr lang="ru-RU" smtClean="0"/>
              <a:pPr/>
              <a:t>‹#›</a:t>
            </a:fld>
            <a:endParaRPr lang="ru-RU"/>
          </a:p>
        </p:txBody>
      </p:sp>
    </p:spTree>
    <p:extLst>
      <p:ext uri="{BB962C8B-B14F-4D97-AF65-F5344CB8AC3E}">
        <p14:creationId xmlns:p14="http://schemas.microsoft.com/office/powerpoint/2010/main" val="2867402062"/>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4954" y="1447800"/>
            <a:ext cx="10579845" cy="3329581"/>
          </a:xfrm>
        </p:spPr>
        <p:txBody>
          <a:bodyPr/>
          <a:lstStyle/>
          <a:p>
            <a:pPr algn="ctr"/>
            <a:r>
              <a:rPr lang="en-US" dirty="0"/>
              <a:t>OBESITY: </a:t>
            </a:r>
            <a:br>
              <a:rPr lang="ru-RU" dirty="0"/>
            </a:br>
            <a:r>
              <a:rPr lang="en-US" dirty="0"/>
              <a:t>CURRENT GLOBAL AND RUSSIAN TRENDS</a:t>
            </a:r>
            <a:endParaRPr lang="ru-RU" dirty="0"/>
          </a:p>
        </p:txBody>
      </p:sp>
    </p:spTree>
    <p:extLst>
      <p:ext uri="{BB962C8B-B14F-4D97-AF65-F5344CB8AC3E}">
        <p14:creationId xmlns:p14="http://schemas.microsoft.com/office/powerpoint/2010/main" val="4097707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9311" y="429900"/>
            <a:ext cx="9769394" cy="6037382"/>
          </a:xfrm>
        </p:spPr>
      </p:pic>
    </p:spTree>
    <p:extLst>
      <p:ext uri="{BB962C8B-B14F-4D97-AF65-F5344CB8AC3E}">
        <p14:creationId xmlns:p14="http://schemas.microsoft.com/office/powerpoint/2010/main" val="2500362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33777"/>
            <a:ext cx="11563350" cy="1400530"/>
          </a:xfrm>
        </p:spPr>
        <p:txBody>
          <a:bodyPr/>
          <a:lstStyle/>
          <a:p>
            <a:pPr algn="ctr"/>
            <a:r>
              <a:rPr lang="en-US" dirty="0"/>
              <a:t>Related diseases and health risks associated with obesity</a:t>
            </a:r>
            <a:endParaRPr lang="ru-RU" dirty="0"/>
          </a:p>
        </p:txBody>
      </p:sp>
      <p:sp>
        <p:nvSpPr>
          <p:cNvPr id="3" name="Объект 2"/>
          <p:cNvSpPr>
            <a:spLocks noGrp="1"/>
          </p:cNvSpPr>
          <p:nvPr>
            <p:ph idx="1"/>
          </p:nvPr>
        </p:nvSpPr>
        <p:spPr>
          <a:xfrm>
            <a:off x="685800" y="1634307"/>
            <a:ext cx="10896600" cy="1269831"/>
          </a:xfrm>
        </p:spPr>
        <p:txBody>
          <a:bodyPr/>
          <a:lstStyle/>
          <a:p>
            <a:pPr marL="0" indent="0" algn="just">
              <a:buNone/>
            </a:pPr>
            <a:r>
              <a:rPr lang="en-US" sz="2400" dirty="0"/>
              <a:t>Overweight and obesity negatively affect the quality of life and all areas of human activity, often leading to the development of serious diseases, unfitness for work and disability.</a:t>
            </a:r>
          </a:p>
          <a:p>
            <a:pPr marL="0" indent="0">
              <a:buNone/>
            </a:pP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6876" y="2904138"/>
            <a:ext cx="4897594" cy="3719457"/>
          </a:xfrm>
          <a:prstGeom prst="rect">
            <a:avLst/>
          </a:prstGeom>
        </p:spPr>
      </p:pic>
    </p:spTree>
    <p:extLst>
      <p:ext uri="{BB962C8B-B14F-4D97-AF65-F5344CB8AC3E}">
        <p14:creationId xmlns:p14="http://schemas.microsoft.com/office/powerpoint/2010/main" val="714504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3312" y="285750"/>
            <a:ext cx="9605472" cy="1221078"/>
          </a:xfrm>
        </p:spPr>
        <p:txBody>
          <a:bodyPr/>
          <a:lstStyle/>
          <a:p>
            <a:pPr algn="ctr"/>
            <a:r>
              <a:rPr lang="en-US" sz="3600" dirty="0"/>
              <a:t>Some health risks associated with overweight and obesity among adults:</a:t>
            </a:r>
            <a:endParaRPr lang="ru-RU" sz="3600" dirty="0"/>
          </a:p>
        </p:txBody>
      </p:sp>
      <p:sp>
        <p:nvSpPr>
          <p:cNvPr id="4" name="Объект 3"/>
          <p:cNvSpPr>
            <a:spLocks noGrp="1"/>
          </p:cNvSpPr>
          <p:nvPr>
            <p:ph idx="1"/>
          </p:nvPr>
        </p:nvSpPr>
        <p:spPr/>
        <p:txBody>
          <a:bodyPr/>
          <a:lstStyle/>
          <a:p>
            <a:r>
              <a:rPr lang="en-US" dirty="0"/>
              <a:t>Ischemic heart disease</a:t>
            </a:r>
          </a:p>
          <a:p>
            <a:r>
              <a:rPr lang="en-US" dirty="0"/>
              <a:t>Type 2 Diabetes</a:t>
            </a:r>
          </a:p>
          <a:p>
            <a:r>
              <a:rPr lang="en-US" dirty="0"/>
              <a:t>Cancer of the intestine, gallbladder and pancreas</a:t>
            </a:r>
          </a:p>
          <a:p>
            <a:r>
              <a:rPr lang="en-US" dirty="0"/>
              <a:t>Cancer of the kidney, urolithiasis disease, prostate cancer</a:t>
            </a:r>
          </a:p>
          <a:p>
            <a:r>
              <a:rPr lang="en-US" dirty="0"/>
              <a:t>Asthma</a:t>
            </a:r>
          </a:p>
          <a:p>
            <a:r>
              <a:rPr lang="en-US" dirty="0"/>
              <a:t>Arthrosis, the damage of the intervertebral disc</a:t>
            </a:r>
          </a:p>
          <a:p>
            <a:r>
              <a:rPr lang="en-US" dirty="0"/>
              <a:t>Miscarriage and a poor pregnancy outcome, infertility</a:t>
            </a:r>
          </a:p>
          <a:p>
            <a:r>
              <a:rPr lang="en-US" dirty="0"/>
              <a:t>Depression</a:t>
            </a:r>
            <a:endParaRPr lang="ru-RU" dirty="0"/>
          </a:p>
        </p:txBody>
      </p:sp>
    </p:spTree>
    <p:extLst>
      <p:ext uri="{BB962C8B-B14F-4D97-AF65-F5344CB8AC3E}">
        <p14:creationId xmlns:p14="http://schemas.microsoft.com/office/powerpoint/2010/main" val="2200889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0993439" cy="1400530"/>
          </a:xfrm>
        </p:spPr>
        <p:txBody>
          <a:bodyPr/>
          <a:lstStyle/>
          <a:p>
            <a:pPr algn="ctr"/>
            <a:r>
              <a:rPr lang="en-US" dirty="0"/>
              <a:t>The role of lifestyle and the environment </a:t>
            </a:r>
            <a:br>
              <a:rPr lang="en-US" dirty="0"/>
            </a:br>
            <a:r>
              <a:rPr lang="en-US" dirty="0"/>
              <a:t>in the pathogenesis of obesity</a:t>
            </a:r>
            <a:br>
              <a:rPr lang="ru-RU" dirty="0"/>
            </a:br>
            <a:endParaRPr lang="ru-RU" dirty="0"/>
          </a:p>
        </p:txBody>
      </p:sp>
      <p:sp>
        <p:nvSpPr>
          <p:cNvPr id="5" name="Содержимое 4"/>
          <p:cNvSpPr>
            <a:spLocks noGrp="1"/>
          </p:cNvSpPr>
          <p:nvPr>
            <p:ph idx="1"/>
          </p:nvPr>
        </p:nvSpPr>
        <p:spPr>
          <a:xfrm>
            <a:off x="495300" y="2052918"/>
            <a:ext cx="11239500" cy="4195481"/>
          </a:xfrm>
        </p:spPr>
        <p:txBody>
          <a:bodyPr/>
          <a:lstStyle/>
          <a:p>
            <a:pPr algn="just"/>
            <a:r>
              <a:rPr lang="en-US" sz="2400" dirty="0"/>
              <a:t>The World Health Assembly in 2013 adopted the Global Action Plan on Noncommunicable Diseases for 2013–2020, which includes a number of activities for Member States, international partners and the WHO Secretariat. The document regulates the actions aimed at promoting healthy lifestyles, nutrition and increasing the level of physical activity.</a:t>
            </a:r>
            <a:endParaRPr lang="ru-RU" sz="2400" dirty="0"/>
          </a:p>
          <a:p>
            <a:pPr algn="just"/>
            <a:r>
              <a:rPr lang="en-US" sz="2400" dirty="0"/>
              <a:t>An important task of domestic health care formulated in the Strategy for the Development of Medical Science in the Russian Federation for the period until 2025 has become “the development of a system of measures to reduce the public health risks and promote a healthy lifestyle among citizens of the Russian Federation.”</a:t>
            </a:r>
            <a:endParaRPr lang="ru-RU" sz="2400" dirty="0"/>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5800" y="514350"/>
            <a:ext cx="10972800" cy="6057900"/>
          </a:xfrm>
        </p:spPr>
        <p:txBody>
          <a:bodyPr>
            <a:normAutofit lnSpcReduction="10000"/>
          </a:bodyPr>
          <a:lstStyle/>
          <a:p>
            <a:pPr algn="just"/>
            <a:r>
              <a:rPr lang="en-US" sz="2400" dirty="0"/>
              <a:t>Experts focus on the problems of environmental pollution, environmental problems, unhealthy diets and toxins. Tightly built offices and shopping centers, along with the introduction of "gentle, immobilizing" technologies (lifts, electronic communications, and automated household appliances) lead to a total decrease in motor activity at work, at home, inactive leisure and inactive entertainment. All these factors undoubtedly contribute to the development of the current epidemic of obesity.</a:t>
            </a:r>
            <a:endParaRPr lang="ru-RU" sz="2400" dirty="0"/>
          </a:p>
          <a:p>
            <a:pPr algn="just"/>
            <a:r>
              <a:rPr lang="en-US" sz="2400" dirty="0"/>
              <a:t>Interdisciplinary studies of recent years demonstrate the effectiveness of complex programs, including the food optimization, increasing of physical activity, as well as changes in the anthropogenic environment connected with motor activity.</a:t>
            </a:r>
            <a:endParaRPr lang="ru-RU" sz="2400" dirty="0"/>
          </a:p>
          <a:p>
            <a:pPr algn="just"/>
            <a:r>
              <a:rPr lang="en-US" sz="2400" dirty="0"/>
              <a:t>It is noted the positive impact of long-term projects to change urban architectural planning, the accessibility of leisure facilities and active leisure activities (landscape zones, pedestrian infrastructures, bicycle tracks), as well as the providing of educational institutions with the necessary equipment for physical education and sport. </a:t>
            </a:r>
            <a:endParaRPr lang="ru-RU" sz="2400" dirty="0"/>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304800"/>
            <a:ext cx="9404723" cy="781050"/>
          </a:xfrm>
        </p:spPr>
        <p:txBody>
          <a:bodyPr/>
          <a:lstStyle/>
          <a:p>
            <a:pPr algn="ctr"/>
            <a:r>
              <a:rPr lang="en-US" dirty="0"/>
              <a:t>Conclusion</a:t>
            </a:r>
            <a:endParaRPr lang="ru-RU" dirty="0"/>
          </a:p>
        </p:txBody>
      </p:sp>
      <p:sp>
        <p:nvSpPr>
          <p:cNvPr id="3" name="Содержимое 2"/>
          <p:cNvSpPr>
            <a:spLocks noGrp="1"/>
          </p:cNvSpPr>
          <p:nvPr>
            <p:ph idx="1"/>
          </p:nvPr>
        </p:nvSpPr>
        <p:spPr>
          <a:xfrm>
            <a:off x="341312" y="1066800"/>
            <a:ext cx="6897688" cy="5562600"/>
          </a:xfrm>
        </p:spPr>
        <p:txBody>
          <a:bodyPr>
            <a:noAutofit/>
          </a:bodyPr>
          <a:lstStyle/>
          <a:p>
            <a:pPr algn="just"/>
            <a:r>
              <a:rPr lang="en-US" sz="2400" dirty="0"/>
              <a:t>Thus, the priority directions of the state policy of many countries, including  Russia, with regard to the prevention and treatment of obesity have become integrated multisectorial programs for environmental change with the aim:</a:t>
            </a:r>
            <a:endParaRPr lang="ru-RU" sz="2400" dirty="0"/>
          </a:p>
          <a:p>
            <a:pPr algn="just">
              <a:buNone/>
            </a:pPr>
            <a:r>
              <a:rPr lang="en-US" sz="2400" dirty="0"/>
              <a:t>      - to increase motor activity</a:t>
            </a:r>
            <a:endParaRPr lang="ru-RU" sz="2400" dirty="0"/>
          </a:p>
          <a:p>
            <a:pPr algn="just">
              <a:buNone/>
            </a:pPr>
            <a:r>
              <a:rPr lang="en-US" sz="2400" dirty="0"/>
              <a:t>      - to control the quality of the food we eat </a:t>
            </a:r>
            <a:endParaRPr lang="ru-RU" sz="2400" dirty="0"/>
          </a:p>
          <a:p>
            <a:pPr algn="just">
              <a:buNone/>
            </a:pPr>
            <a:r>
              <a:rPr lang="en-US" sz="2400" dirty="0"/>
              <a:t>      - to promote a healthy lifestyle.</a:t>
            </a:r>
            <a:endParaRPr lang="ru-RU" sz="2400" dirty="0"/>
          </a:p>
          <a:p>
            <a:pPr algn="just">
              <a:buNone/>
            </a:pPr>
            <a:r>
              <a:rPr lang="en-US" sz="2400" dirty="0"/>
              <a:t>     Moreover, all pathogenetic methods of therapy are effective only with the active voluntary participation of patients in the treatment process.</a:t>
            </a:r>
            <a:endParaRPr lang="ru-RU" sz="2400" dirty="0"/>
          </a:p>
          <a:p>
            <a:pPr algn="just">
              <a:buNone/>
            </a:pPr>
            <a:r>
              <a:rPr lang="en-US" sz="2400" dirty="0"/>
              <a:t> </a:t>
            </a:r>
            <a:endParaRPr lang="ru-RU" sz="2400" dirty="0"/>
          </a:p>
          <a:p>
            <a:endParaRPr lang="ru-RU" sz="2400" dirty="0"/>
          </a:p>
        </p:txBody>
      </p:sp>
      <p:pic>
        <p:nvPicPr>
          <p:cNvPr id="4" name="Содержимо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350" y="1295400"/>
            <a:ext cx="4572000" cy="4876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1" y="452718"/>
            <a:ext cx="10136189" cy="1400530"/>
          </a:xfrm>
        </p:spPr>
        <p:txBody>
          <a:bodyPr/>
          <a:lstStyle/>
          <a:p>
            <a:pPr algn="ctr"/>
            <a:r>
              <a:rPr lang="en-US" dirty="0"/>
              <a:t>Literature</a:t>
            </a:r>
            <a:endParaRPr lang="ru-RU" dirty="0"/>
          </a:p>
        </p:txBody>
      </p:sp>
      <p:sp>
        <p:nvSpPr>
          <p:cNvPr id="3" name="Объект 2"/>
          <p:cNvSpPr>
            <a:spLocks noGrp="1"/>
          </p:cNvSpPr>
          <p:nvPr>
            <p:ph idx="1"/>
          </p:nvPr>
        </p:nvSpPr>
        <p:spPr>
          <a:xfrm>
            <a:off x="742950" y="2052918"/>
            <a:ext cx="10991850" cy="4195481"/>
          </a:xfrm>
        </p:spPr>
        <p:txBody>
          <a:bodyPr>
            <a:normAutofit/>
          </a:bodyPr>
          <a:lstStyle/>
          <a:p>
            <a:pPr lvl="0" algn="just"/>
            <a:r>
              <a:rPr lang="ru-RU" sz="2400" dirty="0"/>
              <a:t>А.О. Разина, С.Д. Руненко, Е.Е. Ачкасов. - Проблема ожирения: современные тенденции в России и в мире. Вестник Российской Академии Медицинских Наук., -№ 57, 2016 </a:t>
            </a:r>
          </a:p>
          <a:p>
            <a:pPr lvl="0" algn="just"/>
            <a:r>
              <a:rPr lang="ru-RU" sz="2400" dirty="0"/>
              <a:t>Полина Звездина, Дада Линделл, Валерий Романов и др. Минздрав назвал страдающие от ожирения регионы. РБК., 2018</a:t>
            </a:r>
          </a:p>
          <a:p>
            <a:pPr lvl="0" algn="just"/>
            <a:r>
              <a:rPr lang="ru-RU" sz="2400" dirty="0"/>
              <a:t>Россия впервые попала в рейтинг «самых жирных стран». </a:t>
            </a:r>
            <a:r>
              <a:rPr lang="en-US" sz="2400" dirty="0"/>
              <a:t>WeekJournal., 2014</a:t>
            </a:r>
            <a:endParaRPr lang="ru-RU" sz="2400" dirty="0"/>
          </a:p>
        </p:txBody>
      </p:sp>
    </p:spTree>
    <p:extLst>
      <p:ext uri="{BB962C8B-B14F-4D97-AF65-F5344CB8AC3E}">
        <p14:creationId xmlns:p14="http://schemas.microsoft.com/office/powerpoint/2010/main" val="614408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0669589" cy="2290482"/>
          </a:xfrm>
        </p:spPr>
        <p:txBody>
          <a:bodyPr/>
          <a:lstStyle/>
          <a:p>
            <a:pPr algn="ctr"/>
            <a:r>
              <a:rPr lang="ru-RU" sz="4800" dirty="0">
                <a:latin typeface="Century Gothic" pitchFamily="34" charset="0"/>
                <a:cs typeface="Times New Roman" pitchFamily="18" charset="0"/>
              </a:rPr>
              <a:t>ГБОУ Школа № 1324 (учебный корпус «Сеченовский»)</a:t>
            </a:r>
            <a:br>
              <a:rPr lang="ru-RU" sz="4800" dirty="0">
                <a:latin typeface="Century Gothic" pitchFamily="34" charset="0"/>
                <a:cs typeface="Times New Roman" pitchFamily="18" charset="0"/>
              </a:rPr>
            </a:br>
            <a:br>
              <a:rPr lang="ru-RU" dirty="0"/>
            </a:br>
            <a:endParaRPr lang="ru-RU" dirty="0"/>
          </a:p>
        </p:txBody>
      </p:sp>
      <p:sp>
        <p:nvSpPr>
          <p:cNvPr id="3" name="Содержимое 2"/>
          <p:cNvSpPr>
            <a:spLocks noGrp="1"/>
          </p:cNvSpPr>
          <p:nvPr>
            <p:ph idx="1"/>
          </p:nvPr>
        </p:nvSpPr>
        <p:spPr>
          <a:xfrm>
            <a:off x="1103312" y="2990850"/>
            <a:ext cx="10421938" cy="3257549"/>
          </a:xfrm>
        </p:spPr>
        <p:txBody>
          <a:bodyPr vert="horz" lIns="91440" tIns="45720" rIns="91440" bIns="45720" rtlCol="0" anchor="t">
            <a:normAutofit/>
          </a:bodyPr>
          <a:lstStyle/>
          <a:p>
            <a:pPr>
              <a:buNone/>
            </a:pPr>
            <a:r>
              <a:rPr lang="ru-RU" sz="2800" dirty="0"/>
              <a:t>Ученики                                      Воронкова Татьяна 8 Н</a:t>
            </a:r>
          </a:p>
          <a:p>
            <a:pPr>
              <a:buNone/>
            </a:pPr>
            <a:r>
              <a:rPr lang="ru-RU" sz="2800" dirty="0"/>
              <a:t>                                                     Курашова Валерия 8 Н</a:t>
            </a:r>
          </a:p>
          <a:p>
            <a:pPr>
              <a:buNone/>
            </a:pPr>
            <a:endParaRPr lang="ru-RU" sz="2800" dirty="0"/>
          </a:p>
          <a:p>
            <a:pPr>
              <a:buNone/>
            </a:pPr>
            <a:endParaRPr lang="ru-RU" sz="2800" dirty="0"/>
          </a:p>
          <a:p>
            <a:pPr>
              <a:buNone/>
            </a:pPr>
            <a:r>
              <a:rPr lang="ru-RU" sz="2800" dirty="0"/>
              <a:t>Учитель                                        Шплатова М. Е.</a:t>
            </a:r>
          </a:p>
          <a:p>
            <a:endParaRPr lang="ru-RU"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609600"/>
            <a:ext cx="10763250" cy="2628900"/>
          </a:xfrm>
        </p:spPr>
        <p:txBody>
          <a:bodyPr vert="horz" lIns="91440" tIns="45720" rIns="91440" bIns="45720" rtlCol="0" anchor="t">
            <a:normAutofit/>
          </a:bodyPr>
          <a:lstStyle/>
          <a:p>
            <a:pPr algn="just"/>
            <a:r>
              <a:rPr lang="en-US" sz="2800" dirty="0"/>
              <a:t>The World Health Organization (WHO) has defined obesity and overweight as "pathological or excessive accumulation of fat, which can negatively affect health" and declared this pathology a global epidemic.</a:t>
            </a:r>
            <a:endParaRPr lang="ru-RU" sz="2800" dirty="0"/>
          </a:p>
          <a:p>
            <a:pPr marL="0" indent="0" algn="just">
              <a:buNone/>
            </a:pPr>
            <a:endParaRPr lang="ru-RU" sz="28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3680" y="1981200"/>
            <a:ext cx="4876800" cy="4876800"/>
          </a:xfrm>
          <a:prstGeom prst="rect">
            <a:avLst/>
          </a:prstGeom>
        </p:spPr>
      </p:pic>
    </p:spTree>
    <p:extLst>
      <p:ext uri="{BB962C8B-B14F-4D97-AF65-F5344CB8AC3E}">
        <p14:creationId xmlns:p14="http://schemas.microsoft.com/office/powerpoint/2010/main" val="861953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36324" y="161683"/>
            <a:ext cx="4299376" cy="1041231"/>
          </a:xfrm>
        </p:spPr>
        <p:txBody>
          <a:bodyPr/>
          <a:lstStyle/>
          <a:p>
            <a:r>
              <a:rPr lang="en-US" dirty="0"/>
              <a:t>Classification</a:t>
            </a:r>
            <a:endParaRPr lang="ru-RU" dirty="0"/>
          </a:p>
        </p:txBody>
      </p:sp>
      <p:sp>
        <p:nvSpPr>
          <p:cNvPr id="3" name="Объект 2"/>
          <p:cNvSpPr>
            <a:spLocks noGrp="1"/>
          </p:cNvSpPr>
          <p:nvPr>
            <p:ph idx="1"/>
          </p:nvPr>
        </p:nvSpPr>
        <p:spPr>
          <a:xfrm>
            <a:off x="19456" y="1729387"/>
            <a:ext cx="11905403" cy="1039181"/>
          </a:xfrm>
        </p:spPr>
        <p:txBody>
          <a:bodyPr vert="horz" lIns="91440" tIns="45720" rIns="91440" bIns="45720" rtlCol="0" anchor="t">
            <a:normAutofit/>
          </a:bodyPr>
          <a:lstStyle/>
          <a:p>
            <a:pPr marL="0" indent="0" algn="just">
              <a:buNone/>
            </a:pPr>
            <a:r>
              <a:rPr lang="en-US" dirty="0"/>
              <a:t>For the classification of obesity in many countries, including Russia, the body mass index (BMI) is used, calculated by the formula: mass (kg) / height (m 2). In this case, a BMI ≥25 indicates overweight, and a BMI ≥30 indicates obesity.</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0401" y="3322749"/>
            <a:ext cx="7931222" cy="3219450"/>
          </a:xfrm>
          <a:prstGeom prst="rect">
            <a:avLst/>
          </a:prstGeom>
        </p:spPr>
      </p:pic>
    </p:spTree>
    <p:extLst>
      <p:ext uri="{BB962C8B-B14F-4D97-AF65-F5344CB8AC3E}">
        <p14:creationId xmlns:p14="http://schemas.microsoft.com/office/powerpoint/2010/main" val="4031133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A36AFE-EA93-4B4D-A169-1B99541ED4F1}"/>
              </a:ext>
            </a:extLst>
          </p:cNvPr>
          <p:cNvSpPr>
            <a:spLocks noGrp="1"/>
          </p:cNvSpPr>
          <p:nvPr>
            <p:ph type="title"/>
          </p:nvPr>
        </p:nvSpPr>
        <p:spPr>
          <a:xfrm>
            <a:off x="3465510" y="326295"/>
            <a:ext cx="5183189" cy="846349"/>
          </a:xfrm>
        </p:spPr>
        <p:txBody>
          <a:bodyPr/>
          <a:lstStyle/>
          <a:p>
            <a:pPr algn="ctr"/>
            <a:r>
              <a:rPr lang="ru-RU" dirty="0"/>
              <a:t>My class's BMI</a:t>
            </a:r>
          </a:p>
        </p:txBody>
      </p:sp>
      <p:graphicFrame>
        <p:nvGraphicFramePr>
          <p:cNvPr id="10" name="Таблица 10">
            <a:extLst>
              <a:ext uri="{FF2B5EF4-FFF2-40B4-BE49-F238E27FC236}">
                <a16:creationId xmlns:a16="http://schemas.microsoft.com/office/drawing/2014/main" id="{A282D991-96D1-4BBD-A3D5-E3DEAD6896B3}"/>
              </a:ext>
            </a:extLst>
          </p:cNvPr>
          <p:cNvGraphicFramePr>
            <a:graphicFrameLocks noGrp="1"/>
          </p:cNvGraphicFramePr>
          <p:nvPr>
            <p:extLst>
              <p:ext uri="{D42A27DB-BD31-4B8C-83A1-F6EECF244321}">
                <p14:modId xmlns:p14="http://schemas.microsoft.com/office/powerpoint/2010/main" val="3312407532"/>
              </p:ext>
            </p:extLst>
          </p:nvPr>
        </p:nvGraphicFramePr>
        <p:xfrm>
          <a:off x="1711036" y="1504951"/>
          <a:ext cx="3013364" cy="3217828"/>
        </p:xfrm>
        <a:graphic>
          <a:graphicData uri="http://schemas.openxmlformats.org/drawingml/2006/table">
            <a:tbl>
              <a:tblPr firstRow="1">
                <a:tableStyleId>{5C22544A-7EE6-4342-B048-85BDC9FD1C3A}</a:tableStyleId>
              </a:tblPr>
              <a:tblGrid>
                <a:gridCol w="2043220">
                  <a:extLst>
                    <a:ext uri="{9D8B030D-6E8A-4147-A177-3AD203B41FA5}">
                      <a16:colId xmlns:a16="http://schemas.microsoft.com/office/drawing/2014/main" val="1461011464"/>
                    </a:ext>
                  </a:extLst>
                </a:gridCol>
                <a:gridCol w="970144">
                  <a:extLst>
                    <a:ext uri="{9D8B030D-6E8A-4147-A177-3AD203B41FA5}">
                      <a16:colId xmlns:a16="http://schemas.microsoft.com/office/drawing/2014/main" val="2772175653"/>
                    </a:ext>
                  </a:extLst>
                </a:gridCol>
              </a:tblGrid>
              <a:tr h="417058">
                <a:tc>
                  <a:txBody>
                    <a:bodyPr/>
                    <a:lstStyle/>
                    <a:p>
                      <a:r>
                        <a:rPr lang="ru-RU" dirty="0"/>
                        <a:t>Name</a:t>
                      </a:r>
                    </a:p>
                  </a:txBody>
                  <a:tcPr/>
                </a:tc>
                <a:tc>
                  <a:txBody>
                    <a:bodyPr/>
                    <a:lstStyle/>
                    <a:p>
                      <a:r>
                        <a:rPr lang="ru-RU" dirty="0"/>
                        <a:t>BMI</a:t>
                      </a:r>
                    </a:p>
                  </a:txBody>
                  <a:tcPr/>
                </a:tc>
                <a:extLst>
                  <a:ext uri="{0D108BD9-81ED-4DB2-BD59-A6C34878D82A}">
                    <a16:rowId xmlns:a16="http://schemas.microsoft.com/office/drawing/2014/main" val="2067634525"/>
                  </a:ext>
                </a:extLst>
              </a:tr>
              <a:tr h="400110">
                <a:tc>
                  <a:txBody>
                    <a:bodyPr/>
                    <a:lstStyle/>
                    <a:p>
                      <a:r>
                        <a:rPr lang="ru-RU" dirty="0"/>
                        <a:t>Argentina</a:t>
                      </a:r>
                    </a:p>
                  </a:txBody>
                  <a:tcPr/>
                </a:tc>
                <a:tc>
                  <a:txBody>
                    <a:bodyPr/>
                    <a:lstStyle/>
                    <a:p>
                      <a:r>
                        <a:rPr lang="ru-RU" dirty="0"/>
                        <a:t>20,7</a:t>
                      </a:r>
                    </a:p>
                  </a:txBody>
                  <a:tcPr/>
                </a:tc>
                <a:extLst>
                  <a:ext uri="{0D108BD9-81ED-4DB2-BD59-A6C34878D82A}">
                    <a16:rowId xmlns:a16="http://schemas.microsoft.com/office/drawing/2014/main" val="1571839820"/>
                  </a:ext>
                </a:extLst>
              </a:tr>
              <a:tr h="400110">
                <a:tc>
                  <a:txBody>
                    <a:bodyPr/>
                    <a:lstStyle/>
                    <a:p>
                      <a:r>
                        <a:rPr lang="ru-RU" dirty="0"/>
                        <a:t>Anna J.</a:t>
                      </a:r>
                    </a:p>
                  </a:txBody>
                  <a:tcPr/>
                </a:tc>
                <a:tc>
                  <a:txBody>
                    <a:bodyPr/>
                    <a:lstStyle/>
                    <a:p>
                      <a:r>
                        <a:rPr lang="ru-RU" dirty="0"/>
                        <a:t>23,84</a:t>
                      </a:r>
                    </a:p>
                  </a:txBody>
                  <a:tcPr/>
                </a:tc>
                <a:extLst>
                  <a:ext uri="{0D108BD9-81ED-4DB2-BD59-A6C34878D82A}">
                    <a16:rowId xmlns:a16="http://schemas.microsoft.com/office/drawing/2014/main" val="2923400474"/>
                  </a:ext>
                </a:extLst>
              </a:tr>
              <a:tr h="400110">
                <a:tc>
                  <a:txBody>
                    <a:bodyPr/>
                    <a:lstStyle/>
                    <a:p>
                      <a:r>
                        <a:rPr lang="ru-RU" dirty="0"/>
                        <a:t>Anna B.</a:t>
                      </a:r>
                    </a:p>
                  </a:txBody>
                  <a:tcPr/>
                </a:tc>
                <a:tc>
                  <a:txBody>
                    <a:bodyPr/>
                    <a:lstStyle/>
                    <a:p>
                      <a:r>
                        <a:rPr lang="ru-RU" dirty="0"/>
                        <a:t>28,35</a:t>
                      </a:r>
                    </a:p>
                  </a:txBody>
                  <a:tcPr/>
                </a:tc>
                <a:extLst>
                  <a:ext uri="{0D108BD9-81ED-4DB2-BD59-A6C34878D82A}">
                    <a16:rowId xmlns:a16="http://schemas.microsoft.com/office/drawing/2014/main" val="3929254786"/>
                  </a:ext>
                </a:extLst>
              </a:tr>
              <a:tr h="400110">
                <a:tc>
                  <a:txBody>
                    <a:bodyPr/>
                    <a:lstStyle/>
                    <a:p>
                      <a:r>
                        <a:rPr lang="ru-RU" dirty="0"/>
                        <a:t>Julia</a:t>
                      </a:r>
                    </a:p>
                  </a:txBody>
                  <a:tcPr/>
                </a:tc>
                <a:tc>
                  <a:txBody>
                    <a:bodyPr/>
                    <a:lstStyle/>
                    <a:p>
                      <a:r>
                        <a:rPr lang="ru-RU"/>
                        <a:t>15</a:t>
                      </a:r>
                    </a:p>
                  </a:txBody>
                  <a:tcPr/>
                </a:tc>
                <a:extLst>
                  <a:ext uri="{0D108BD9-81ED-4DB2-BD59-A6C34878D82A}">
                    <a16:rowId xmlns:a16="http://schemas.microsoft.com/office/drawing/2014/main" val="826258637"/>
                  </a:ext>
                </a:extLst>
              </a:tr>
              <a:tr h="400110">
                <a:tc>
                  <a:txBody>
                    <a:bodyPr/>
                    <a:lstStyle/>
                    <a:p>
                      <a:r>
                        <a:rPr lang="ru-RU" dirty="0"/>
                        <a:t>Galya</a:t>
                      </a:r>
                    </a:p>
                  </a:txBody>
                  <a:tcPr/>
                </a:tc>
                <a:tc>
                  <a:txBody>
                    <a:bodyPr/>
                    <a:lstStyle/>
                    <a:p>
                      <a:r>
                        <a:rPr lang="ru-RU" dirty="0"/>
                        <a:t>17,8</a:t>
                      </a:r>
                    </a:p>
                  </a:txBody>
                  <a:tcPr/>
                </a:tc>
                <a:extLst>
                  <a:ext uri="{0D108BD9-81ED-4DB2-BD59-A6C34878D82A}">
                    <a16:rowId xmlns:a16="http://schemas.microsoft.com/office/drawing/2014/main" val="3908877787"/>
                  </a:ext>
                </a:extLst>
              </a:tr>
              <a:tr h="400110">
                <a:tc>
                  <a:txBody>
                    <a:bodyPr/>
                    <a:lstStyle/>
                    <a:p>
                      <a:r>
                        <a:rPr lang="ru-RU" dirty="0"/>
                        <a:t>Lada</a:t>
                      </a:r>
                    </a:p>
                  </a:txBody>
                  <a:tcPr/>
                </a:tc>
                <a:tc>
                  <a:txBody>
                    <a:bodyPr/>
                    <a:lstStyle/>
                    <a:p>
                      <a:r>
                        <a:rPr lang="ru-RU"/>
                        <a:t>17,3</a:t>
                      </a:r>
                    </a:p>
                  </a:txBody>
                  <a:tcPr/>
                </a:tc>
                <a:extLst>
                  <a:ext uri="{0D108BD9-81ED-4DB2-BD59-A6C34878D82A}">
                    <a16:rowId xmlns:a16="http://schemas.microsoft.com/office/drawing/2014/main" val="3572155092"/>
                  </a:ext>
                </a:extLst>
              </a:tr>
              <a:tr h="400110">
                <a:tc>
                  <a:txBody>
                    <a:bodyPr/>
                    <a:lstStyle/>
                    <a:p>
                      <a:endParaRPr lang="ru-RU"/>
                    </a:p>
                  </a:txBody>
                  <a:tcPr/>
                </a:tc>
                <a:tc>
                  <a:txBody>
                    <a:bodyPr/>
                    <a:lstStyle/>
                    <a:p>
                      <a:endParaRPr lang="ru-RU" dirty="0"/>
                    </a:p>
                  </a:txBody>
                  <a:tcPr/>
                </a:tc>
                <a:extLst>
                  <a:ext uri="{0D108BD9-81ED-4DB2-BD59-A6C34878D82A}">
                    <a16:rowId xmlns:a16="http://schemas.microsoft.com/office/drawing/2014/main" val="340327113"/>
                  </a:ext>
                </a:extLst>
              </a:tr>
            </a:tbl>
          </a:graphicData>
        </a:graphic>
      </p:graphicFrame>
      <p:graphicFrame>
        <p:nvGraphicFramePr>
          <p:cNvPr id="14" name="Таблица 14">
            <a:extLst>
              <a:ext uri="{FF2B5EF4-FFF2-40B4-BE49-F238E27FC236}">
                <a16:creationId xmlns:a16="http://schemas.microsoft.com/office/drawing/2014/main" id="{288BAA67-D761-4F1B-989F-A992861181FB}"/>
              </a:ext>
            </a:extLst>
          </p:cNvPr>
          <p:cNvGraphicFramePr>
            <a:graphicFrameLocks noGrp="1"/>
          </p:cNvGraphicFramePr>
          <p:nvPr>
            <p:extLst>
              <p:ext uri="{D42A27DB-BD31-4B8C-83A1-F6EECF244321}">
                <p14:modId xmlns:p14="http://schemas.microsoft.com/office/powerpoint/2010/main" val="3881398800"/>
              </p:ext>
            </p:extLst>
          </p:nvPr>
        </p:nvGraphicFramePr>
        <p:xfrm>
          <a:off x="1704109" y="4336472"/>
          <a:ext cx="3029693" cy="1200150"/>
        </p:xfrm>
        <a:graphic>
          <a:graphicData uri="http://schemas.openxmlformats.org/drawingml/2006/table">
            <a:tbl>
              <a:tblPr>
                <a:tableStyleId>{5C22544A-7EE6-4342-B048-85BDC9FD1C3A}</a:tableStyleId>
              </a:tblPr>
              <a:tblGrid>
                <a:gridCol w="2053661">
                  <a:extLst>
                    <a:ext uri="{9D8B030D-6E8A-4147-A177-3AD203B41FA5}">
                      <a16:colId xmlns:a16="http://schemas.microsoft.com/office/drawing/2014/main" val="365519725"/>
                    </a:ext>
                  </a:extLst>
                </a:gridCol>
                <a:gridCol w="976032">
                  <a:extLst>
                    <a:ext uri="{9D8B030D-6E8A-4147-A177-3AD203B41FA5}">
                      <a16:colId xmlns:a16="http://schemas.microsoft.com/office/drawing/2014/main" val="1704357093"/>
                    </a:ext>
                  </a:extLst>
                </a:gridCol>
              </a:tblGrid>
              <a:tr h="400050">
                <a:tc>
                  <a:txBody>
                    <a:bodyPr/>
                    <a:lstStyle/>
                    <a:p>
                      <a:r>
                        <a:rPr lang="ru-RU" dirty="0"/>
                        <a:t>Tanya</a:t>
                      </a:r>
                    </a:p>
                  </a:txBody>
                  <a:tcPr/>
                </a:tc>
                <a:tc>
                  <a:txBody>
                    <a:bodyPr/>
                    <a:lstStyle/>
                    <a:p>
                      <a:r>
                        <a:rPr lang="ru-RU" dirty="0"/>
                        <a:t>20,76</a:t>
                      </a:r>
                    </a:p>
                  </a:txBody>
                  <a:tcPr/>
                </a:tc>
                <a:extLst>
                  <a:ext uri="{0D108BD9-81ED-4DB2-BD59-A6C34878D82A}">
                    <a16:rowId xmlns:a16="http://schemas.microsoft.com/office/drawing/2014/main" val="2522769794"/>
                  </a:ext>
                </a:extLst>
              </a:tr>
              <a:tr h="400050">
                <a:tc>
                  <a:txBody>
                    <a:bodyPr/>
                    <a:lstStyle/>
                    <a:p>
                      <a:r>
                        <a:rPr lang="ru-RU" dirty="0"/>
                        <a:t>Lera</a:t>
                      </a:r>
                    </a:p>
                  </a:txBody>
                  <a:tcPr/>
                </a:tc>
                <a:tc>
                  <a:txBody>
                    <a:bodyPr/>
                    <a:lstStyle/>
                    <a:p>
                      <a:r>
                        <a:rPr lang="ru-RU" dirty="0"/>
                        <a:t>24,73</a:t>
                      </a:r>
                    </a:p>
                  </a:txBody>
                  <a:tcPr/>
                </a:tc>
                <a:extLst>
                  <a:ext uri="{0D108BD9-81ED-4DB2-BD59-A6C34878D82A}">
                    <a16:rowId xmlns:a16="http://schemas.microsoft.com/office/drawing/2014/main" val="2760096649"/>
                  </a:ext>
                </a:extLst>
              </a:tr>
              <a:tr h="400050">
                <a:tc>
                  <a:txBody>
                    <a:bodyPr/>
                    <a:lstStyle/>
                    <a:p>
                      <a:pPr lvl="0">
                        <a:buNone/>
                      </a:pPr>
                      <a:r>
                        <a:rPr lang="ru-RU" sz="1800" b="0" i="0" u="none" strike="noStrike" noProof="0" dirty="0">
                          <a:solidFill>
                            <a:srgbClr val="000000"/>
                          </a:solidFill>
                          <a:latin typeface="Century Gothic"/>
                        </a:rPr>
                        <a:t>Dayana</a:t>
                      </a:r>
                      <a:endParaRPr lang="ru-RU" dirty="0"/>
                    </a:p>
                  </a:txBody>
                  <a:tcPr/>
                </a:tc>
                <a:tc>
                  <a:txBody>
                    <a:bodyPr/>
                    <a:lstStyle/>
                    <a:p>
                      <a:pPr lvl="0">
                        <a:buNone/>
                      </a:pPr>
                      <a:r>
                        <a:rPr lang="ru-RU" sz="1800" b="0" i="0" u="none" strike="noStrike" noProof="0" dirty="0">
                          <a:solidFill>
                            <a:srgbClr val="000000"/>
                          </a:solidFill>
                          <a:latin typeface="Century Gothic"/>
                        </a:rPr>
                        <a:t>20,24</a:t>
                      </a:r>
                      <a:endParaRPr lang="ru-RU" dirty="0"/>
                    </a:p>
                  </a:txBody>
                  <a:tcPr/>
                </a:tc>
                <a:extLst>
                  <a:ext uri="{0D108BD9-81ED-4DB2-BD59-A6C34878D82A}">
                    <a16:rowId xmlns:a16="http://schemas.microsoft.com/office/drawing/2014/main" val="977025273"/>
                  </a:ext>
                </a:extLst>
              </a:tr>
            </a:tbl>
          </a:graphicData>
        </a:graphic>
      </p:graphicFrame>
      <p:graphicFrame>
        <p:nvGraphicFramePr>
          <p:cNvPr id="20" name="Таблица 10">
            <a:extLst>
              <a:ext uri="{FF2B5EF4-FFF2-40B4-BE49-F238E27FC236}">
                <a16:creationId xmlns:a16="http://schemas.microsoft.com/office/drawing/2014/main" id="{B7C45BAC-6970-47C3-8379-EDF924E3FF91}"/>
              </a:ext>
            </a:extLst>
          </p:cNvPr>
          <p:cNvGraphicFramePr>
            <a:graphicFrameLocks noGrp="1"/>
          </p:cNvGraphicFramePr>
          <p:nvPr>
            <p:extLst>
              <p:ext uri="{D42A27DB-BD31-4B8C-83A1-F6EECF244321}">
                <p14:modId xmlns:p14="http://schemas.microsoft.com/office/powerpoint/2010/main" val="1449749753"/>
              </p:ext>
            </p:extLst>
          </p:nvPr>
        </p:nvGraphicFramePr>
        <p:xfrm>
          <a:off x="6525490" y="1466853"/>
          <a:ext cx="2965698" cy="3935249"/>
        </p:xfrm>
        <a:graphic>
          <a:graphicData uri="http://schemas.openxmlformats.org/drawingml/2006/table">
            <a:tbl>
              <a:tblPr firstRow="1">
                <a:tableStyleId>{5C22544A-7EE6-4342-B048-85BDC9FD1C3A}</a:tableStyleId>
              </a:tblPr>
              <a:tblGrid>
                <a:gridCol w="2010901">
                  <a:extLst>
                    <a:ext uri="{9D8B030D-6E8A-4147-A177-3AD203B41FA5}">
                      <a16:colId xmlns:a16="http://schemas.microsoft.com/office/drawing/2014/main" val="1461011464"/>
                    </a:ext>
                  </a:extLst>
                </a:gridCol>
                <a:gridCol w="954797">
                  <a:extLst>
                    <a:ext uri="{9D8B030D-6E8A-4147-A177-3AD203B41FA5}">
                      <a16:colId xmlns:a16="http://schemas.microsoft.com/office/drawing/2014/main" val="2772175653"/>
                    </a:ext>
                  </a:extLst>
                </a:gridCol>
              </a:tblGrid>
              <a:tr h="380495">
                <a:tc>
                  <a:txBody>
                    <a:bodyPr/>
                    <a:lstStyle/>
                    <a:p>
                      <a:r>
                        <a:rPr lang="ru-RU" dirty="0"/>
                        <a:t>Name</a:t>
                      </a:r>
                    </a:p>
                  </a:txBody>
                  <a:tcPr/>
                </a:tc>
                <a:tc>
                  <a:txBody>
                    <a:bodyPr/>
                    <a:lstStyle/>
                    <a:p>
                      <a:r>
                        <a:rPr lang="ru-RU"/>
                        <a:t>BMI</a:t>
                      </a:r>
                    </a:p>
                  </a:txBody>
                  <a:tcPr/>
                </a:tc>
                <a:extLst>
                  <a:ext uri="{0D108BD9-81ED-4DB2-BD59-A6C34878D82A}">
                    <a16:rowId xmlns:a16="http://schemas.microsoft.com/office/drawing/2014/main" val="2067634525"/>
                  </a:ext>
                </a:extLst>
              </a:tr>
              <a:tr h="507822">
                <a:tc>
                  <a:txBody>
                    <a:bodyPr/>
                    <a:lstStyle/>
                    <a:p>
                      <a:r>
                        <a:rPr lang="ru-RU" dirty="0"/>
                        <a:t>Algabas</a:t>
                      </a:r>
                    </a:p>
                  </a:txBody>
                  <a:tcPr/>
                </a:tc>
                <a:tc>
                  <a:txBody>
                    <a:bodyPr/>
                    <a:lstStyle/>
                    <a:p>
                      <a:r>
                        <a:rPr lang="ru-RU"/>
                        <a:t>25,25</a:t>
                      </a:r>
                    </a:p>
                  </a:txBody>
                  <a:tcPr/>
                </a:tc>
                <a:extLst>
                  <a:ext uri="{0D108BD9-81ED-4DB2-BD59-A6C34878D82A}">
                    <a16:rowId xmlns:a16="http://schemas.microsoft.com/office/drawing/2014/main" val="1571839820"/>
                  </a:ext>
                </a:extLst>
              </a:tr>
              <a:tr h="507822">
                <a:tc>
                  <a:txBody>
                    <a:bodyPr/>
                    <a:lstStyle/>
                    <a:p>
                      <a:r>
                        <a:rPr lang="ru-RU" dirty="0"/>
                        <a:t>Gleb</a:t>
                      </a:r>
                    </a:p>
                  </a:txBody>
                  <a:tcPr/>
                </a:tc>
                <a:tc>
                  <a:txBody>
                    <a:bodyPr/>
                    <a:lstStyle/>
                    <a:p>
                      <a:r>
                        <a:rPr lang="ru-RU"/>
                        <a:t>22,26</a:t>
                      </a:r>
                    </a:p>
                  </a:txBody>
                  <a:tcPr/>
                </a:tc>
                <a:extLst>
                  <a:ext uri="{0D108BD9-81ED-4DB2-BD59-A6C34878D82A}">
                    <a16:rowId xmlns:a16="http://schemas.microsoft.com/office/drawing/2014/main" val="2923400474"/>
                  </a:ext>
                </a:extLst>
              </a:tr>
              <a:tr h="507822">
                <a:tc>
                  <a:txBody>
                    <a:bodyPr/>
                    <a:lstStyle/>
                    <a:p>
                      <a:r>
                        <a:rPr lang="ru-RU" dirty="0"/>
                        <a:t>Vladimir</a:t>
                      </a:r>
                    </a:p>
                  </a:txBody>
                  <a:tcPr/>
                </a:tc>
                <a:tc>
                  <a:txBody>
                    <a:bodyPr/>
                    <a:lstStyle/>
                    <a:p>
                      <a:r>
                        <a:rPr lang="ru-RU"/>
                        <a:t>19.6</a:t>
                      </a:r>
                    </a:p>
                  </a:txBody>
                  <a:tcPr/>
                </a:tc>
                <a:extLst>
                  <a:ext uri="{0D108BD9-81ED-4DB2-BD59-A6C34878D82A}">
                    <a16:rowId xmlns:a16="http://schemas.microsoft.com/office/drawing/2014/main" val="3929254786"/>
                  </a:ext>
                </a:extLst>
              </a:tr>
              <a:tr h="507822">
                <a:tc>
                  <a:txBody>
                    <a:bodyPr/>
                    <a:lstStyle/>
                    <a:p>
                      <a:r>
                        <a:rPr lang="ru-RU" dirty="0"/>
                        <a:t>Maxim</a:t>
                      </a:r>
                    </a:p>
                  </a:txBody>
                  <a:tcPr/>
                </a:tc>
                <a:tc>
                  <a:txBody>
                    <a:bodyPr/>
                    <a:lstStyle/>
                    <a:p>
                      <a:r>
                        <a:rPr lang="ru-RU"/>
                        <a:t>26,8</a:t>
                      </a:r>
                    </a:p>
                  </a:txBody>
                  <a:tcPr/>
                </a:tc>
                <a:extLst>
                  <a:ext uri="{0D108BD9-81ED-4DB2-BD59-A6C34878D82A}">
                    <a16:rowId xmlns:a16="http://schemas.microsoft.com/office/drawing/2014/main" val="826258637"/>
                  </a:ext>
                </a:extLst>
              </a:tr>
              <a:tr h="507822">
                <a:tc>
                  <a:txBody>
                    <a:bodyPr/>
                    <a:lstStyle/>
                    <a:p>
                      <a:r>
                        <a:rPr lang="ru-RU" err="1"/>
                        <a:t>Ilya</a:t>
                      </a:r>
                    </a:p>
                  </a:txBody>
                  <a:tcPr/>
                </a:tc>
                <a:tc>
                  <a:txBody>
                    <a:bodyPr/>
                    <a:lstStyle/>
                    <a:p>
                      <a:r>
                        <a:rPr lang="ru-RU"/>
                        <a:t>20,17</a:t>
                      </a:r>
                    </a:p>
                  </a:txBody>
                  <a:tcPr/>
                </a:tc>
                <a:extLst>
                  <a:ext uri="{0D108BD9-81ED-4DB2-BD59-A6C34878D82A}">
                    <a16:rowId xmlns:a16="http://schemas.microsoft.com/office/drawing/2014/main" val="3908877787"/>
                  </a:ext>
                </a:extLst>
              </a:tr>
              <a:tr h="507822">
                <a:tc>
                  <a:txBody>
                    <a:bodyPr/>
                    <a:lstStyle/>
                    <a:p>
                      <a:r>
                        <a:rPr lang="ru-RU" err="1"/>
                        <a:t>Shamil</a:t>
                      </a:r>
                    </a:p>
                  </a:txBody>
                  <a:tcPr/>
                </a:tc>
                <a:tc>
                  <a:txBody>
                    <a:bodyPr/>
                    <a:lstStyle/>
                    <a:p>
                      <a:r>
                        <a:rPr lang="ru-RU"/>
                        <a:t>17,58</a:t>
                      </a:r>
                    </a:p>
                  </a:txBody>
                  <a:tcPr/>
                </a:tc>
                <a:extLst>
                  <a:ext uri="{0D108BD9-81ED-4DB2-BD59-A6C34878D82A}">
                    <a16:rowId xmlns:a16="http://schemas.microsoft.com/office/drawing/2014/main" val="3572155092"/>
                  </a:ext>
                </a:extLst>
              </a:tr>
              <a:tr h="507822">
                <a:tc>
                  <a:txBody>
                    <a:bodyPr/>
                    <a:lstStyle/>
                    <a:p>
                      <a:r>
                        <a:rPr lang="ru-RU" dirty="0"/>
                        <a:t>Ivan</a:t>
                      </a:r>
                    </a:p>
                  </a:txBody>
                  <a:tcPr/>
                </a:tc>
                <a:tc>
                  <a:txBody>
                    <a:bodyPr/>
                    <a:lstStyle/>
                    <a:p>
                      <a:r>
                        <a:rPr lang="ru-RU" dirty="0"/>
                        <a:t>25,35</a:t>
                      </a:r>
                    </a:p>
                  </a:txBody>
                  <a:tcPr/>
                </a:tc>
                <a:extLst>
                  <a:ext uri="{0D108BD9-81ED-4DB2-BD59-A6C34878D82A}">
                    <a16:rowId xmlns:a16="http://schemas.microsoft.com/office/drawing/2014/main" val="340327113"/>
                  </a:ext>
                </a:extLst>
              </a:tr>
            </a:tbl>
          </a:graphicData>
        </a:graphic>
      </p:graphicFrame>
      <p:sp>
        <p:nvSpPr>
          <p:cNvPr id="23" name="TextBox 22">
            <a:extLst>
              <a:ext uri="{FF2B5EF4-FFF2-40B4-BE49-F238E27FC236}">
                <a16:creationId xmlns:a16="http://schemas.microsoft.com/office/drawing/2014/main" id="{2F5973E7-197D-40BB-894A-1B1E13704E07}"/>
              </a:ext>
            </a:extLst>
          </p:cNvPr>
          <p:cNvSpPr txBox="1"/>
          <p:nvPr/>
        </p:nvSpPr>
        <p:spPr>
          <a:xfrm>
            <a:off x="2812473" y="1037358"/>
            <a:ext cx="831273"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u-RU" dirty="0"/>
              <a:t>Girls</a:t>
            </a:r>
          </a:p>
        </p:txBody>
      </p:sp>
      <p:sp>
        <p:nvSpPr>
          <p:cNvPr id="24" name="TextBox 23">
            <a:extLst>
              <a:ext uri="{FF2B5EF4-FFF2-40B4-BE49-F238E27FC236}">
                <a16:creationId xmlns:a16="http://schemas.microsoft.com/office/drawing/2014/main" id="{E2581221-5A7E-4124-BC34-CDBD0227B079}"/>
              </a:ext>
            </a:extLst>
          </p:cNvPr>
          <p:cNvSpPr txBox="1"/>
          <p:nvPr/>
        </p:nvSpPr>
        <p:spPr>
          <a:xfrm>
            <a:off x="7509163" y="1018309"/>
            <a:ext cx="817419"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ru-RU" dirty="0"/>
              <a:t>Boys</a:t>
            </a:r>
          </a:p>
        </p:txBody>
      </p:sp>
      <p:sp>
        <p:nvSpPr>
          <p:cNvPr id="26" name="TextBox 25">
            <a:extLst>
              <a:ext uri="{FF2B5EF4-FFF2-40B4-BE49-F238E27FC236}">
                <a16:creationId xmlns:a16="http://schemas.microsoft.com/office/drawing/2014/main" id="{CFE4C868-648D-4453-8293-C741B28E6D1A}"/>
              </a:ext>
            </a:extLst>
          </p:cNvPr>
          <p:cNvSpPr txBox="1"/>
          <p:nvPr/>
        </p:nvSpPr>
        <p:spPr>
          <a:xfrm>
            <a:off x="1080654" y="5715000"/>
            <a:ext cx="10487890"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ru-RU" sz="2400" dirty="0"/>
              <a:t>As you can see some of my classmates have underweight and overweight. </a:t>
            </a:r>
          </a:p>
        </p:txBody>
      </p:sp>
      <p:graphicFrame>
        <p:nvGraphicFramePr>
          <p:cNvPr id="3" name="Таблица 3">
            <a:extLst>
              <a:ext uri="{FF2B5EF4-FFF2-40B4-BE49-F238E27FC236}">
                <a16:creationId xmlns:a16="http://schemas.microsoft.com/office/drawing/2014/main" id="{D41DAA87-9873-49E2-AF7D-86293FD8475E}"/>
              </a:ext>
            </a:extLst>
          </p:cNvPr>
          <p:cNvGraphicFramePr>
            <a:graphicFrameLocks noGrp="1"/>
          </p:cNvGraphicFramePr>
          <p:nvPr>
            <p:extLst>
              <p:ext uri="{D42A27DB-BD31-4B8C-83A1-F6EECF244321}">
                <p14:modId xmlns:p14="http://schemas.microsoft.com/office/powerpoint/2010/main" val="2014413406"/>
              </p:ext>
            </p:extLst>
          </p:nvPr>
        </p:nvGraphicFramePr>
        <p:xfrm>
          <a:off x="6525490" y="3920836"/>
          <a:ext cx="2965437" cy="968820"/>
        </p:xfrm>
        <a:graphic>
          <a:graphicData uri="http://schemas.openxmlformats.org/drawingml/2006/table">
            <a:tbl>
              <a:tblPr>
                <a:tableStyleId>{5C22544A-7EE6-4342-B048-85BDC9FD1C3A}</a:tableStyleId>
              </a:tblPr>
              <a:tblGrid>
                <a:gridCol w="2019992">
                  <a:extLst>
                    <a:ext uri="{9D8B030D-6E8A-4147-A177-3AD203B41FA5}">
                      <a16:colId xmlns:a16="http://schemas.microsoft.com/office/drawing/2014/main" val="659263910"/>
                    </a:ext>
                  </a:extLst>
                </a:gridCol>
                <a:gridCol w="945445">
                  <a:extLst>
                    <a:ext uri="{9D8B030D-6E8A-4147-A177-3AD203B41FA5}">
                      <a16:colId xmlns:a16="http://schemas.microsoft.com/office/drawing/2014/main" val="3177041726"/>
                    </a:ext>
                  </a:extLst>
                </a:gridCol>
              </a:tblGrid>
              <a:tr h="498764">
                <a:tc>
                  <a:txBody>
                    <a:bodyPr/>
                    <a:lstStyle/>
                    <a:p>
                      <a:r>
                        <a:rPr lang="ru-RU" dirty="0"/>
                        <a:t>Ivan</a:t>
                      </a:r>
                    </a:p>
                  </a:txBody>
                  <a:tcPr/>
                </a:tc>
                <a:tc>
                  <a:txBody>
                    <a:bodyPr/>
                    <a:lstStyle/>
                    <a:p>
                      <a:r>
                        <a:rPr lang="ru-RU" dirty="0"/>
                        <a:t>25,35</a:t>
                      </a:r>
                    </a:p>
                  </a:txBody>
                  <a:tcPr/>
                </a:tc>
                <a:extLst>
                  <a:ext uri="{0D108BD9-81ED-4DB2-BD59-A6C34878D82A}">
                    <a16:rowId xmlns:a16="http://schemas.microsoft.com/office/drawing/2014/main" val="4063032842"/>
                  </a:ext>
                </a:extLst>
              </a:tr>
              <a:tr h="470056">
                <a:tc>
                  <a:txBody>
                    <a:bodyPr/>
                    <a:lstStyle/>
                    <a:p>
                      <a:r>
                        <a:rPr lang="ru-RU" dirty="0"/>
                        <a:t>Timo</a:t>
                      </a:r>
                      <a:r>
                        <a:rPr lang="en-US" dirty="0"/>
                        <a:t>ph</a:t>
                      </a:r>
                      <a:r>
                        <a:rPr lang="ru-RU" dirty="0"/>
                        <a:t>ey</a:t>
                      </a:r>
                    </a:p>
                  </a:txBody>
                  <a:tcPr/>
                </a:tc>
                <a:tc>
                  <a:txBody>
                    <a:bodyPr/>
                    <a:lstStyle/>
                    <a:p>
                      <a:r>
                        <a:rPr lang="ru-RU" dirty="0"/>
                        <a:t>18,8</a:t>
                      </a:r>
                    </a:p>
                  </a:txBody>
                  <a:tcPr/>
                </a:tc>
                <a:extLst>
                  <a:ext uri="{0D108BD9-81ED-4DB2-BD59-A6C34878D82A}">
                    <a16:rowId xmlns:a16="http://schemas.microsoft.com/office/drawing/2014/main" val="2602104443"/>
                  </a:ext>
                </a:extLst>
              </a:tr>
            </a:tbl>
          </a:graphicData>
        </a:graphic>
      </p:graphicFrame>
    </p:spTree>
    <p:extLst>
      <p:ext uri="{BB962C8B-B14F-4D97-AF65-F5344CB8AC3E}">
        <p14:creationId xmlns:p14="http://schemas.microsoft.com/office/powerpoint/2010/main" val="2947109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12127" y="375444"/>
            <a:ext cx="2328909" cy="822290"/>
          </a:xfrm>
        </p:spPr>
        <p:txBody>
          <a:bodyPr/>
          <a:lstStyle/>
          <a:p>
            <a:r>
              <a:rPr lang="en-US" dirty="0"/>
              <a:t>Etiology</a:t>
            </a:r>
            <a:endParaRPr lang="ru-RU" dirty="0"/>
          </a:p>
        </p:txBody>
      </p:sp>
      <p:sp>
        <p:nvSpPr>
          <p:cNvPr id="3" name="Объект 2"/>
          <p:cNvSpPr>
            <a:spLocks noGrp="1"/>
          </p:cNvSpPr>
          <p:nvPr>
            <p:ph idx="1"/>
          </p:nvPr>
        </p:nvSpPr>
        <p:spPr>
          <a:xfrm>
            <a:off x="738428" y="1048366"/>
            <a:ext cx="10882072" cy="2749341"/>
          </a:xfrm>
        </p:spPr>
        <p:txBody>
          <a:bodyPr vert="horz" lIns="91440" tIns="45720" rIns="91440" bIns="45720" rtlCol="0" anchor="t">
            <a:normAutofit/>
          </a:bodyPr>
          <a:lstStyle/>
          <a:p>
            <a:pPr marL="0" indent="0" algn="just">
              <a:buNone/>
            </a:pPr>
            <a:r>
              <a:rPr lang="en-US" dirty="0"/>
              <a:t>The main reason for the development and progression of overweight and obesity</a:t>
            </a:r>
            <a:r>
              <a:rPr lang="ru-RU" dirty="0"/>
              <a:t> </a:t>
            </a:r>
            <a:r>
              <a:rPr lang="en-US" dirty="0"/>
              <a:t>over the past 30 years, scientists see in the violation of the energy balance between</a:t>
            </a:r>
            <a:r>
              <a:rPr lang="ru-RU" dirty="0"/>
              <a:t> </a:t>
            </a:r>
            <a:r>
              <a:rPr lang="en-US" dirty="0"/>
              <a:t>consumed and consumable calories, which is associated with high-calorie nutrition,</a:t>
            </a:r>
            <a:r>
              <a:rPr lang="ru-RU" dirty="0"/>
              <a:t> </a:t>
            </a:r>
            <a:r>
              <a:rPr lang="en-US" dirty="0"/>
              <a:t>eating disorders, increasing the size of portions, high content in food fats and</a:t>
            </a:r>
            <a:r>
              <a:rPr lang="ru-RU" dirty="0"/>
              <a:t> </a:t>
            </a:r>
            <a:r>
              <a:rPr lang="en-US" dirty="0"/>
              <a:t>sugars, low in vitamins.</a:t>
            </a:r>
          </a:p>
          <a:p>
            <a:pPr marL="0" indent="0" algn="just">
              <a:buNone/>
            </a:pPr>
            <a:r>
              <a:rPr lang="en-US" dirty="0"/>
              <a:t>Another important pathogenetic factor in the development of obesity and</a:t>
            </a:r>
            <a:r>
              <a:rPr lang="ru-RU" dirty="0"/>
              <a:t> </a:t>
            </a:r>
            <a:r>
              <a:rPr lang="en-US" dirty="0"/>
              <a:t>overweight is considered to be a sedentary lifestyle, low physical activity in all spheres of life of a modern person.</a:t>
            </a:r>
          </a:p>
          <a:p>
            <a:pPr marL="0" indent="0" algn="just">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979" y="3860174"/>
            <a:ext cx="4024072" cy="267236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450" y="3842734"/>
            <a:ext cx="4457700" cy="2672366"/>
          </a:xfrm>
          <a:prstGeom prst="rect">
            <a:avLst/>
          </a:prstGeom>
        </p:spPr>
      </p:pic>
    </p:spTree>
    <p:extLst>
      <p:ext uri="{BB962C8B-B14F-4D97-AF65-F5344CB8AC3E}">
        <p14:creationId xmlns:p14="http://schemas.microsoft.com/office/powerpoint/2010/main" val="457927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2946" y="272415"/>
            <a:ext cx="8286969" cy="873805"/>
          </a:xfrm>
        </p:spPr>
        <p:txBody>
          <a:bodyPr/>
          <a:lstStyle/>
          <a:p>
            <a:r>
              <a:rPr lang="en-US" dirty="0"/>
              <a:t>Rating of the fattest countries</a:t>
            </a:r>
            <a:endParaRPr lang="ru-RU" dirty="0"/>
          </a:p>
        </p:txBody>
      </p:sp>
      <p:graphicFrame>
        <p:nvGraphicFramePr>
          <p:cNvPr id="38" name="Объект 37"/>
          <p:cNvGraphicFramePr>
            <a:graphicFrameLocks noGrp="1"/>
          </p:cNvGraphicFramePr>
          <p:nvPr>
            <p:ph idx="1"/>
            <p:extLst>
              <p:ext uri="{D42A27DB-BD31-4B8C-83A1-F6EECF244321}">
                <p14:modId xmlns:p14="http://schemas.microsoft.com/office/powerpoint/2010/main" val="977985717"/>
              </p:ext>
            </p:extLst>
          </p:nvPr>
        </p:nvGraphicFramePr>
        <p:xfrm>
          <a:off x="3221095" y="1403796"/>
          <a:ext cx="5490670" cy="5151120"/>
        </p:xfrm>
        <a:graphic>
          <a:graphicData uri="http://schemas.openxmlformats.org/drawingml/2006/table">
            <a:tbl>
              <a:tblPr firstRow="1" bandRow="1">
                <a:tableStyleId>{5C22544A-7EE6-4342-B048-85BDC9FD1C3A}</a:tableStyleId>
              </a:tblPr>
              <a:tblGrid>
                <a:gridCol w="1994298">
                  <a:extLst>
                    <a:ext uri="{9D8B030D-6E8A-4147-A177-3AD203B41FA5}">
                      <a16:colId xmlns:a16="http://schemas.microsoft.com/office/drawing/2014/main" val="20000"/>
                    </a:ext>
                  </a:extLst>
                </a:gridCol>
                <a:gridCol w="3496372">
                  <a:extLst>
                    <a:ext uri="{9D8B030D-6E8A-4147-A177-3AD203B41FA5}">
                      <a16:colId xmlns:a16="http://schemas.microsoft.com/office/drawing/2014/main" val="20001"/>
                    </a:ext>
                  </a:extLst>
                </a:gridCol>
              </a:tblGrid>
              <a:tr h="349979">
                <a:tc>
                  <a:txBody>
                    <a:bodyPr/>
                    <a:lstStyle/>
                    <a:p>
                      <a:r>
                        <a:rPr lang="en-US" dirty="0"/>
                        <a:t>Country</a:t>
                      </a:r>
                      <a:endParaRPr lang="ru-RU" dirty="0"/>
                    </a:p>
                  </a:txBody>
                  <a:tcPr/>
                </a:tc>
                <a:tc>
                  <a:txBody>
                    <a:bodyPr/>
                    <a:lstStyle/>
                    <a:p>
                      <a:r>
                        <a:rPr lang="en-US" dirty="0"/>
                        <a:t>Percent of obesity</a:t>
                      </a:r>
                      <a:endParaRPr lang="ru-RU" dirty="0"/>
                    </a:p>
                  </a:txBody>
                  <a:tcPr/>
                </a:tc>
                <a:extLst>
                  <a:ext uri="{0D108BD9-81ED-4DB2-BD59-A6C34878D82A}">
                    <a16:rowId xmlns:a16="http://schemas.microsoft.com/office/drawing/2014/main" val="10000"/>
                  </a:ext>
                </a:extLst>
              </a:tr>
              <a:tr h="370840">
                <a:tc>
                  <a:txBody>
                    <a:bodyPr/>
                    <a:lstStyle/>
                    <a:p>
                      <a:r>
                        <a:rPr lang="en-US" dirty="0"/>
                        <a:t>1. Mexico</a:t>
                      </a:r>
                      <a:endParaRPr lang="ru-RU" dirty="0"/>
                    </a:p>
                  </a:txBody>
                  <a:tcPr/>
                </a:tc>
                <a:tc>
                  <a:txBody>
                    <a:bodyPr/>
                    <a:lstStyle/>
                    <a:p>
                      <a:r>
                        <a:rPr lang="en-US" dirty="0"/>
                        <a:t>32,8</a:t>
                      </a:r>
                    </a:p>
                  </a:txBody>
                  <a:tcPr/>
                </a:tc>
                <a:extLst>
                  <a:ext uri="{0D108BD9-81ED-4DB2-BD59-A6C34878D82A}">
                    <a16:rowId xmlns:a16="http://schemas.microsoft.com/office/drawing/2014/main" val="10001"/>
                  </a:ext>
                </a:extLst>
              </a:tr>
              <a:tr h="370840">
                <a:tc>
                  <a:txBody>
                    <a:bodyPr/>
                    <a:lstStyle/>
                    <a:p>
                      <a:r>
                        <a:rPr lang="en-US" dirty="0"/>
                        <a:t>2. United States</a:t>
                      </a:r>
                      <a:endParaRPr lang="ru-RU" dirty="0"/>
                    </a:p>
                  </a:txBody>
                  <a:tcPr/>
                </a:tc>
                <a:tc>
                  <a:txBody>
                    <a:bodyPr/>
                    <a:lstStyle/>
                    <a:p>
                      <a:r>
                        <a:rPr lang="en-US" dirty="0"/>
                        <a:t>31,8</a:t>
                      </a:r>
                      <a:endParaRPr lang="ru-RU" dirty="0"/>
                    </a:p>
                  </a:txBody>
                  <a:tcPr/>
                </a:tc>
                <a:extLst>
                  <a:ext uri="{0D108BD9-81ED-4DB2-BD59-A6C34878D82A}">
                    <a16:rowId xmlns:a16="http://schemas.microsoft.com/office/drawing/2014/main" val="10002"/>
                  </a:ext>
                </a:extLst>
              </a:tr>
              <a:tr h="370840">
                <a:tc>
                  <a:txBody>
                    <a:bodyPr/>
                    <a:lstStyle/>
                    <a:p>
                      <a:r>
                        <a:rPr lang="en-US" dirty="0"/>
                        <a:t>3. Syria</a:t>
                      </a:r>
                      <a:endParaRPr lang="ru-RU" dirty="0"/>
                    </a:p>
                  </a:txBody>
                  <a:tcPr/>
                </a:tc>
                <a:tc>
                  <a:txBody>
                    <a:bodyPr/>
                    <a:lstStyle/>
                    <a:p>
                      <a:r>
                        <a:rPr lang="en-US" dirty="0"/>
                        <a:t>31,6</a:t>
                      </a:r>
                      <a:endParaRPr lang="ru-RU" dirty="0"/>
                    </a:p>
                  </a:txBody>
                  <a:tcPr/>
                </a:tc>
                <a:extLst>
                  <a:ext uri="{0D108BD9-81ED-4DB2-BD59-A6C34878D82A}">
                    <a16:rowId xmlns:a16="http://schemas.microsoft.com/office/drawing/2014/main" val="10003"/>
                  </a:ext>
                </a:extLst>
              </a:tr>
              <a:tr h="370840">
                <a:tc>
                  <a:txBody>
                    <a:bodyPr/>
                    <a:lstStyle/>
                    <a:p>
                      <a:r>
                        <a:rPr lang="en-US" dirty="0"/>
                        <a:t>4.</a:t>
                      </a:r>
                      <a:r>
                        <a:rPr lang="en-US" baseline="0" dirty="0"/>
                        <a:t> Venezuela, Libya, Russia</a:t>
                      </a:r>
                      <a:endParaRPr lang="ru-RU" dirty="0"/>
                    </a:p>
                  </a:txBody>
                  <a:tcPr/>
                </a:tc>
                <a:tc>
                  <a:txBody>
                    <a:bodyPr/>
                    <a:lstStyle/>
                    <a:p>
                      <a:r>
                        <a:rPr lang="en-US" dirty="0"/>
                        <a:t>30,8</a:t>
                      </a:r>
                      <a:endParaRPr lang="ru-RU" dirty="0"/>
                    </a:p>
                  </a:txBody>
                  <a:tcPr/>
                </a:tc>
                <a:extLst>
                  <a:ext uri="{0D108BD9-81ED-4DB2-BD59-A6C34878D82A}">
                    <a16:rowId xmlns:a16="http://schemas.microsoft.com/office/drawing/2014/main" val="10004"/>
                  </a:ext>
                </a:extLst>
              </a:tr>
              <a:tr h="370840">
                <a:tc>
                  <a:txBody>
                    <a:bodyPr/>
                    <a:lstStyle/>
                    <a:p>
                      <a:r>
                        <a:rPr lang="en-US" dirty="0"/>
                        <a:t>5. Trinidad and</a:t>
                      </a:r>
                      <a:r>
                        <a:rPr lang="en-US" baseline="0" dirty="0"/>
                        <a:t> Tobago</a:t>
                      </a:r>
                      <a:endParaRPr lang="ru-RU" dirty="0"/>
                    </a:p>
                  </a:txBody>
                  <a:tcPr/>
                </a:tc>
                <a:tc>
                  <a:txBody>
                    <a:bodyPr/>
                    <a:lstStyle/>
                    <a:p>
                      <a:r>
                        <a:rPr lang="en-US" dirty="0"/>
                        <a:t>30,0</a:t>
                      </a:r>
                      <a:endParaRPr lang="ru-RU" dirty="0"/>
                    </a:p>
                  </a:txBody>
                  <a:tcPr/>
                </a:tc>
                <a:extLst>
                  <a:ext uri="{0D108BD9-81ED-4DB2-BD59-A6C34878D82A}">
                    <a16:rowId xmlns:a16="http://schemas.microsoft.com/office/drawing/2014/main" val="10005"/>
                  </a:ext>
                </a:extLst>
              </a:tr>
              <a:tr h="370840">
                <a:tc>
                  <a:txBody>
                    <a:bodyPr/>
                    <a:lstStyle/>
                    <a:p>
                      <a:r>
                        <a:rPr lang="en-US" dirty="0"/>
                        <a:t>6. Vanuatu</a:t>
                      </a:r>
                      <a:endParaRPr lang="ru-RU" dirty="0"/>
                    </a:p>
                  </a:txBody>
                  <a:tcPr/>
                </a:tc>
                <a:tc>
                  <a:txBody>
                    <a:bodyPr/>
                    <a:lstStyle/>
                    <a:p>
                      <a:r>
                        <a:rPr lang="en-US" dirty="0"/>
                        <a:t>29,8</a:t>
                      </a:r>
                      <a:endParaRPr lang="ru-RU" dirty="0"/>
                    </a:p>
                  </a:txBody>
                  <a:tcPr/>
                </a:tc>
                <a:extLst>
                  <a:ext uri="{0D108BD9-81ED-4DB2-BD59-A6C34878D82A}">
                    <a16:rowId xmlns:a16="http://schemas.microsoft.com/office/drawing/2014/main" val="10006"/>
                  </a:ext>
                </a:extLst>
              </a:tr>
              <a:tr h="370840">
                <a:tc>
                  <a:txBody>
                    <a:bodyPr/>
                    <a:lstStyle/>
                    <a:p>
                      <a:r>
                        <a:rPr lang="en-US" dirty="0"/>
                        <a:t>7. Iraq, Argentina</a:t>
                      </a:r>
                      <a:endParaRPr lang="ru-RU" dirty="0"/>
                    </a:p>
                  </a:txBody>
                  <a:tcPr/>
                </a:tc>
                <a:tc>
                  <a:txBody>
                    <a:bodyPr/>
                    <a:lstStyle/>
                    <a:p>
                      <a:r>
                        <a:rPr lang="en-US" dirty="0"/>
                        <a:t>29,4</a:t>
                      </a:r>
                      <a:endParaRPr lang="ru-RU" dirty="0"/>
                    </a:p>
                  </a:txBody>
                  <a:tcPr/>
                </a:tc>
                <a:extLst>
                  <a:ext uri="{0D108BD9-81ED-4DB2-BD59-A6C34878D82A}">
                    <a16:rowId xmlns:a16="http://schemas.microsoft.com/office/drawing/2014/main" val="10007"/>
                  </a:ext>
                </a:extLst>
              </a:tr>
              <a:tr h="370840">
                <a:tc>
                  <a:txBody>
                    <a:bodyPr/>
                    <a:lstStyle/>
                    <a:p>
                      <a:r>
                        <a:rPr lang="en-US" dirty="0"/>
                        <a:t>8. Turkey</a:t>
                      </a:r>
                      <a:endParaRPr lang="ru-RU" dirty="0"/>
                    </a:p>
                  </a:txBody>
                  <a:tcPr/>
                </a:tc>
                <a:tc>
                  <a:txBody>
                    <a:bodyPr/>
                    <a:lstStyle/>
                    <a:p>
                      <a:r>
                        <a:rPr lang="en-US" dirty="0"/>
                        <a:t>29,3</a:t>
                      </a:r>
                      <a:endParaRPr lang="ru-RU" dirty="0"/>
                    </a:p>
                  </a:txBody>
                  <a:tcPr/>
                </a:tc>
                <a:extLst>
                  <a:ext uri="{0D108BD9-81ED-4DB2-BD59-A6C34878D82A}">
                    <a16:rowId xmlns:a16="http://schemas.microsoft.com/office/drawing/2014/main" val="10008"/>
                  </a:ext>
                </a:extLst>
              </a:tr>
              <a:tr h="370840">
                <a:tc>
                  <a:txBody>
                    <a:bodyPr/>
                    <a:lstStyle/>
                    <a:p>
                      <a:r>
                        <a:rPr lang="en-US" dirty="0"/>
                        <a:t>9. Chile</a:t>
                      </a:r>
                      <a:endParaRPr lang="ru-RU" dirty="0"/>
                    </a:p>
                  </a:txBody>
                  <a:tcPr/>
                </a:tc>
                <a:tc>
                  <a:txBody>
                    <a:bodyPr/>
                    <a:lstStyle/>
                    <a:p>
                      <a:r>
                        <a:rPr lang="en-US" dirty="0"/>
                        <a:t>29,1</a:t>
                      </a:r>
                      <a:endParaRPr lang="ru-RU" dirty="0"/>
                    </a:p>
                  </a:txBody>
                  <a:tcPr/>
                </a:tc>
                <a:extLst>
                  <a:ext uri="{0D108BD9-81ED-4DB2-BD59-A6C34878D82A}">
                    <a16:rowId xmlns:a16="http://schemas.microsoft.com/office/drawing/2014/main" val="10009"/>
                  </a:ext>
                </a:extLst>
              </a:tr>
              <a:tr h="370840">
                <a:tc>
                  <a:txBody>
                    <a:bodyPr/>
                    <a:lstStyle/>
                    <a:p>
                      <a:r>
                        <a:rPr lang="en-US" dirty="0"/>
                        <a:t>10. Czech Republic</a:t>
                      </a:r>
                      <a:endParaRPr lang="ru-RU" dirty="0"/>
                    </a:p>
                  </a:txBody>
                  <a:tcPr/>
                </a:tc>
                <a:tc>
                  <a:txBody>
                    <a:bodyPr/>
                    <a:lstStyle/>
                    <a:p>
                      <a:r>
                        <a:rPr lang="en-US" dirty="0"/>
                        <a:t>28,7</a:t>
                      </a:r>
                      <a:endParaRPr lang="ru-RU"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173111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4236" y="1435677"/>
            <a:ext cx="10553700" cy="4203122"/>
          </a:xfrm>
        </p:spPr>
        <p:txBody>
          <a:bodyPr vert="horz" lIns="91440" tIns="45720" rIns="91440" bIns="45720" rtlCol="0" anchor="t">
            <a:normAutofit/>
          </a:bodyPr>
          <a:lstStyle/>
          <a:p>
            <a:pPr algn="just"/>
            <a:r>
              <a:rPr lang="en-US" sz="2400" dirty="0"/>
              <a:t>According to long-term observations, 60% of adults who are obese, overweight begins in childhood and is characterized by a more pronounced weight gain and a significant frequency of comorbidities than in obesity that debuted in the adult period. The prevalence of obesity among children and adolescents increased dramatically in the second half of the twentieth century, marking a new public health problem in many countries. In 2013, according to WHO, 42 million children under the age of 5 were overweight or obese. Today in developed countries up to 25% of adolescents are overweight, and 15% are obese of varying degrees. </a:t>
            </a:r>
            <a:endParaRPr lang="ru-RU"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 descr="Изображение выглядит как снимок экрана&#10;&#10;Описание создано с очень высокой степенью достоверности">
            <a:extLst>
              <a:ext uri="{FF2B5EF4-FFF2-40B4-BE49-F238E27FC236}">
                <a16:creationId xmlns:a16="http://schemas.microsoft.com/office/drawing/2014/main" id="{F6D906FD-799C-4CD7-9995-F9E407B64BD9}"/>
              </a:ext>
            </a:extLst>
          </p:cNvPr>
          <p:cNvPicPr>
            <a:picLocks noChangeAspect="1"/>
          </p:cNvPicPr>
          <p:nvPr/>
        </p:nvPicPr>
        <p:blipFill>
          <a:blip r:embed="rId2"/>
          <a:stretch>
            <a:fillRect/>
          </a:stretch>
        </p:blipFill>
        <p:spPr>
          <a:xfrm>
            <a:off x="1662023" y="212990"/>
            <a:ext cx="8609162" cy="6575792"/>
          </a:xfrm>
          <a:prstGeom prst="rect">
            <a:avLst/>
          </a:prstGeom>
        </p:spPr>
      </p:pic>
    </p:spTree>
    <p:extLst>
      <p:ext uri="{BB962C8B-B14F-4D97-AF65-F5344CB8AC3E}">
        <p14:creationId xmlns:p14="http://schemas.microsoft.com/office/powerpoint/2010/main" val="40230670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82</TotalTime>
  <Words>1472</Words>
  <Application>Microsoft Office PowerPoint</Application>
  <PresentationFormat>Широкоэкранный</PresentationFormat>
  <Paragraphs>115</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Ион</vt:lpstr>
      <vt:lpstr>OBESITY:  CURRENT GLOBAL AND RUSSIAN TRENDS</vt:lpstr>
      <vt:lpstr>ГБОУ Школа № 1324 (учебный корпус «Сеченовский»)  </vt:lpstr>
      <vt:lpstr>Презентация PowerPoint</vt:lpstr>
      <vt:lpstr>Classification</vt:lpstr>
      <vt:lpstr>My class's BMI</vt:lpstr>
      <vt:lpstr>Etiology</vt:lpstr>
      <vt:lpstr>Rating of the fattest countries</vt:lpstr>
      <vt:lpstr>Презентация PowerPoint</vt:lpstr>
      <vt:lpstr>Презентация PowerPoint</vt:lpstr>
      <vt:lpstr>Презентация PowerPoint</vt:lpstr>
      <vt:lpstr>Related diseases and health risks associated with obesity</vt:lpstr>
      <vt:lpstr>Some health risks associated with overweight and obesity among adults:</vt:lpstr>
      <vt:lpstr>The role of lifestyle and the environment  in the pathogenesis of obesity </vt:lpstr>
      <vt:lpstr>Презентация PowerPoint</vt:lpstr>
      <vt:lpstr>Conclusion</vt:lpstr>
      <vt:lpstr>Literature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 CURRENT GLOBAL AND RUSSIAN TRENDS</dc:title>
  <dc:creator>ぜしこ おさむ</dc:creator>
  <cp:lastModifiedBy>Admin</cp:lastModifiedBy>
  <cp:revision>62</cp:revision>
  <dcterms:created xsi:type="dcterms:W3CDTF">2019-01-06T12:12:48Z</dcterms:created>
  <dcterms:modified xsi:type="dcterms:W3CDTF">2019-03-30T08:23:24Z</dcterms:modified>
</cp:coreProperties>
</file>