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4" r:id="rId4"/>
    <p:sldId id="269" r:id="rId5"/>
    <p:sldId id="261" r:id="rId6"/>
    <p:sldId id="262" r:id="rId7"/>
    <p:sldId id="268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tkiru.net/zhiraf-kartinki-dlya-detej-trafarety.html" TargetMode="External"/><Relationship Id="rId2" Type="http://schemas.openxmlformats.org/officeDocument/2006/relationships/hyperlink" Target="http://bookbug.ru/materik-afrika/rastitelnyj-i-zhivotnyj-mir-afriki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ikabu.ru/story/razvlechenie_afrikanskikh_detey_1212422" TargetMode="External"/><Relationship Id="rId4" Type="http://schemas.openxmlformats.org/officeDocument/2006/relationships/hyperlink" Target="http://www.baobab-biomask.com/baobablif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490282" y="0"/>
            <a:ext cx="9920066" cy="7072338"/>
          </a:xfrm>
          <a:prstGeom prst="rect">
            <a:avLst/>
          </a:prstGeom>
          <a:noFill/>
        </p:spPr>
      </p:pic>
      <p:pic>
        <p:nvPicPr>
          <p:cNvPr id="3074" name="Picture 2" descr="https://aquapro.ua/images/content/Add-baobablife2.png.pagespeed.ce.3qFN2-6eM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252662"/>
            <a:ext cx="3348043" cy="31862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30003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Courier New" pitchFamily="49" charset="0"/>
                <a:cs typeface="Courier New" pitchFamily="49" charset="0"/>
              </a:rPr>
              <a:t>ЭТА УДИВИТЕЛЬНАЯ АФРИКА</a:t>
            </a:r>
            <a:br>
              <a:rPr lang="ru-RU" b="1" i="1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400" cap="all" dirty="0" smtClean="0"/>
              <a:t>игра-путешествие способствующая Развитию </a:t>
            </a:r>
            <a:br>
              <a:rPr lang="ru-RU" sz="2400" cap="all" dirty="0" smtClean="0"/>
            </a:br>
            <a:r>
              <a:rPr lang="ru-RU" sz="2400" cap="all" dirty="0" smtClean="0"/>
              <a:t>социально-коммуникативных компетенций, </a:t>
            </a:r>
            <a:br>
              <a:rPr lang="ru-RU" sz="2400" cap="all" dirty="0" smtClean="0"/>
            </a:br>
            <a:r>
              <a:rPr lang="ru-RU" sz="2400" cap="all" dirty="0" smtClean="0"/>
              <a:t>познавательной активности, </a:t>
            </a:r>
            <a:br>
              <a:rPr lang="ru-RU" sz="2400" cap="all" dirty="0" smtClean="0"/>
            </a:br>
            <a:r>
              <a:rPr lang="ru-RU" sz="2400" cap="all" dirty="0" smtClean="0"/>
              <a:t>воображения и экологической </a:t>
            </a:r>
            <a:r>
              <a:rPr lang="ru-RU" sz="2400" cap="all" dirty="0" err="1" smtClean="0"/>
              <a:t>эмпатии</a:t>
            </a:r>
            <a:r>
              <a:rPr lang="ru-RU" sz="2400" cap="all" dirty="0" smtClean="0"/>
              <a:t> у детей старшего дошкольного возраста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500570"/>
            <a:ext cx="4857752" cy="207170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Автор-составитель</a:t>
            </a:r>
          </a:p>
          <a:p>
            <a:pPr algn="just">
              <a:buNone/>
            </a:pPr>
            <a:r>
              <a:rPr lang="ru-RU" dirty="0" err="1" smtClean="0"/>
              <a:t>Бобкова</a:t>
            </a:r>
            <a:r>
              <a:rPr lang="ru-RU" dirty="0" smtClean="0"/>
              <a:t> Елена Юрьевна</a:t>
            </a:r>
          </a:p>
          <a:p>
            <a:pPr algn="just">
              <a:buNone/>
            </a:pPr>
            <a:r>
              <a:rPr lang="ru-RU" dirty="0" smtClean="0"/>
              <a:t>педагог-психолог</a:t>
            </a:r>
          </a:p>
          <a:p>
            <a:pPr algn="just">
              <a:buNone/>
            </a:pPr>
            <a:r>
              <a:rPr lang="ru-RU" b="1" dirty="0" smtClean="0"/>
              <a:t> </a:t>
            </a:r>
            <a:r>
              <a:rPr lang="ru-RU" dirty="0" smtClean="0"/>
              <a:t>Детский сад №127 ОАО «РЖД»</a:t>
            </a:r>
          </a:p>
          <a:p>
            <a:pPr algn="just">
              <a:buNone/>
            </a:pPr>
            <a:r>
              <a:rPr lang="ru-RU" dirty="0" smtClean="0"/>
              <a:t>г. Екатеринбург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3" name="AutoShape 2" descr="Картинки по запросу жираф картинки для детей"/>
          <p:cNvSpPr>
            <a:spLocks noChangeAspect="1" noChangeArrowheads="1"/>
          </p:cNvSpPr>
          <p:nvPr/>
        </p:nvSpPr>
        <p:spPr bwMode="auto">
          <a:xfrm>
            <a:off x="1571604" y="20716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252536" y="1628799"/>
            <a:ext cx="9682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28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Игра-путешествие предоставляет возможность прочувствовать континент, «прожить» интересный для детей материал. Ведь дети любят путешествия и приключения. </a:t>
            </a:r>
          </a:p>
          <a:p>
            <a:pPr algn="just"/>
            <a:r>
              <a:rPr lang="ru-RU" sz="2400" dirty="0" smtClean="0"/>
              <a:t>Дети являются активными участниками на протяжении всей игры-путешествия, погружаются в организованную взрослым социальную ситуацию. </a:t>
            </a:r>
            <a:endParaRPr lang="ru-RU" sz="2400" dirty="0" smtClean="0"/>
          </a:p>
          <a:p>
            <a:pPr algn="just"/>
            <a:r>
              <a:rPr lang="ru-RU" sz="2400" dirty="0" smtClean="0"/>
              <a:t>Игра-путешествие способствует развитию</a:t>
            </a:r>
          </a:p>
          <a:p>
            <a:pPr algn="just"/>
            <a:r>
              <a:rPr lang="ru-RU" sz="2400" dirty="0" smtClean="0"/>
              <a:t>коммуникативных </a:t>
            </a:r>
            <a:r>
              <a:rPr lang="ru-RU" sz="2400" dirty="0" smtClean="0"/>
              <a:t>навыков,</a:t>
            </a:r>
          </a:p>
          <a:p>
            <a:pPr algn="just"/>
            <a:r>
              <a:rPr lang="ru-RU" sz="2400" dirty="0" smtClean="0"/>
              <a:t>навыков работы в команде, </a:t>
            </a:r>
          </a:p>
          <a:p>
            <a:pPr algn="just"/>
            <a:r>
              <a:rPr lang="ru-RU" sz="2400" dirty="0" smtClean="0"/>
              <a:t>повышению уверенности</a:t>
            </a:r>
          </a:p>
          <a:p>
            <a:pPr algn="just"/>
            <a:r>
              <a:rPr lang="ru-RU" sz="2400" dirty="0" smtClean="0"/>
              <a:t>в себе, актуализирует знания</a:t>
            </a:r>
          </a:p>
          <a:p>
            <a:pPr algn="just"/>
            <a:r>
              <a:rPr lang="ru-RU" sz="2400" dirty="0" smtClean="0"/>
              <a:t>о географическом положении,</a:t>
            </a:r>
          </a:p>
          <a:p>
            <a:pPr algn="just"/>
            <a:r>
              <a:rPr lang="ru-RU" sz="2400" dirty="0" smtClean="0"/>
              <a:t>особенностях климата,</a:t>
            </a:r>
          </a:p>
          <a:p>
            <a:pPr algn="just"/>
            <a:r>
              <a:rPr lang="ru-RU" sz="2400" dirty="0" smtClean="0"/>
              <a:t>растительного и животного</a:t>
            </a:r>
          </a:p>
          <a:p>
            <a:pPr algn="just"/>
            <a:r>
              <a:rPr lang="ru-RU" sz="2400" dirty="0" smtClean="0"/>
              <a:t>мира Африки,</a:t>
            </a:r>
          </a:p>
          <a:p>
            <a:pPr algn="just"/>
            <a:r>
              <a:rPr lang="ru-RU" sz="2400" dirty="0" smtClean="0"/>
              <a:t>обогащает чувственный мир детей.</a:t>
            </a:r>
            <a:endParaRPr lang="ru-RU" sz="2400" dirty="0"/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pcy;&amp;ucy;&amp;tcy;&amp;iecy;&amp;shcy;&amp;iecy;&amp;scy;&amp;tcy;&amp;vcy;&amp;icy;&amp;iecy; &amp;vcy; &amp;acy;&amp;fcy;&amp;rcy;&amp;icy;&amp;kcy;&amp;ucy; &amp;kcy;&amp;acy;&amp;rcy;&amp;tcy;&amp;icy;&amp;ncy;&amp;kcy;&amp;acy; &amp;dcy;&amp;ocy;&amp;shcy;&amp;kcy;&amp;ocy;&amp;lcy;&amp;softcy;&amp;ncy;&amp;icy;&amp;kcy;&amp;acy;&amp;m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57203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4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357166"/>
            <a:ext cx="8572560" cy="6143668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buNone/>
            </a:pPr>
            <a:r>
              <a:rPr lang="ru-RU" sz="2600" b="1" dirty="0" smtClean="0"/>
              <a:t>Цель</a:t>
            </a:r>
            <a:r>
              <a:rPr lang="ru-RU" sz="2600" b="1" dirty="0" smtClean="0"/>
              <a:t>:</a:t>
            </a:r>
            <a:r>
              <a:rPr lang="ru-RU" sz="2600" dirty="0" smtClean="0"/>
              <a:t> </a:t>
            </a:r>
            <a:r>
              <a:rPr lang="ru-RU" sz="2600" dirty="0" smtClean="0"/>
              <a:t> </a:t>
            </a:r>
            <a:r>
              <a:rPr lang="ru-RU" sz="2600" dirty="0" smtClean="0"/>
              <a:t>Развитие </a:t>
            </a:r>
            <a:r>
              <a:rPr lang="ru-RU" sz="2600" dirty="0" smtClean="0"/>
              <a:t>социально-коммуникативных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            компетенций</a:t>
            </a:r>
            <a:r>
              <a:rPr lang="ru-RU" sz="2600" dirty="0" smtClean="0"/>
              <a:t>, познавательной </a:t>
            </a:r>
            <a:r>
              <a:rPr lang="ru-RU" sz="2600" dirty="0" smtClean="0"/>
              <a:t>активности, 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        </a:t>
            </a:r>
            <a:r>
              <a:rPr lang="ru-RU" sz="2600" dirty="0" smtClean="0"/>
              <a:t>воображения и экологической </a:t>
            </a:r>
            <a:r>
              <a:rPr lang="ru-RU" sz="2600" dirty="0" err="1" smtClean="0"/>
              <a:t>эмпатии</a:t>
            </a:r>
            <a:r>
              <a:rPr lang="ru-RU" sz="2600" dirty="0" smtClean="0"/>
              <a:t>.</a:t>
            </a:r>
          </a:p>
          <a:p>
            <a:pPr>
              <a:lnSpc>
                <a:spcPts val="1800"/>
              </a:lnSpc>
              <a:buNone/>
            </a:pPr>
            <a:endParaRPr lang="ru-RU" sz="2600" dirty="0" smtClean="0"/>
          </a:p>
          <a:p>
            <a:pPr>
              <a:lnSpc>
                <a:spcPts val="1800"/>
              </a:lnSpc>
              <a:buNone/>
            </a:pPr>
            <a:r>
              <a:rPr lang="ru-RU" sz="2600" b="1" dirty="0" smtClean="0"/>
              <a:t>Задачи</a:t>
            </a:r>
            <a:r>
              <a:rPr lang="ru-RU" sz="2600" b="1" dirty="0" smtClean="0"/>
              <a:t>: 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600" dirty="0" smtClean="0"/>
              <a:t>развить </a:t>
            </a:r>
            <a:r>
              <a:rPr lang="ru-RU" sz="2600" dirty="0" smtClean="0"/>
              <a:t>умение </a:t>
            </a:r>
            <a:r>
              <a:rPr lang="ru-RU" sz="2600" dirty="0" smtClean="0"/>
              <a:t>работать </a:t>
            </a:r>
            <a:r>
              <a:rPr lang="ru-RU" sz="2600" dirty="0" smtClean="0"/>
              <a:t>самостоятельно,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в </a:t>
            </a:r>
            <a:r>
              <a:rPr lang="ru-RU" sz="2600" dirty="0" smtClean="0"/>
              <a:t>группе; 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600" dirty="0" smtClean="0"/>
              <a:t>р</a:t>
            </a:r>
            <a:r>
              <a:rPr lang="ru-RU" sz="2600" dirty="0" smtClean="0"/>
              <a:t>азвить умение </a:t>
            </a:r>
            <a:r>
              <a:rPr lang="ru-RU" sz="2600" dirty="0" smtClean="0"/>
              <a:t>выполнять задание по </a:t>
            </a:r>
            <a:endParaRPr lang="ru-RU" sz="2600" dirty="0" smtClean="0"/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словесной инструкции;      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600" dirty="0" smtClean="0"/>
              <a:t>р</a:t>
            </a:r>
            <a:r>
              <a:rPr lang="ru-RU" sz="2600" dirty="0" smtClean="0"/>
              <a:t>азвить произвольность </a:t>
            </a:r>
            <a:r>
              <a:rPr lang="ru-RU" sz="2600" dirty="0" smtClean="0"/>
              <a:t>внимания, </a:t>
            </a:r>
            <a:r>
              <a:rPr lang="ru-RU" sz="2600" dirty="0" smtClean="0"/>
              <a:t>памяти,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воображения</a:t>
            </a:r>
            <a:r>
              <a:rPr lang="ru-RU" sz="2600" dirty="0" smtClean="0"/>
              <a:t>, мышления; </a:t>
            </a:r>
            <a:endParaRPr lang="ru-RU" sz="2600" dirty="0" smtClean="0"/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600" dirty="0" smtClean="0"/>
              <a:t>р</a:t>
            </a:r>
            <a:r>
              <a:rPr lang="ru-RU" sz="2600" dirty="0" smtClean="0"/>
              <a:t>азвить </a:t>
            </a:r>
            <a:r>
              <a:rPr lang="ru-RU" sz="2600" dirty="0" smtClean="0"/>
              <a:t>навыки </a:t>
            </a:r>
            <a:r>
              <a:rPr lang="ru-RU" sz="2600" dirty="0" smtClean="0"/>
              <a:t>вербального общения, </a:t>
            </a:r>
            <a:r>
              <a:rPr lang="ru-RU" sz="2600" dirty="0" smtClean="0"/>
              <a:t>умения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</a:t>
            </a:r>
            <a:r>
              <a:rPr lang="ru-RU" sz="2600" dirty="0" smtClean="0"/>
              <a:t> </a:t>
            </a:r>
            <a:r>
              <a:rPr lang="ru-RU" sz="2600" dirty="0" smtClean="0"/>
              <a:t>слышать  </a:t>
            </a:r>
            <a:r>
              <a:rPr lang="ru-RU" sz="2600" dirty="0" smtClean="0"/>
              <a:t>других;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600" dirty="0" smtClean="0"/>
              <a:t>сформировать </a:t>
            </a:r>
            <a:r>
              <a:rPr lang="ru-RU" sz="2600" dirty="0" smtClean="0"/>
              <a:t>отношение к </a:t>
            </a:r>
            <a:r>
              <a:rPr lang="ru-RU" sz="2600" dirty="0" smtClean="0"/>
              <a:t>правилу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</a:t>
            </a:r>
            <a:r>
              <a:rPr lang="ru-RU" sz="2600" dirty="0" smtClean="0"/>
              <a:t> </a:t>
            </a:r>
            <a:r>
              <a:rPr lang="ru-RU" sz="2600" dirty="0" smtClean="0"/>
              <a:t>как обязательной составляющей не </a:t>
            </a:r>
            <a:r>
              <a:rPr lang="ru-RU" sz="2600" dirty="0" smtClean="0"/>
              <a:t>только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игры,  но и жизни в целом;  </a:t>
            </a:r>
            <a:r>
              <a:rPr lang="ru-RU" sz="2600" dirty="0" smtClean="0"/>
              <a:t>     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ru-RU" sz="2600" dirty="0" smtClean="0"/>
              <a:t>с</a:t>
            </a:r>
            <a:r>
              <a:rPr lang="ru-RU" sz="2600" dirty="0" smtClean="0"/>
              <a:t>формировать  </a:t>
            </a:r>
            <a:r>
              <a:rPr lang="ru-RU" sz="2600" dirty="0" err="1" smtClean="0"/>
              <a:t>экокультуру</a:t>
            </a:r>
            <a:r>
              <a:rPr lang="ru-RU" sz="2600" dirty="0" smtClean="0"/>
              <a:t>  соответствующую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личностным </a:t>
            </a:r>
            <a:r>
              <a:rPr lang="ru-RU" sz="2600" dirty="0" smtClean="0"/>
              <a:t>качествам </a:t>
            </a:r>
            <a:r>
              <a:rPr lang="ru-RU" sz="2600" dirty="0" smtClean="0"/>
              <a:t> индивида и  </a:t>
            </a:r>
          </a:p>
          <a:p>
            <a:pPr>
              <a:lnSpc>
                <a:spcPts val="1800"/>
              </a:lnSpc>
              <a:buNone/>
            </a:pPr>
            <a:r>
              <a:rPr lang="ru-RU" sz="2600" dirty="0" smtClean="0"/>
              <a:t> </a:t>
            </a:r>
            <a:r>
              <a:rPr lang="ru-RU" sz="2600" dirty="0" smtClean="0"/>
              <a:t>    </a:t>
            </a:r>
            <a:r>
              <a:rPr lang="ru-RU" sz="2600" dirty="0" smtClean="0"/>
              <a:t>возможностям  </a:t>
            </a:r>
            <a:r>
              <a:rPr lang="ru-RU" sz="2600" dirty="0" smtClean="0"/>
              <a:t>природы</a:t>
            </a:r>
          </a:p>
          <a:p>
            <a:pPr>
              <a:buNone/>
            </a:pPr>
            <a:endParaRPr lang="ru-RU" sz="2600" dirty="0"/>
          </a:p>
        </p:txBody>
      </p:sp>
      <p:pic>
        <p:nvPicPr>
          <p:cNvPr id="1026" name="Picture 2" descr="D:\ЗАНЯТИЯ\Проект Путешествие в Африку\На конкурс\конкурс 1сентября открытый урок\жираф-картинки-для-детей-6-512x102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6328" y="1857364"/>
            <a:ext cx="2297672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500098" y="0"/>
            <a:ext cx="9920066" cy="70723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00496" y="857232"/>
            <a:ext cx="4929222" cy="5198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b="1" dirty="0" smtClean="0"/>
              <a:t>Количество детей: </a:t>
            </a:r>
            <a:r>
              <a:rPr lang="ru-RU" sz="2400" dirty="0" smtClean="0"/>
              <a:t>8-10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b="1" dirty="0" smtClean="0"/>
              <a:t>Продолжительность:</a:t>
            </a:r>
            <a:r>
              <a:rPr lang="ru-RU" sz="2400" dirty="0" smtClean="0"/>
              <a:t> </a:t>
            </a:r>
            <a:endParaRPr lang="ru-RU" sz="2400" dirty="0" smtClean="0"/>
          </a:p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60 </a:t>
            </a:r>
            <a:r>
              <a:rPr lang="ru-RU" sz="2400" dirty="0" smtClean="0"/>
              <a:t>минут (</a:t>
            </a:r>
            <a:r>
              <a:rPr lang="ru-RU" sz="2400" dirty="0" smtClean="0"/>
              <a:t>занятие может быть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разделено </a:t>
            </a:r>
            <a:r>
              <a:rPr lang="ru-RU" sz="2400" dirty="0" smtClean="0"/>
              <a:t>на два по 30 — </a:t>
            </a:r>
            <a:r>
              <a:rPr lang="ru-RU" sz="2400" dirty="0" smtClean="0"/>
              <a:t>35 минут)</a:t>
            </a:r>
          </a:p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endParaRPr lang="ru-RU" sz="2400" dirty="0" smtClean="0"/>
          </a:p>
          <a:p>
            <a:pPr marL="34290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b="1" dirty="0" smtClean="0"/>
              <a:t>Занятие состоит из блоков: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- </a:t>
            </a:r>
            <a:r>
              <a:rPr lang="ru-RU" sz="2400" dirty="0" smtClean="0"/>
              <a:t> </a:t>
            </a:r>
            <a:r>
              <a:rPr lang="ru-RU" sz="2400" dirty="0" smtClean="0"/>
              <a:t> </a:t>
            </a:r>
            <a:r>
              <a:rPr lang="ru-RU" sz="2400" dirty="0" smtClean="0"/>
              <a:t>приветствие </a:t>
            </a:r>
            <a:r>
              <a:rPr lang="ru-RU" sz="2400" dirty="0" smtClean="0"/>
              <a:t>(</a:t>
            </a:r>
            <a:r>
              <a:rPr lang="ru-RU" sz="2400" dirty="0" err="1" smtClean="0"/>
              <a:t>энергизатор</a:t>
            </a:r>
            <a:r>
              <a:rPr lang="ru-RU" sz="2400" dirty="0" smtClean="0"/>
              <a:t>);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-   информационный </a:t>
            </a:r>
            <a:r>
              <a:rPr lang="ru-RU" sz="2400" dirty="0" smtClean="0"/>
              <a:t>(</a:t>
            </a:r>
            <a:r>
              <a:rPr lang="ru-RU" sz="2400" dirty="0" smtClean="0"/>
              <a:t>краткая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 </a:t>
            </a:r>
            <a:r>
              <a:rPr lang="ru-RU" sz="2400" dirty="0" smtClean="0"/>
              <a:t>   </a:t>
            </a:r>
            <a:r>
              <a:rPr lang="ru-RU" sz="2400" dirty="0" smtClean="0"/>
              <a:t>информация  </a:t>
            </a:r>
            <a:r>
              <a:rPr lang="ru-RU" sz="2400" dirty="0" smtClean="0"/>
              <a:t>по теме </a:t>
            </a:r>
            <a:r>
              <a:rPr lang="ru-RU" sz="2400" dirty="0" smtClean="0"/>
              <a:t>с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 </a:t>
            </a:r>
            <a:r>
              <a:rPr lang="ru-RU" sz="2400" dirty="0" smtClean="0"/>
              <a:t>   </a:t>
            </a:r>
            <a:r>
              <a:rPr lang="ru-RU" sz="2400" dirty="0" smtClean="0"/>
              <a:t>использованием </a:t>
            </a:r>
            <a:r>
              <a:rPr lang="ru-RU" sz="2400" dirty="0" smtClean="0"/>
              <a:t>презентации,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 </a:t>
            </a:r>
            <a:r>
              <a:rPr lang="ru-RU" sz="2400" dirty="0" smtClean="0"/>
              <a:t>   фото</a:t>
            </a:r>
            <a:r>
              <a:rPr lang="ru-RU" sz="2400" dirty="0" smtClean="0"/>
              <a:t>,   предметов, карт  и  т.д.);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-  практический </a:t>
            </a:r>
            <a:r>
              <a:rPr lang="ru-RU" sz="2400" dirty="0" smtClean="0"/>
              <a:t>(дети создают мир,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  </a:t>
            </a:r>
            <a:r>
              <a:rPr lang="ru-RU" sz="2400" dirty="0" smtClean="0"/>
              <a:t>  проводят </a:t>
            </a:r>
            <a:r>
              <a:rPr lang="ru-RU" sz="2400" dirty="0" smtClean="0"/>
              <a:t>эксперименты и опыты,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  </a:t>
            </a:r>
            <a:r>
              <a:rPr lang="ru-RU" sz="2400" dirty="0" smtClean="0"/>
              <a:t>  придумывают </a:t>
            </a:r>
            <a:r>
              <a:rPr lang="ru-RU" sz="2400" dirty="0" smtClean="0"/>
              <a:t>танцы);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-  завершение </a:t>
            </a:r>
            <a:r>
              <a:rPr lang="ru-RU" sz="2400" dirty="0" smtClean="0"/>
              <a:t>(вспомнить о том, что</a:t>
            </a:r>
          </a:p>
          <a:p>
            <a:pPr marL="342900" lvl="0" indent="-342900">
              <a:lnSpc>
                <a:spcPts val="1800"/>
              </a:lnSpc>
              <a:spcBef>
                <a:spcPct val="20000"/>
              </a:spcBef>
            </a:pPr>
            <a:r>
              <a:rPr lang="ru-RU" sz="2400" dirty="0" smtClean="0"/>
              <a:t>  </a:t>
            </a:r>
            <a:r>
              <a:rPr lang="ru-RU" sz="2400" dirty="0" smtClean="0"/>
              <a:t> делали  </a:t>
            </a:r>
            <a:r>
              <a:rPr lang="ru-RU" sz="2400" dirty="0" smtClean="0"/>
              <a:t>и узнали  на занятии)</a:t>
            </a:r>
          </a:p>
        </p:txBody>
      </p:sp>
      <p:pic>
        <p:nvPicPr>
          <p:cNvPr id="2050" name="Picture 2" descr="&amp;Kcy;&amp;acy;&amp;rcy;&amp;tcy;&amp;icy;&amp;ncy;&amp;kcy;&amp;icy; &amp;pcy;&amp;ocy; &amp;zcy;&amp;acy;&amp;pcy;&amp;rcy;&amp;ocy;&amp;scy;&amp;ucy; &amp;acy;&amp;fcy;&amp;rcy;&amp;icy;&amp;kcy;&amp;acy; &amp;kcy;&amp;acy;&amp;rcy;&amp;tcy;&amp;icy;&amp;ncy;&amp;kcy;&amp;acy; &amp;dcy;&amp;lcy;&amp;yacy; &amp;dcy;&amp;iecy;&amp;tcy;&amp;iecy;&amp;j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285860"/>
            <a:ext cx="4220297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490282" y="0"/>
            <a:ext cx="9920066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АФРИКАНСКИЙ КОНТИНЕНТ В ПЕСОЧНИЦЕ</a:t>
            </a:r>
            <a:endParaRPr lang="ru-RU" sz="3200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1"/>
          </p:nvPr>
        </p:nvSpPr>
        <p:spPr>
          <a:xfrm>
            <a:off x="-214346" y="4357694"/>
            <a:ext cx="9572660" cy="25003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Группа детей отправляется в путешествие в Африку</a:t>
            </a:r>
            <a:r>
              <a:rPr lang="ru-RU" sz="2400" dirty="0"/>
              <a:t>.</a:t>
            </a:r>
            <a:r>
              <a:rPr lang="ru-RU" sz="2400" dirty="0" smtClean="0"/>
              <a:t> Получив информацию, просмотрев видеоматериалы, рассмотрев карту создаем африканский континент в песочнице.  Выделяем природные зоны пустыни, джунглей и саванны, рассмотренные на карте. И расставляем животных и растения в соответствии с зонами их комфортного обитания.</a:t>
            </a:r>
            <a:endParaRPr lang="ru-RU" sz="2400" dirty="0"/>
          </a:p>
        </p:txBody>
      </p:sp>
      <p:pic>
        <p:nvPicPr>
          <p:cNvPr id="7" name="Рисунок 16" descr="D:\фотографии\ФОТКИ ПЕСОК\африка, материалы\DSCN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10" y="1142984"/>
            <a:ext cx="3929090" cy="294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D:\фотографии\фото, песок\ФОТКИ ПЕСОК\африка, материалы\DSCN22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2984"/>
            <a:ext cx="3929057" cy="294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500098" y="0"/>
            <a:ext cx="9920066" cy="707233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ДОЛИНА ВУЛКАНОВ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4857760"/>
            <a:ext cx="8786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Продолжает наше путешествие игра-эксперимент. Создание действующего вулкана стимулирует любознательность, исследовательский интерес, интеллектуальное и познавательное развитие. </a:t>
            </a:r>
            <a:endParaRPr lang="ru-RU" sz="2400" dirty="0"/>
          </a:p>
        </p:txBody>
      </p:sp>
      <p:pic>
        <p:nvPicPr>
          <p:cNvPr id="4" name="Picture 2" descr="лав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5932" y="1285860"/>
            <a:ext cx="477266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вулка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0398" y="1228306"/>
            <a:ext cx="4658084" cy="3323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&amp;Kcy;&amp;acy;&amp;rcy;&amp;tcy;&amp;icy;&amp;ncy;&amp;kcy;&amp;icy; &amp;pcy;&amp;ocy; &amp;zcy;&amp;acy;&amp;pcy;&amp;rcy;&amp;ocy;&amp;scy;&amp;ucy; &amp;fcy;&amp;ocy;&amp;ncy; &amp;dcy;&amp;lcy;&amp;yacy; &amp;pcy;&amp;rcy;&amp;iecy;&amp;zcy;&amp;iecy;&amp;ncy;&amp;tcy;&amp;acy;&amp;tscy;&amp;icy;&amp;jcy; &amp;pcy;&amp;rcy;&amp;icy;&amp;rcy;&amp;ocy;&amp;dcy;&amp;acy;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500098" y="0"/>
            <a:ext cx="9920066" cy="7072338"/>
          </a:xfrm>
          <a:prstGeom prst="rect">
            <a:avLst/>
          </a:prstGeom>
          <a:noFill/>
        </p:spPr>
      </p:pic>
      <p:pic>
        <p:nvPicPr>
          <p:cNvPr id="2" name="Picture 2" descr="C:\Users\дс127-2\Desktop\с сд-карты\DCIM\100MSDCF\DSC09070.JPG"/>
          <p:cNvPicPr>
            <a:picLocks noChangeAspect="1" noChangeArrowheads="1"/>
          </p:cNvPicPr>
          <p:nvPr/>
        </p:nvPicPr>
        <p:blipFill>
          <a:blip r:embed="rId3" cstate="print"/>
          <a:srcRect t="24683" r="13508"/>
          <a:stretch>
            <a:fillRect/>
          </a:stretch>
        </p:blipFill>
        <p:spPr bwMode="auto">
          <a:xfrm>
            <a:off x="3850853" y="642918"/>
            <a:ext cx="5293147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71472" y="492919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Завершает </a:t>
            </a:r>
            <a:r>
              <a:rPr lang="ru-RU" sz="2400" dirty="0" smtClean="0"/>
              <a:t>путешествие  </a:t>
            </a:r>
            <a:r>
              <a:rPr lang="ru-RU" sz="2400" dirty="0" smtClean="0"/>
              <a:t>танец-импровизация и релаксация  - это дорога для возвращения в реальный мир и снижения уровня </a:t>
            </a:r>
            <a:r>
              <a:rPr lang="ru-RU" sz="2400" dirty="0" err="1" smtClean="0"/>
              <a:t>психоэмоционального</a:t>
            </a:r>
            <a:r>
              <a:rPr lang="ru-RU" sz="2400" dirty="0" smtClean="0"/>
              <a:t> напряжения.</a:t>
            </a:r>
            <a:endParaRPr lang="ru-RU" sz="2400" dirty="0"/>
          </a:p>
        </p:txBody>
      </p:sp>
      <p:pic>
        <p:nvPicPr>
          <p:cNvPr id="2050" name="Picture 2" descr="D:\ЗАНЯТИЯ\Проект Путешествие в Африку\На конкурс\танц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4532" y="571480"/>
            <a:ext cx="4033591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Карта -     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bookbug.ru/materik-afrika/rastitelnyj-i-zhivotnyj-mir-afriki.html</a:t>
            </a:r>
            <a:endParaRPr lang="ru-RU" dirty="0" smtClean="0"/>
          </a:p>
          <a:p>
            <a:r>
              <a:rPr lang="ru-RU" dirty="0" smtClean="0"/>
              <a:t>Жираф -  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detkiru.net/zhiraf-kartinki-dlya-detej-trafarety.html</a:t>
            </a:r>
            <a:endParaRPr lang="ru-RU" dirty="0" smtClean="0"/>
          </a:p>
          <a:p>
            <a:r>
              <a:rPr lang="ru-RU" dirty="0" smtClean="0"/>
              <a:t>Баобаб - 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www.baobab-biomask.com/baobablife.html</a:t>
            </a:r>
            <a:endParaRPr lang="ru-RU" dirty="0" smtClean="0"/>
          </a:p>
          <a:p>
            <a:r>
              <a:rPr lang="ru-RU" dirty="0" smtClean="0"/>
              <a:t>Игры африканских детей -</a:t>
            </a:r>
            <a:r>
              <a:rPr lang="en-US" dirty="0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pikabu.ru/story/razvlechenie_afrikanskikh_detey_1212422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382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ЭТА УДИВИТЕЛЬНАЯ АФРИКА игра-путешествие способствующая Развитию  социально-коммуникативных компетенций,  познавательной активности,  воображения и экологической эмпатии у детей старшего дошкольного возраста</vt:lpstr>
      <vt:lpstr>Слайд 2</vt:lpstr>
      <vt:lpstr>Слайд 3</vt:lpstr>
      <vt:lpstr>Слайд 4</vt:lpstr>
      <vt:lpstr>АФРИКАНСКИЙ КОНТИНЕНТ В ПЕСОЧНИЦЕ</vt:lpstr>
      <vt:lpstr>ДОЛИНА ВУЛКАНОВ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 УДИВИТЕЛЬНАЯ АФРИКА Развитие социально-коммуникативных компетенций, познавательной активности и воображения у детей старшего дошкольного возраста посредством игры-путешествия Цель: Развитие социально-коммуникативных компетенций, познавательной активности и воображения Задачи: развить умение работать самостоятельно, в группе; умение воспитанников выполнять задание по словесной инструкции; произвольность внимания, памяти, воображения, мышления; навыки вербального общения, умения слышать других; сформировать отношение к правилу как обязательной составляющей не только игры, но и жизни в целом; создать психологически комфортную атмосферу, профилактика дезадаптационных процессов. </dc:title>
  <dc:creator>дс127-2</dc:creator>
  <cp:lastModifiedBy>дс127-2</cp:lastModifiedBy>
  <cp:revision>22</cp:revision>
  <dcterms:created xsi:type="dcterms:W3CDTF">2017-02-16T09:13:54Z</dcterms:created>
  <dcterms:modified xsi:type="dcterms:W3CDTF">2017-06-15T08:24:45Z</dcterms:modified>
</cp:coreProperties>
</file>