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0"/>
  </p:notesMasterIdLst>
  <p:sldIdLst>
    <p:sldId id="279" r:id="rId2"/>
    <p:sldId id="471" r:id="rId3"/>
    <p:sldId id="472" r:id="rId4"/>
    <p:sldId id="364" r:id="rId5"/>
    <p:sldId id="365" r:id="rId6"/>
    <p:sldId id="368" r:id="rId7"/>
    <p:sldId id="462" r:id="rId8"/>
    <p:sldId id="370" r:id="rId9"/>
    <p:sldId id="373" r:id="rId10"/>
    <p:sldId id="463" r:id="rId11"/>
    <p:sldId id="450" r:id="rId12"/>
    <p:sldId id="449" r:id="rId13"/>
    <p:sldId id="446" r:id="rId14"/>
    <p:sldId id="456" r:id="rId15"/>
    <p:sldId id="448" r:id="rId16"/>
    <p:sldId id="403" r:id="rId17"/>
    <p:sldId id="398" r:id="rId18"/>
    <p:sldId id="401" r:id="rId19"/>
    <p:sldId id="421" r:id="rId20"/>
    <p:sldId id="430" r:id="rId21"/>
    <p:sldId id="440" r:id="rId22"/>
    <p:sldId id="431" r:id="rId23"/>
    <p:sldId id="405" r:id="rId24"/>
    <p:sldId id="426" r:id="rId25"/>
    <p:sldId id="433" r:id="rId26"/>
    <p:sldId id="434" r:id="rId27"/>
    <p:sldId id="425" r:id="rId28"/>
    <p:sldId id="428" r:id="rId29"/>
    <p:sldId id="468" r:id="rId30"/>
    <p:sldId id="413" r:id="rId31"/>
    <p:sldId id="414" r:id="rId32"/>
    <p:sldId id="399" r:id="rId33"/>
    <p:sldId id="412" r:id="rId34"/>
    <p:sldId id="429" r:id="rId35"/>
    <p:sldId id="438" r:id="rId36"/>
    <p:sldId id="427" r:id="rId37"/>
    <p:sldId id="419" r:id="rId38"/>
    <p:sldId id="410" r:id="rId39"/>
    <p:sldId id="406" r:id="rId40"/>
    <p:sldId id="441" r:id="rId41"/>
    <p:sldId id="442" r:id="rId42"/>
    <p:sldId id="443" r:id="rId43"/>
    <p:sldId id="444" r:id="rId44"/>
    <p:sldId id="464" r:id="rId45"/>
    <p:sldId id="465" r:id="rId46"/>
    <p:sldId id="439" r:id="rId47"/>
    <p:sldId id="402" r:id="rId48"/>
    <p:sldId id="466" r:id="rId49"/>
  </p:sldIdLst>
  <p:sldSz cx="9144000" cy="5143500" type="screen16x9"/>
  <p:notesSz cx="6858000" cy="9144000"/>
  <p:embeddedFontLst>
    <p:embeddedFont>
      <p:font typeface="Calibri" pitchFamily="34" charset="0"/>
      <p:regular r:id="rId51"/>
      <p:bold r:id="rId52"/>
      <p:italic r:id="rId53"/>
      <p:boldItalic r:id="rId54"/>
    </p:embeddedFont>
    <p:embeddedFont>
      <p:font typeface="Open Sans" charset="0"/>
      <p:regular r:id="rId55"/>
      <p:bold r:id="rId56"/>
      <p:italic r:id="rId57"/>
    </p:embeddedFont>
    <p:embeddedFont>
      <p:font typeface="Meiryo" pitchFamily="34" charset="-128"/>
      <p:regular r:id="rId58"/>
      <p:bold r:id="rId59"/>
      <p:italic r:id="rId60"/>
      <p:boldItalic r:id="rId61"/>
    </p:embeddedFont>
    <p:embeddedFont>
      <p:font typeface="Roboto Slab" charset="0"/>
      <p:regular r:id="rId62"/>
    </p:embeddedFont>
    <p:embeddedFont>
      <p:font typeface="Gabriola" pitchFamily="82" charset="0"/>
      <p:regular r:id="rId63"/>
    </p:embeddedFont>
  </p:embeddedFontLst>
  <p:defaultText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37" userDrawn="1">
          <p15:clr>
            <a:srgbClr val="A4A3A4"/>
          </p15:clr>
        </p15:guide>
        <p15:guide id="2" pos="5534" userDrawn="1">
          <p15:clr>
            <a:srgbClr val="A4A3A4"/>
          </p15:clr>
        </p15:guide>
        <p15:guide id="4" pos="2993" userDrawn="1">
          <p15:clr>
            <a:srgbClr val="A4A3A4"/>
          </p15:clr>
        </p15:guide>
        <p15:guide id="5" pos="2789" userDrawn="1">
          <p15:clr>
            <a:srgbClr val="A4A3A4"/>
          </p15:clr>
        </p15:guide>
        <p15:guide id="6" pos="226" userDrawn="1">
          <p15:clr>
            <a:srgbClr val="A4A3A4"/>
          </p15:clr>
        </p15:guide>
        <p15:guide id="7" pos="1882" userDrawn="1">
          <p15:clr>
            <a:srgbClr val="A4A3A4"/>
          </p15:clr>
        </p15:guide>
        <p15:guide id="8" pos="2064" userDrawn="1">
          <p15:clr>
            <a:srgbClr val="A4A3A4"/>
          </p15:clr>
        </p15:guide>
        <p15:guide id="9" pos="3742" userDrawn="1">
          <p15:clr>
            <a:srgbClr val="A4A3A4"/>
          </p15:clr>
        </p15:guide>
        <p15:guide id="10" pos="3878" userDrawn="1">
          <p15:clr>
            <a:srgbClr val="A4A3A4"/>
          </p15:clr>
        </p15:guide>
        <p15:guide id="11" orient="horz" pos="1620" userDrawn="1">
          <p15:clr>
            <a:srgbClr val="A4A3A4"/>
          </p15:clr>
        </p15:guide>
        <p15:guide id="12" orient="horz" pos="2799" userDrawn="1">
          <p15:clr>
            <a:srgbClr val="A4A3A4"/>
          </p15:clr>
        </p15:guide>
        <p15:guide id="13" orient="horz" pos="30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2A2A8C"/>
    <a:srgbClr val="09BFA1"/>
    <a:srgbClr val="06846F"/>
    <a:srgbClr val="4E4ECA"/>
    <a:srgbClr val="BCBCBC"/>
    <a:srgbClr val="0BE5C1"/>
    <a:srgbClr val="CDEDEE"/>
    <a:srgbClr val="D1D3D6"/>
    <a:srgbClr val="05715F"/>
    <a:srgbClr val="FFFF2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298" autoAdjust="0"/>
    <p:restoredTop sz="94129" autoAdjust="0"/>
  </p:normalViewPr>
  <p:slideViewPr>
    <p:cSldViewPr snapToGrid="0" showGuides="1">
      <p:cViewPr varScale="1">
        <p:scale>
          <a:sx n="109" d="100"/>
          <a:sy n="109" d="100"/>
        </p:scale>
        <p:origin x="-78" y="-498"/>
      </p:cViewPr>
      <p:guideLst>
        <p:guide orient="horz" pos="237"/>
        <p:guide orient="horz" pos="1620"/>
        <p:guide orient="horz" pos="2799"/>
        <p:guide orient="horz" pos="3026"/>
        <p:guide pos="5534"/>
        <p:guide pos="2993"/>
        <p:guide pos="2789"/>
        <p:guide pos="226"/>
        <p:guide pos="1882"/>
        <p:guide pos="2064"/>
        <p:guide pos="3742"/>
        <p:guide pos="387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23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A7A9C6-453B-4051-942C-5EE4241D813B}" type="datetimeFigureOut">
              <a:rPr lang="ru-RU" smtClean="0"/>
              <a:pPr/>
              <a:t>09.05.2017</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60056-3C8D-45B2-B120-ABFEE66A4619}" type="slidenum">
              <a:rPr lang="ru-RU" smtClean="0"/>
              <a:pPr/>
              <a:t>‹#›</a:t>
            </a:fld>
            <a:endParaRPr lang="ru-RU"/>
          </a:p>
        </p:txBody>
      </p:sp>
    </p:spTree>
    <p:extLst>
      <p:ext uri="{BB962C8B-B14F-4D97-AF65-F5344CB8AC3E}">
        <p14:creationId xmlns="" xmlns:p14="http://schemas.microsoft.com/office/powerpoint/2010/main" val="2326864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D160056-3C8D-45B2-B120-ABFEE66A4619}" type="slidenum">
              <a:rPr lang="ru-RU" smtClean="0"/>
              <a:pPr/>
              <a:t>1</a:t>
            </a:fld>
            <a:endParaRPr lang="ru-RU"/>
          </a:p>
        </p:txBody>
      </p:sp>
    </p:spTree>
    <p:extLst>
      <p:ext uri="{BB962C8B-B14F-4D97-AF65-F5344CB8AC3E}">
        <p14:creationId xmlns="" xmlns:p14="http://schemas.microsoft.com/office/powerpoint/2010/main" val="384785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D160056-3C8D-45B2-B120-ABFEE66A4619}" type="slidenum">
              <a:rPr lang="ru-RU" smtClean="0"/>
              <a:pPr/>
              <a:t>4</a:t>
            </a:fld>
            <a:endParaRPr lang="ru-RU"/>
          </a:p>
        </p:txBody>
      </p:sp>
    </p:spTree>
    <p:extLst>
      <p:ext uri="{BB962C8B-B14F-4D97-AF65-F5344CB8AC3E}">
        <p14:creationId xmlns="" xmlns:p14="http://schemas.microsoft.com/office/powerpoint/2010/main" val="3410826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D160056-3C8D-45B2-B120-ABFEE66A4619}" type="slidenum">
              <a:rPr lang="ru-RU" smtClean="0"/>
              <a:pPr/>
              <a:t>5</a:t>
            </a:fld>
            <a:endParaRPr lang="ru-RU"/>
          </a:p>
        </p:txBody>
      </p:sp>
    </p:spTree>
    <p:extLst>
      <p:ext uri="{BB962C8B-B14F-4D97-AF65-F5344CB8AC3E}">
        <p14:creationId xmlns="" xmlns:p14="http://schemas.microsoft.com/office/powerpoint/2010/main" val="1281263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D160056-3C8D-45B2-B120-ABFEE66A4619}" type="slidenum">
              <a:rPr lang="ru-RU" smtClean="0"/>
              <a:pPr/>
              <a:t>6</a:t>
            </a:fld>
            <a:endParaRPr lang="ru-RU"/>
          </a:p>
        </p:txBody>
      </p:sp>
    </p:spTree>
    <p:extLst>
      <p:ext uri="{BB962C8B-B14F-4D97-AF65-F5344CB8AC3E}">
        <p14:creationId xmlns="" xmlns:p14="http://schemas.microsoft.com/office/powerpoint/2010/main" val="2821673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D160056-3C8D-45B2-B120-ABFEE66A4619}" type="slidenum">
              <a:rPr lang="ru-RU" smtClean="0"/>
              <a:pPr/>
              <a:t>8</a:t>
            </a:fld>
            <a:endParaRPr lang="ru-RU"/>
          </a:p>
        </p:txBody>
      </p:sp>
    </p:spTree>
    <p:extLst>
      <p:ext uri="{BB962C8B-B14F-4D97-AF65-F5344CB8AC3E}">
        <p14:creationId xmlns="" xmlns:p14="http://schemas.microsoft.com/office/powerpoint/2010/main" val="473798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D160056-3C8D-45B2-B120-ABFEE66A4619}" type="slidenum">
              <a:rPr lang="ru-RU" smtClean="0"/>
              <a:pPr/>
              <a:t>9</a:t>
            </a:fld>
            <a:endParaRPr lang="ru-RU"/>
          </a:p>
        </p:txBody>
      </p:sp>
    </p:spTree>
    <p:extLst>
      <p:ext uri="{BB962C8B-B14F-4D97-AF65-F5344CB8AC3E}">
        <p14:creationId xmlns="" xmlns:p14="http://schemas.microsoft.com/office/powerpoint/2010/main" val="2191744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D160056-3C8D-45B2-B120-ABFEE66A4619}" type="slidenum">
              <a:rPr lang="ru-RU" smtClean="0"/>
              <a:pPr/>
              <a:t>17</a:t>
            </a:fld>
            <a:endParaRPr lang="ru-RU"/>
          </a:p>
        </p:txBody>
      </p:sp>
    </p:spTree>
    <p:extLst>
      <p:ext uri="{BB962C8B-B14F-4D97-AF65-F5344CB8AC3E}">
        <p14:creationId xmlns="" xmlns:p14="http://schemas.microsoft.com/office/powerpoint/2010/main" val="3973653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ru-RU" smtClean="0"/>
              <a:t>Образец заголовка</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pPr/>
              <a:t>09.05.2017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6F8C33-7088-481A-939B-C850E0D4CDCA}" type="slidenum">
              <a:rPr lang="ru-RU" smtClean="0"/>
              <a:pPr/>
              <a:t>‹#›</a:t>
            </a:fld>
            <a:endParaRPr lang="ru-RU"/>
          </a:p>
        </p:txBody>
      </p:sp>
    </p:spTree>
    <p:extLst>
      <p:ext uri="{BB962C8B-B14F-4D97-AF65-F5344CB8AC3E}">
        <p14:creationId xmlns="" xmlns:p14="http://schemas.microsoft.com/office/powerpoint/2010/main" val="2015502997"/>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pPr/>
              <a:t>09.05.2017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6F8C33-7088-481A-939B-C850E0D4CDCA}" type="slidenum">
              <a:rPr lang="ru-RU" smtClean="0"/>
              <a:pPr/>
              <a:t>‹#›</a:t>
            </a:fld>
            <a:endParaRPr lang="ru-RU"/>
          </a:p>
        </p:txBody>
      </p:sp>
    </p:spTree>
    <p:extLst>
      <p:ext uri="{BB962C8B-B14F-4D97-AF65-F5344CB8AC3E}">
        <p14:creationId xmlns="" xmlns:p14="http://schemas.microsoft.com/office/powerpoint/2010/main" val="239025012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pPr/>
              <a:t>09.05.2017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6F8C33-7088-481A-939B-C850E0D4CDCA}" type="slidenum">
              <a:rPr lang="ru-RU" smtClean="0"/>
              <a:pPr/>
              <a:t>‹#›</a:t>
            </a:fld>
            <a:endParaRPr lang="ru-RU"/>
          </a:p>
        </p:txBody>
      </p:sp>
    </p:spTree>
    <p:extLst>
      <p:ext uri="{BB962C8B-B14F-4D97-AF65-F5344CB8AC3E}">
        <p14:creationId xmlns="" xmlns:p14="http://schemas.microsoft.com/office/powerpoint/2010/main" val="160815069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pPr/>
              <a:t>09.05.2017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6F8C33-7088-481A-939B-C850E0D4CDCA}" type="slidenum">
              <a:rPr lang="ru-RU" smtClean="0"/>
              <a:pPr/>
              <a:t>‹#›</a:t>
            </a:fld>
            <a:endParaRPr lang="ru-RU"/>
          </a:p>
        </p:txBody>
      </p:sp>
    </p:spTree>
    <p:extLst>
      <p:ext uri="{BB962C8B-B14F-4D97-AF65-F5344CB8AC3E}">
        <p14:creationId xmlns="" xmlns:p14="http://schemas.microsoft.com/office/powerpoint/2010/main" val="18342141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983A9A6-A7C6-4281-A39F-5DC6615D86C6}" type="datetimeFigureOut">
              <a:rPr lang="ru-RU" smtClean="0"/>
              <a:pPr/>
              <a:t>09.05.2017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6F8C33-7088-481A-939B-C850E0D4CDCA}" type="slidenum">
              <a:rPr lang="ru-RU" smtClean="0"/>
              <a:pPr/>
              <a:t>‹#›</a:t>
            </a:fld>
            <a:endParaRPr lang="ru-RU"/>
          </a:p>
        </p:txBody>
      </p:sp>
    </p:spTree>
    <p:extLst>
      <p:ext uri="{BB962C8B-B14F-4D97-AF65-F5344CB8AC3E}">
        <p14:creationId xmlns="" xmlns:p14="http://schemas.microsoft.com/office/powerpoint/2010/main" val="360976820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983A9A6-A7C6-4281-A39F-5DC6615D86C6}" type="datetimeFigureOut">
              <a:rPr lang="ru-RU" smtClean="0"/>
              <a:pPr/>
              <a:t>09.05.2017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16F8C33-7088-481A-939B-C850E0D4CDCA}" type="slidenum">
              <a:rPr lang="ru-RU" smtClean="0"/>
              <a:pPr/>
              <a:t>‹#›</a:t>
            </a:fld>
            <a:endParaRPr lang="ru-RU"/>
          </a:p>
        </p:txBody>
      </p:sp>
    </p:spTree>
    <p:extLst>
      <p:ext uri="{BB962C8B-B14F-4D97-AF65-F5344CB8AC3E}">
        <p14:creationId xmlns="" xmlns:p14="http://schemas.microsoft.com/office/powerpoint/2010/main" val="314022668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629842" y="1878806"/>
            <a:ext cx="3868340" cy="276344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Content Placeholder 5"/>
          <p:cNvSpPr>
            <a:spLocks noGrp="1"/>
          </p:cNvSpPr>
          <p:nvPr>
            <p:ph sz="quarter" idx="4"/>
          </p:nvPr>
        </p:nvSpPr>
        <p:spPr>
          <a:xfrm>
            <a:off x="4629150" y="1878806"/>
            <a:ext cx="3887391" cy="276344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983A9A6-A7C6-4281-A39F-5DC6615D86C6}" type="datetimeFigureOut">
              <a:rPr lang="ru-RU" smtClean="0"/>
              <a:pPr/>
              <a:t>09.05.2017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16F8C33-7088-481A-939B-C850E0D4CDCA}" type="slidenum">
              <a:rPr lang="ru-RU" smtClean="0"/>
              <a:pPr/>
              <a:t>‹#›</a:t>
            </a:fld>
            <a:endParaRPr lang="ru-RU"/>
          </a:p>
        </p:txBody>
      </p:sp>
    </p:spTree>
    <p:extLst>
      <p:ext uri="{BB962C8B-B14F-4D97-AF65-F5344CB8AC3E}">
        <p14:creationId xmlns="" xmlns:p14="http://schemas.microsoft.com/office/powerpoint/2010/main" val="285662317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983A9A6-A7C6-4281-A39F-5DC6615D86C6}" type="datetimeFigureOut">
              <a:rPr lang="ru-RU" smtClean="0"/>
              <a:pPr/>
              <a:t>09.05.2017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16F8C33-7088-481A-939B-C850E0D4CDCA}" type="slidenum">
              <a:rPr lang="ru-RU" smtClean="0"/>
              <a:pPr/>
              <a:t>‹#›</a:t>
            </a:fld>
            <a:endParaRPr lang="ru-RU"/>
          </a:p>
        </p:txBody>
      </p:sp>
    </p:spTree>
    <p:extLst>
      <p:ext uri="{BB962C8B-B14F-4D97-AF65-F5344CB8AC3E}">
        <p14:creationId xmlns="" xmlns:p14="http://schemas.microsoft.com/office/powerpoint/2010/main" val="371077522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3A9A6-A7C6-4281-A39F-5DC6615D86C6}" type="datetimeFigureOut">
              <a:rPr lang="ru-RU" smtClean="0"/>
              <a:pPr/>
              <a:t>09.05.2017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16F8C33-7088-481A-939B-C850E0D4CDCA}" type="slidenum">
              <a:rPr lang="ru-RU" smtClean="0"/>
              <a:pPr/>
              <a:t>‹#›</a:t>
            </a:fld>
            <a:endParaRPr lang="ru-RU"/>
          </a:p>
        </p:txBody>
      </p:sp>
    </p:spTree>
    <p:extLst>
      <p:ext uri="{BB962C8B-B14F-4D97-AF65-F5344CB8AC3E}">
        <p14:creationId xmlns="" xmlns:p14="http://schemas.microsoft.com/office/powerpoint/2010/main" val="135467855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smtClean="0"/>
              <a:t>Образец заголовка</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1983A9A6-A7C6-4281-A39F-5DC6615D86C6}" type="datetimeFigureOut">
              <a:rPr lang="ru-RU" smtClean="0"/>
              <a:pPr/>
              <a:t>09.05.2017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16F8C33-7088-481A-939B-C850E0D4CDCA}" type="slidenum">
              <a:rPr lang="ru-RU" smtClean="0"/>
              <a:pPr/>
              <a:t>‹#›</a:t>
            </a:fld>
            <a:endParaRPr lang="ru-RU"/>
          </a:p>
        </p:txBody>
      </p:sp>
    </p:spTree>
    <p:extLst>
      <p:ext uri="{BB962C8B-B14F-4D97-AF65-F5344CB8AC3E}">
        <p14:creationId xmlns="" xmlns:p14="http://schemas.microsoft.com/office/powerpoint/2010/main" val="308648004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1983A9A6-A7C6-4281-A39F-5DC6615D86C6}" type="datetimeFigureOut">
              <a:rPr lang="ru-RU" smtClean="0"/>
              <a:pPr/>
              <a:t>09.05.2017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16F8C33-7088-481A-939B-C850E0D4CDCA}" type="slidenum">
              <a:rPr lang="ru-RU" smtClean="0"/>
              <a:pPr/>
              <a:t>‹#›</a:t>
            </a:fld>
            <a:endParaRPr lang="ru-RU"/>
          </a:p>
        </p:txBody>
      </p:sp>
    </p:spTree>
    <p:extLst>
      <p:ext uri="{BB962C8B-B14F-4D97-AF65-F5344CB8AC3E}">
        <p14:creationId xmlns="" xmlns:p14="http://schemas.microsoft.com/office/powerpoint/2010/main" val="226754193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983A9A6-A7C6-4281-A39F-5DC6615D86C6}" type="datetimeFigureOut">
              <a:rPr lang="ru-RU" smtClean="0"/>
              <a:pPr/>
              <a:t>09.05.2017</a:t>
            </a:fld>
            <a:endParaRPr lang="ru-RU"/>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16F8C33-7088-481A-939B-C850E0D4CDCA}" type="slidenum">
              <a:rPr lang="ru-RU" smtClean="0"/>
              <a:pPr/>
              <a:t>‹#›</a:t>
            </a:fld>
            <a:endParaRPr lang="ru-RU"/>
          </a:p>
        </p:txBody>
      </p:sp>
    </p:spTree>
    <p:extLst>
      <p:ext uri="{BB962C8B-B14F-4D97-AF65-F5344CB8AC3E}">
        <p14:creationId xmlns="" xmlns:p14="http://schemas.microsoft.com/office/powerpoint/2010/main" val="2170838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jpeg"/><Relationship Id="rId7"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http://old.mirniy.ru/images/frunze.jpg" TargetMode="External"/><Relationship Id="rId4" Type="http://schemas.openxmlformats.org/officeDocument/2006/relationships/image" Target="../media/image28.jpeg"/><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http://old.mirniy.ru/images/frunze.jpg" TargetMode="External"/><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https://grandmaket.ru/images/goroda/Mirnyiy_595.png" TargetMode="External"/><Relationship Id="rId7" Type="http://schemas.openxmlformats.org/officeDocument/2006/relationships/image" Target="http://www.heraldicum.ru/russia/subjects/towns/images/cerdakly.gif" TargetMode="External"/><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gif"/><Relationship Id="rId5" Type="http://schemas.openxmlformats.org/officeDocument/2006/relationships/image" Target="http://www.heraldicum.ru/russia/subjects/towns/images/mirny3.gif" TargetMode="External"/><Relationship Id="rId4" Type="http://schemas.openxmlformats.org/officeDocument/2006/relationships/image" Target="../media/image86.gif"/></Relationships>
</file>

<file path=ppt/slides/_rels/slide4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s://www.google.ru/url?sa=t&amp;rct=j&amp;q=&amp;esrc=s&amp;source=web&amp;cd=3&amp;ved=0ahUKEwiroOSKxOLTAhUDiCwKHfAFACYQFggzMAI&amp;url=http://www.plesetzk.ru/library&amp;usg=AFQjCNHGb09-TIyEZnJxZJleo4jRmLme6Q&amp;cad=rjt" TargetMode="External"/><Relationship Id="rId2" Type="http://schemas.openxmlformats.org/officeDocument/2006/relationships/hyperlink" Target="http://www.plesetzk.ru/" TargetMode="External"/><Relationship Id="rId1" Type="http://schemas.openxmlformats.org/officeDocument/2006/relationships/slideLayout" Target="../slideLayouts/slideLayout2.xml"/><Relationship Id="rId4" Type="http://schemas.openxmlformats.org/officeDocument/2006/relationships/hyperlink" Target="http://www.twirpx.com/file/57010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hyperlink" Target="https://ru.wikipedia.org/wiki/%D0%A0%D0%B0%D0%B7%D1%80%D0%B0%D0%B1%D0%BE%D1%82%D0%BA%D0%B0_%D0%BF%D1%80%D0%BE%D0%B3%D1%80%D0%B0%D0%BC%D0%BC%D0%BD%D0%BE%D0%B3%D0%BE_%D0%BE%D0%B1%D0%B5%D1%81%D0%BF%D0%B5%D1%87%D0%B5%D0%BD%D0%B8%D1%8F" TargetMode="External"/><Relationship Id="rId3" Type="http://schemas.openxmlformats.org/officeDocument/2006/relationships/image" Target="../media/image11.png"/><Relationship Id="rId7" Type="http://schemas.openxmlformats.org/officeDocument/2006/relationships/hyperlink" Target="https://en.wikipedia.org/wiki/William_Crowther"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ru.wikipedia.org/wiki/%D0%A1%D0%BF%D0%B5%D0%BB%D0%B5%D0%BE%D0%BB%D0%BE%D0%B3" TargetMode="External"/><Relationship Id="rId5" Type="http://schemas.openxmlformats.org/officeDocument/2006/relationships/hyperlink" Target="https://ru.wikipedia.org/wiki/1970-%D0%B5" TargetMode="External"/><Relationship Id="rId10" Type="http://schemas.openxmlformats.org/officeDocument/2006/relationships/hyperlink" Target="https://ru.wikipedia.org/wiki/%D0%9F%D0%B5%D1%89%D0%B5%D1%80%D0%B0" TargetMode="External"/><Relationship Id="rId4" Type="http://schemas.openxmlformats.org/officeDocument/2006/relationships/image" Target="../media/image20.jpeg"/><Relationship Id="rId9" Type="http://schemas.openxmlformats.org/officeDocument/2006/relationships/hyperlink" Target="https://ru.wikipedia.org/wiki/Colossal_Cave_Adventur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2" name="Прямоугольник 11"/>
          <p:cNvSpPr/>
          <p:nvPr/>
        </p:nvSpPr>
        <p:spPr>
          <a:xfrm>
            <a:off x="0" y="99197"/>
            <a:ext cx="5846852" cy="307777"/>
          </a:xfrm>
          <a:prstGeom prst="rect">
            <a:avLst/>
          </a:prstGeom>
          <a:noFill/>
        </p:spPr>
        <p:txBody>
          <a:bodyPr wrap="square" lIns="360000" tIns="0" rIns="0" bIns="0" anchor="ctr" anchorCtr="0">
            <a:spAutoFit/>
          </a:bodyPr>
          <a:lstStyle/>
          <a:p>
            <a:r>
              <a:rPr lang="be-BY" sz="2000" dirty="0" smtClean="0">
                <a:solidFill>
                  <a:srgbClr val="0BE5C1"/>
                </a:solidFill>
                <a:latin typeface="Times New Roman" pitchFamily="18" charset="0"/>
                <a:cs typeface="Times New Roman" pitchFamily="18" charset="0"/>
              </a:rPr>
              <a:t>Краеведение</a:t>
            </a:r>
            <a:endParaRPr lang="ru-RU" sz="2000" dirty="0">
              <a:solidFill>
                <a:srgbClr val="0BE5C1"/>
              </a:solidFill>
              <a:latin typeface="Times New Roman" pitchFamily="18" charset="0"/>
              <a:cs typeface="Times New Roman" pitchFamily="18" charset="0"/>
            </a:endParaRPr>
          </a:p>
        </p:txBody>
      </p:sp>
      <p:sp>
        <p:nvSpPr>
          <p:cNvPr id="6" name="Прямоугольник 5"/>
          <p:cNvSpPr/>
          <p:nvPr/>
        </p:nvSpPr>
        <p:spPr>
          <a:xfrm>
            <a:off x="0" y="592852"/>
            <a:ext cx="9144000" cy="4388894"/>
          </a:xfrm>
          <a:prstGeom prst="rect">
            <a:avLst/>
          </a:prstGeom>
        </p:spPr>
        <p:txBody>
          <a:bodyPr wrap="square">
            <a:spAutoFit/>
          </a:bodyPr>
          <a:lstStyle/>
          <a:p>
            <a:pPr marL="342900" lvl="0" indent="-342900" algn="ctr" defTabSz="914400">
              <a:spcBef>
                <a:spcPct val="20000"/>
              </a:spcBef>
            </a:pPr>
            <a:r>
              <a:rPr lang="ru-RU" sz="4400" u="sng" dirty="0" smtClean="0">
                <a:solidFill>
                  <a:schemeClr val="bg1"/>
                </a:solidFill>
                <a:latin typeface="Times New Roman" pitchFamily="18" charset="0"/>
                <a:cs typeface="Times New Roman" pitchFamily="18" charset="0"/>
              </a:rPr>
              <a:t>Тема</a:t>
            </a:r>
            <a:r>
              <a:rPr lang="ru-RU" sz="4800" u="sng" dirty="0" smtClean="0">
                <a:solidFill>
                  <a:schemeClr val="bg1"/>
                </a:solidFill>
                <a:latin typeface="Times New Roman" pitchFamily="18" charset="0"/>
                <a:cs typeface="Times New Roman" pitchFamily="18" charset="0"/>
              </a:rPr>
              <a:t>: </a:t>
            </a:r>
            <a:r>
              <a:rPr lang="ru-RU" sz="4400" u="sng" dirty="0" smtClean="0">
                <a:solidFill>
                  <a:schemeClr val="bg1"/>
                </a:solidFill>
                <a:latin typeface="Times New Roman" pitchFamily="18" charset="0"/>
                <a:cs typeface="Times New Roman" pitchFamily="18" charset="0"/>
              </a:rPr>
              <a:t>«С Мирного по нитке -          учащимся </a:t>
            </a:r>
            <a:r>
              <a:rPr lang="ru-RU" sz="4400" u="sng" dirty="0" err="1" smtClean="0">
                <a:solidFill>
                  <a:schemeClr val="bg1"/>
                </a:solidFill>
                <a:latin typeface="Times New Roman" pitchFamily="18" charset="0"/>
                <a:cs typeface="Times New Roman" pitchFamily="18" charset="0"/>
              </a:rPr>
              <a:t>квест</a:t>
            </a:r>
            <a:r>
              <a:rPr lang="ru-RU" sz="4400" u="sng" dirty="0" smtClean="0">
                <a:solidFill>
                  <a:schemeClr val="bg1"/>
                </a:solidFill>
                <a:latin typeface="Times New Roman" pitchFamily="18" charset="0"/>
                <a:cs typeface="Times New Roman" pitchFamily="18" charset="0"/>
              </a:rPr>
              <a:t>»</a:t>
            </a:r>
          </a:p>
          <a:p>
            <a:pPr marL="342900" lvl="0" indent="-342900" algn="ctr" defTabSz="914400">
              <a:spcBef>
                <a:spcPct val="20000"/>
              </a:spcBef>
            </a:pPr>
            <a:r>
              <a:rPr lang="ru-RU" sz="2400" dirty="0" smtClean="0">
                <a:solidFill>
                  <a:schemeClr val="bg1"/>
                </a:solidFill>
                <a:latin typeface="Times New Roman" pitchFamily="18" charset="0"/>
                <a:cs typeface="Times New Roman" pitchFamily="18" charset="0"/>
              </a:rPr>
              <a:t>Проект выполнили:</a:t>
            </a:r>
          </a:p>
          <a:p>
            <a:pPr marL="342900" lvl="0" indent="-342900" defTabSz="914400">
              <a:spcBef>
                <a:spcPct val="20000"/>
              </a:spcBef>
            </a:pPr>
            <a:r>
              <a:rPr lang="ru-RU" sz="1800" dirty="0" smtClean="0">
                <a:solidFill>
                  <a:prstClr val="black"/>
                </a:solidFill>
                <a:latin typeface="Calibri"/>
              </a:rPr>
              <a:t>                                                         </a:t>
            </a:r>
            <a:r>
              <a:rPr lang="ru-RU" sz="1800" dirty="0" smtClean="0">
                <a:solidFill>
                  <a:schemeClr val="bg1"/>
                </a:solidFill>
                <a:latin typeface="Times New Roman" pitchFamily="18" charset="0"/>
                <a:cs typeface="Times New Roman" pitchFamily="18" charset="0"/>
              </a:rPr>
              <a:t>учащаяся 4 «В» класса МКОУ СОШ №4 Дегтярева Анна</a:t>
            </a:r>
          </a:p>
          <a:p>
            <a:pPr marL="342900" lvl="0" indent="-342900" defTabSz="914400">
              <a:spcBef>
                <a:spcPct val="20000"/>
              </a:spcBef>
            </a:pPr>
            <a:r>
              <a:rPr lang="ru-RU" sz="1800" dirty="0" smtClean="0">
                <a:solidFill>
                  <a:schemeClr val="bg1"/>
                </a:solidFill>
                <a:latin typeface="Times New Roman" pitchFamily="18" charset="0"/>
                <a:cs typeface="Times New Roman" pitchFamily="18" charset="0"/>
              </a:rPr>
              <a:t>                                                    учащаяся 4 «Б» класса МКОУ СОШ №4 Полищук  Лиза</a:t>
            </a:r>
          </a:p>
          <a:p>
            <a:pPr marL="342900" lvl="0" indent="-342900" defTabSz="914400">
              <a:spcBef>
                <a:spcPct val="20000"/>
              </a:spcBef>
            </a:pPr>
            <a:r>
              <a:rPr lang="ru-RU" sz="1800" dirty="0" smtClean="0">
                <a:solidFill>
                  <a:schemeClr val="bg1"/>
                </a:solidFill>
                <a:latin typeface="Times New Roman" pitchFamily="18" charset="0"/>
                <a:cs typeface="Times New Roman" pitchFamily="18" charset="0"/>
              </a:rPr>
              <a:t>                                                         </a:t>
            </a:r>
            <a:r>
              <a:rPr lang="ru-RU" sz="2400" dirty="0" smtClean="0">
                <a:solidFill>
                  <a:schemeClr val="bg1"/>
                </a:solidFill>
                <a:latin typeface="Times New Roman" pitchFamily="18" charset="0"/>
                <a:cs typeface="Times New Roman" pitchFamily="18" charset="0"/>
              </a:rPr>
              <a:t>Научные руководители</a:t>
            </a:r>
            <a:r>
              <a:rPr lang="ru-RU" sz="1800" dirty="0" smtClean="0">
                <a:solidFill>
                  <a:schemeClr val="bg1"/>
                </a:solidFill>
                <a:latin typeface="Times New Roman" pitchFamily="18" charset="0"/>
                <a:cs typeface="Times New Roman" pitchFamily="18" charset="0"/>
              </a:rPr>
              <a:t>: учителя МКОУ СОШ №4</a:t>
            </a:r>
          </a:p>
          <a:p>
            <a:pPr marL="342900" lvl="0" indent="-342900" defTabSz="914400">
              <a:spcBef>
                <a:spcPct val="20000"/>
              </a:spcBef>
            </a:pPr>
            <a:r>
              <a:rPr lang="ru-RU" sz="1800" dirty="0" smtClean="0">
                <a:solidFill>
                  <a:schemeClr val="bg1"/>
                </a:solidFill>
                <a:latin typeface="Times New Roman" pitchFamily="18" charset="0"/>
                <a:cs typeface="Times New Roman" pitchFamily="18" charset="0"/>
              </a:rPr>
              <a:t>                                                 Моисеева Евгения Олеговна и </a:t>
            </a:r>
            <a:r>
              <a:rPr lang="ru-RU" sz="1800" dirty="0" err="1" smtClean="0">
                <a:solidFill>
                  <a:schemeClr val="bg1"/>
                </a:solidFill>
                <a:latin typeface="Times New Roman" pitchFamily="18" charset="0"/>
                <a:cs typeface="Times New Roman" pitchFamily="18" charset="0"/>
              </a:rPr>
              <a:t>Шеховцова</a:t>
            </a:r>
            <a:r>
              <a:rPr lang="ru-RU" sz="1800" dirty="0" smtClean="0">
                <a:solidFill>
                  <a:schemeClr val="bg1"/>
                </a:solidFill>
                <a:latin typeface="Times New Roman" pitchFamily="18" charset="0"/>
                <a:cs typeface="Times New Roman" pitchFamily="18" charset="0"/>
              </a:rPr>
              <a:t> Надежда Вадимовна</a:t>
            </a:r>
          </a:p>
          <a:p>
            <a:pPr marL="342900" lvl="0" indent="-342900" defTabSz="914400">
              <a:spcBef>
                <a:spcPct val="20000"/>
              </a:spcBef>
            </a:pPr>
            <a:endParaRPr lang="ru-RU" sz="1800" dirty="0" smtClean="0">
              <a:solidFill>
                <a:schemeClr val="bg1"/>
              </a:solidFill>
              <a:latin typeface="Times New Roman" pitchFamily="18" charset="0"/>
              <a:cs typeface="Times New Roman" pitchFamily="18" charset="0"/>
            </a:endParaRPr>
          </a:p>
          <a:p>
            <a:pPr marL="342900" lvl="0" indent="-342900" defTabSz="914400">
              <a:spcBef>
                <a:spcPct val="20000"/>
              </a:spcBef>
            </a:pPr>
            <a:endParaRPr lang="ru-RU" sz="1800" dirty="0" smtClean="0">
              <a:solidFill>
                <a:schemeClr val="bg1"/>
              </a:solidFill>
              <a:latin typeface="Times New Roman" pitchFamily="18" charset="0"/>
              <a:cs typeface="Times New Roman" pitchFamily="18" charset="0"/>
            </a:endParaRPr>
          </a:p>
          <a:p>
            <a:pPr marL="342900" lvl="0" indent="-342900" defTabSz="914400">
              <a:spcBef>
                <a:spcPct val="20000"/>
              </a:spcBef>
            </a:pPr>
            <a:r>
              <a:rPr lang="ru-RU" sz="1800" dirty="0" smtClean="0">
                <a:solidFill>
                  <a:schemeClr val="bg1"/>
                </a:solidFill>
                <a:latin typeface="Times New Roman" pitchFamily="18" charset="0"/>
                <a:cs typeface="Times New Roman" pitchFamily="18" charset="0"/>
              </a:rPr>
              <a:t>                                                                Мирный  2017 г.                              </a:t>
            </a:r>
            <a:endParaRPr lang="ru-RU" sz="1800" dirty="0" smtClean="0">
              <a:solidFill>
                <a:prstClr val="black"/>
              </a:solidFill>
              <a:latin typeface="Calibri"/>
            </a:endParaRPr>
          </a:p>
        </p:txBody>
      </p:sp>
    </p:spTree>
    <p:extLst>
      <p:ext uri="{BB962C8B-B14F-4D97-AF65-F5344CB8AC3E}">
        <p14:creationId xmlns="" xmlns:p14="http://schemas.microsoft.com/office/powerpoint/2010/main" val="1290069578"/>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07266" y="202019"/>
            <a:ext cx="4274288" cy="707886"/>
          </a:xfrm>
          <a:prstGeom prst="rect">
            <a:avLst/>
          </a:prstGeom>
        </p:spPr>
        <p:txBody>
          <a:bodyPr wrap="square">
            <a:spAutoFit/>
          </a:bodyPr>
          <a:lstStyle/>
          <a:p>
            <a:r>
              <a:rPr lang="ru-RU" sz="2000" b="1" dirty="0" smtClean="0">
                <a:latin typeface="Times New Roman" pitchFamily="18" charset="0"/>
                <a:cs typeface="Times New Roman" pitchFamily="18" charset="0"/>
              </a:rPr>
              <a:t>                         Этап </a:t>
            </a:r>
            <a:r>
              <a:rPr lang="en-US" sz="2000" b="1" dirty="0" smtClean="0">
                <a:latin typeface="Times New Roman" pitchFamily="18" charset="0"/>
                <a:cs typeface="Times New Roman" pitchFamily="18" charset="0"/>
              </a:rPr>
              <a:t>II</a:t>
            </a:r>
            <a:endParaRPr lang="ru-RU" sz="2000" b="1" dirty="0" smtClean="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Посещение  музея    Космодрома</a:t>
            </a:r>
          </a:p>
        </p:txBody>
      </p:sp>
      <p:pic>
        <p:nvPicPr>
          <p:cNvPr id="86018" name="Picture 2" descr="Картинки по запросу фотографии музея космодрома плесецк"/>
          <p:cNvPicPr>
            <a:picLocks noChangeAspect="1" noChangeArrowheads="1"/>
          </p:cNvPicPr>
          <p:nvPr/>
        </p:nvPicPr>
        <p:blipFill>
          <a:blip r:embed="rId2" cstate="print"/>
          <a:srcRect/>
          <a:stretch>
            <a:fillRect/>
          </a:stretch>
        </p:blipFill>
        <p:spPr bwMode="auto">
          <a:xfrm>
            <a:off x="191385" y="132904"/>
            <a:ext cx="1765006" cy="2426883"/>
          </a:xfrm>
          <a:prstGeom prst="rect">
            <a:avLst/>
          </a:prstGeom>
          <a:noFill/>
        </p:spPr>
      </p:pic>
      <p:pic>
        <p:nvPicPr>
          <p:cNvPr id="86020" name="Picture 4" descr="Картинки по запросу фотографии музея космодрома плесецк"/>
          <p:cNvPicPr>
            <a:picLocks noChangeAspect="1" noChangeArrowheads="1"/>
          </p:cNvPicPr>
          <p:nvPr/>
        </p:nvPicPr>
        <p:blipFill>
          <a:blip r:embed="rId3" cstate="print"/>
          <a:srcRect/>
          <a:stretch>
            <a:fillRect/>
          </a:stretch>
        </p:blipFill>
        <p:spPr bwMode="auto">
          <a:xfrm>
            <a:off x="6645349" y="191385"/>
            <a:ext cx="2328529" cy="2707511"/>
          </a:xfrm>
          <a:prstGeom prst="rect">
            <a:avLst/>
          </a:prstGeom>
          <a:noFill/>
        </p:spPr>
      </p:pic>
      <p:pic>
        <p:nvPicPr>
          <p:cNvPr id="86022" name="Picture 6" descr="Космодром Плесецк - Мирный. СОЮЗ."/>
          <p:cNvPicPr>
            <a:picLocks noChangeAspect="1" noChangeArrowheads="1"/>
          </p:cNvPicPr>
          <p:nvPr/>
        </p:nvPicPr>
        <p:blipFill>
          <a:blip r:embed="rId4" cstate="print"/>
          <a:srcRect/>
          <a:stretch>
            <a:fillRect/>
          </a:stretch>
        </p:blipFill>
        <p:spPr bwMode="auto">
          <a:xfrm>
            <a:off x="159488" y="2679404"/>
            <a:ext cx="1892595" cy="2336505"/>
          </a:xfrm>
          <a:prstGeom prst="rect">
            <a:avLst/>
          </a:prstGeom>
          <a:noFill/>
        </p:spPr>
      </p:pic>
      <p:pic>
        <p:nvPicPr>
          <p:cNvPr id="86024" name="Picture 8" descr="Космодром Плесецк - Мирный. СОЮЗ."/>
          <p:cNvPicPr>
            <a:picLocks noChangeAspect="1" noChangeArrowheads="1"/>
          </p:cNvPicPr>
          <p:nvPr/>
        </p:nvPicPr>
        <p:blipFill>
          <a:blip r:embed="rId5" cstate="print"/>
          <a:srcRect/>
          <a:stretch>
            <a:fillRect/>
          </a:stretch>
        </p:blipFill>
        <p:spPr bwMode="auto">
          <a:xfrm>
            <a:off x="6594047" y="3051544"/>
            <a:ext cx="2390465" cy="1860698"/>
          </a:xfrm>
          <a:prstGeom prst="rect">
            <a:avLst/>
          </a:prstGeom>
          <a:noFill/>
        </p:spPr>
      </p:pic>
      <p:grpSp>
        <p:nvGrpSpPr>
          <p:cNvPr id="7" name="Группа 6"/>
          <p:cNvGrpSpPr/>
          <p:nvPr/>
        </p:nvGrpSpPr>
        <p:grpSpPr>
          <a:xfrm>
            <a:off x="2359062" y="891061"/>
            <a:ext cx="4043885" cy="4030644"/>
            <a:chOff x="4751388" y="571500"/>
            <a:chExt cx="4033837" cy="4020595"/>
          </a:xfrm>
        </p:grpSpPr>
        <p:sp>
          <p:nvSpPr>
            <p:cNvPr id="8" name="Овал 7"/>
            <p:cNvSpPr/>
            <p:nvPr/>
          </p:nvSpPr>
          <p:spPr>
            <a:xfrm>
              <a:off x="4751388" y="571500"/>
              <a:ext cx="4033837" cy="4020595"/>
            </a:xfrm>
            <a:prstGeom prst="ellipse">
              <a:avLst/>
            </a:prstGeom>
            <a:solidFill>
              <a:schemeClr val="bg1"/>
            </a:solidFill>
            <a:ln w="25400">
              <a:solidFill>
                <a:srgbClr val="09B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918254" y="576263"/>
              <a:ext cx="3724275" cy="3724275"/>
            </a:xfrm>
            <a:prstGeom prst="rect">
              <a:avLst/>
            </a:prstGeom>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Людмила\Desktop\DSC_2310.JPG"/>
          <p:cNvPicPr>
            <a:picLocks noChangeAspect="1" noChangeArrowheads="1"/>
          </p:cNvPicPr>
          <p:nvPr/>
        </p:nvPicPr>
        <p:blipFill>
          <a:blip r:embed="rId2" cstate="print"/>
          <a:srcRect/>
          <a:stretch>
            <a:fillRect/>
          </a:stretch>
        </p:blipFill>
        <p:spPr bwMode="auto">
          <a:xfrm>
            <a:off x="1275907" y="1020726"/>
            <a:ext cx="6687879" cy="3923414"/>
          </a:xfrm>
          <a:prstGeom prst="rect">
            <a:avLst/>
          </a:prstGeom>
          <a:noFill/>
        </p:spPr>
      </p:pic>
      <p:sp>
        <p:nvSpPr>
          <p:cNvPr id="3" name="Прямоугольник 2"/>
          <p:cNvSpPr/>
          <p:nvPr/>
        </p:nvSpPr>
        <p:spPr>
          <a:xfrm>
            <a:off x="1924493" y="297712"/>
            <a:ext cx="5603358" cy="461665"/>
          </a:xfrm>
          <a:prstGeom prst="rect">
            <a:avLst/>
          </a:prstGeom>
        </p:spPr>
        <p:txBody>
          <a:bodyPr wrap="square">
            <a:spAutoFit/>
          </a:bodyPr>
          <a:lstStyle/>
          <a:p>
            <a:r>
              <a:rPr lang="ru-RU" sz="2400" b="1" dirty="0" smtClean="0">
                <a:latin typeface="Times New Roman" pitchFamily="18" charset="0"/>
                <a:cs typeface="Times New Roman" pitchFamily="18" charset="0"/>
              </a:rPr>
              <a:t>Изучение истории нашего города</a:t>
            </a:r>
          </a:p>
        </p:txBody>
      </p:sp>
      <p:pic>
        <p:nvPicPr>
          <p:cNvPr id="4" name="Picture 2" descr="C:\Users\Людмила\Desktop\КВЕСТ\фото\DSCN9771.JPG"/>
          <p:cNvPicPr>
            <a:picLocks noChangeAspect="1" noChangeArrowheads="1"/>
          </p:cNvPicPr>
          <p:nvPr/>
        </p:nvPicPr>
        <p:blipFill>
          <a:blip r:embed="rId3" cstate="print"/>
          <a:srcRect/>
          <a:stretch>
            <a:fillRect/>
          </a:stretch>
        </p:blipFill>
        <p:spPr bwMode="auto">
          <a:xfrm>
            <a:off x="167717" y="413426"/>
            <a:ext cx="842376" cy="1102421"/>
          </a:xfrm>
          <a:prstGeom prst="rect">
            <a:avLst/>
          </a:prstGeom>
          <a:noFill/>
        </p:spPr>
      </p:pic>
      <p:pic>
        <p:nvPicPr>
          <p:cNvPr id="5" name="Picture 1" descr="http://old.mirniy.ru/images/frunze.jpg"/>
          <p:cNvPicPr>
            <a:picLocks noChangeAspect="1" noChangeArrowheads="1"/>
          </p:cNvPicPr>
          <p:nvPr/>
        </p:nvPicPr>
        <p:blipFill>
          <a:blip r:embed="rId4" r:link="rId5" cstate="print"/>
          <a:srcRect/>
          <a:stretch>
            <a:fillRect/>
          </a:stretch>
        </p:blipFill>
        <p:spPr bwMode="auto">
          <a:xfrm>
            <a:off x="8027581" y="191386"/>
            <a:ext cx="946297" cy="1258373"/>
          </a:xfrm>
          <a:prstGeom prst="rect">
            <a:avLst/>
          </a:prstGeom>
          <a:noFill/>
        </p:spPr>
      </p:pic>
      <p:pic>
        <p:nvPicPr>
          <p:cNvPr id="6" name="Рисунок 5" descr="http://www.mirniy.ru/uploads/posts/2011-11/1320750197_p1170566.jpg"/>
          <p:cNvPicPr/>
          <p:nvPr/>
        </p:nvPicPr>
        <p:blipFill>
          <a:blip r:embed="rId6" cstate="print"/>
          <a:srcRect/>
          <a:stretch>
            <a:fillRect/>
          </a:stretch>
        </p:blipFill>
        <p:spPr bwMode="auto">
          <a:xfrm>
            <a:off x="159488" y="1818166"/>
            <a:ext cx="1041991" cy="1329071"/>
          </a:xfrm>
          <a:prstGeom prst="rect">
            <a:avLst/>
          </a:prstGeom>
          <a:noFill/>
          <a:ln w="9525">
            <a:noFill/>
            <a:miter lim="800000"/>
            <a:headEnd/>
            <a:tailEnd/>
          </a:ln>
        </p:spPr>
      </p:pic>
      <p:pic>
        <p:nvPicPr>
          <p:cNvPr id="7" name="Рисунок 6" descr="http://www.mirniy.ru/uploads/posts/2011-11/1320750222_p1170546.jpg"/>
          <p:cNvPicPr/>
          <p:nvPr/>
        </p:nvPicPr>
        <p:blipFill>
          <a:blip r:embed="rId7" cstate="print"/>
          <a:srcRect/>
          <a:stretch>
            <a:fillRect/>
          </a:stretch>
        </p:blipFill>
        <p:spPr bwMode="auto">
          <a:xfrm>
            <a:off x="8048845" y="1786270"/>
            <a:ext cx="956932" cy="1233377"/>
          </a:xfrm>
          <a:prstGeom prst="rect">
            <a:avLst/>
          </a:prstGeom>
          <a:noFill/>
          <a:ln w="9525">
            <a:noFill/>
            <a:miter lim="800000"/>
            <a:headEnd/>
            <a:tailEnd/>
          </a:ln>
        </p:spPr>
      </p:pic>
      <p:pic>
        <p:nvPicPr>
          <p:cNvPr id="8" name="Рисунок 7" descr="http://www.mirniy.ru/uploads/posts/2011-11/1320750229_p1170609.jpg"/>
          <p:cNvPicPr/>
          <p:nvPr/>
        </p:nvPicPr>
        <p:blipFill>
          <a:blip r:embed="rId8" cstate="print"/>
          <a:srcRect/>
          <a:stretch>
            <a:fillRect/>
          </a:stretch>
        </p:blipFill>
        <p:spPr bwMode="auto">
          <a:xfrm>
            <a:off x="166355" y="3311600"/>
            <a:ext cx="971329" cy="1185974"/>
          </a:xfrm>
          <a:prstGeom prst="rect">
            <a:avLst/>
          </a:prstGeom>
          <a:noFill/>
          <a:ln w="9525">
            <a:noFill/>
            <a:miter lim="800000"/>
            <a:headEnd/>
            <a:tailEnd/>
          </a:ln>
        </p:spPr>
      </p:pic>
      <p:pic>
        <p:nvPicPr>
          <p:cNvPr id="9" name="Рисунок 8" descr="http://www.mirniy.ru/uploads/posts/2011-11/1320750186_p1170548.jpg"/>
          <p:cNvPicPr/>
          <p:nvPr/>
        </p:nvPicPr>
        <p:blipFill>
          <a:blip r:embed="rId9" cstate="print"/>
          <a:srcRect/>
          <a:stretch>
            <a:fillRect/>
          </a:stretch>
        </p:blipFill>
        <p:spPr bwMode="auto">
          <a:xfrm>
            <a:off x="8027139" y="3200400"/>
            <a:ext cx="989270" cy="129717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Людмила\Desktop\DSC_2299.JPG"/>
          <p:cNvPicPr>
            <a:picLocks noChangeAspect="1" noChangeArrowheads="1"/>
          </p:cNvPicPr>
          <p:nvPr/>
        </p:nvPicPr>
        <p:blipFill>
          <a:blip r:embed="rId2" cstate="print"/>
          <a:srcRect/>
          <a:stretch>
            <a:fillRect/>
          </a:stretch>
        </p:blipFill>
        <p:spPr bwMode="auto">
          <a:xfrm>
            <a:off x="4654717" y="2581053"/>
            <a:ext cx="4292776" cy="2413591"/>
          </a:xfrm>
          <a:prstGeom prst="rect">
            <a:avLst/>
          </a:prstGeom>
          <a:noFill/>
        </p:spPr>
      </p:pic>
      <p:pic>
        <p:nvPicPr>
          <p:cNvPr id="6149" name="Picture 5" descr="C:\Users\Людмила\Desktop\DSC_2294.JPG"/>
          <p:cNvPicPr>
            <a:picLocks noChangeAspect="1" noChangeArrowheads="1"/>
          </p:cNvPicPr>
          <p:nvPr/>
        </p:nvPicPr>
        <p:blipFill>
          <a:blip r:embed="rId3" cstate="print"/>
          <a:srcRect/>
          <a:stretch>
            <a:fillRect/>
          </a:stretch>
        </p:blipFill>
        <p:spPr bwMode="auto">
          <a:xfrm>
            <a:off x="202020" y="2336503"/>
            <a:ext cx="4242390" cy="2658140"/>
          </a:xfrm>
          <a:prstGeom prst="rect">
            <a:avLst/>
          </a:prstGeom>
          <a:noFill/>
        </p:spPr>
      </p:pic>
      <p:pic>
        <p:nvPicPr>
          <p:cNvPr id="7" name="Picture 2" descr="C:\Users\Людмила\Desktop\DSC_2300.JPG"/>
          <p:cNvPicPr>
            <a:picLocks noChangeAspect="1" noChangeArrowheads="1"/>
          </p:cNvPicPr>
          <p:nvPr/>
        </p:nvPicPr>
        <p:blipFill>
          <a:blip r:embed="rId4" cstate="print"/>
          <a:srcRect/>
          <a:stretch>
            <a:fillRect/>
          </a:stretch>
        </p:blipFill>
        <p:spPr bwMode="auto">
          <a:xfrm>
            <a:off x="4593466" y="170122"/>
            <a:ext cx="4380413" cy="2402958"/>
          </a:xfrm>
          <a:prstGeom prst="rect">
            <a:avLst/>
          </a:prstGeom>
          <a:noFill/>
        </p:spPr>
      </p:pic>
      <p:sp>
        <p:nvSpPr>
          <p:cNvPr id="10" name="Прямоугольник 9"/>
          <p:cNvSpPr/>
          <p:nvPr/>
        </p:nvSpPr>
        <p:spPr>
          <a:xfrm>
            <a:off x="233915" y="446568"/>
            <a:ext cx="4210493" cy="954107"/>
          </a:xfrm>
          <a:prstGeom prst="rect">
            <a:avLst/>
          </a:prstGeom>
        </p:spPr>
        <p:txBody>
          <a:bodyPr wrap="square">
            <a:spAutoFit/>
          </a:bodyPr>
          <a:lstStyle/>
          <a:p>
            <a:pPr algn="ctr"/>
            <a:r>
              <a:rPr lang="ru-RU" sz="2800" b="1" dirty="0" smtClean="0">
                <a:latin typeface="Times New Roman" pitchFamily="18" charset="0"/>
                <a:cs typeface="Times New Roman" pitchFamily="18" charset="0"/>
              </a:rPr>
              <a:t>  Этап </a:t>
            </a:r>
            <a:r>
              <a:rPr lang="en-US" sz="2800" b="1" dirty="0" smtClean="0">
                <a:latin typeface="Times New Roman" pitchFamily="18" charset="0"/>
                <a:cs typeface="Times New Roman" pitchFamily="18" charset="0"/>
              </a:rPr>
              <a:t>III </a:t>
            </a:r>
            <a:r>
              <a:rPr lang="ru-RU" sz="2800" b="1" dirty="0" smtClean="0">
                <a:latin typeface="Times New Roman" pitchFamily="18" charset="0"/>
                <a:cs typeface="Times New Roman" pitchFamily="18" charset="0"/>
              </a:rPr>
              <a:t>   Составление        маршрута  </a:t>
            </a:r>
            <a:r>
              <a:rPr lang="ru-RU" sz="2800" b="1" dirty="0" err="1" smtClean="0">
                <a:latin typeface="Times New Roman" pitchFamily="18" charset="0"/>
                <a:cs typeface="Times New Roman" pitchFamily="18" charset="0"/>
              </a:rPr>
              <a:t>квеста</a:t>
            </a:r>
            <a:endParaRPr lang="ru-RU" sz="2800" b="1" dirty="0" smtClean="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27591"/>
            <a:ext cx="8623005" cy="523220"/>
          </a:xfrm>
          <a:prstGeom prst="rect">
            <a:avLst/>
          </a:prstGeom>
        </p:spPr>
        <p:txBody>
          <a:bodyPr wrap="square">
            <a:spAutoFit/>
          </a:bodyPr>
          <a:lstStyle/>
          <a:p>
            <a:r>
              <a:rPr lang="ru-RU" sz="2800" b="1" dirty="0" smtClean="0">
                <a:latin typeface="Times New Roman" pitchFamily="18" charset="0"/>
                <a:cs typeface="Times New Roman" pitchFamily="18" charset="0"/>
              </a:rPr>
              <a:t>                      Составление заданий </a:t>
            </a:r>
            <a:r>
              <a:rPr lang="ru-RU" sz="2800" b="1" dirty="0" err="1" smtClean="0">
                <a:latin typeface="Times New Roman" pitchFamily="18" charset="0"/>
                <a:cs typeface="Times New Roman" pitchFamily="18" charset="0"/>
              </a:rPr>
              <a:t>квеста</a:t>
            </a:r>
            <a:endParaRPr lang="ru-RU" sz="2800" b="1" dirty="0" smtClean="0">
              <a:latin typeface="Times New Roman" pitchFamily="18" charset="0"/>
              <a:cs typeface="Times New Roman" pitchFamily="18" charset="0"/>
            </a:endParaRPr>
          </a:p>
        </p:txBody>
      </p:sp>
      <p:pic>
        <p:nvPicPr>
          <p:cNvPr id="3074" name="Picture 2" descr="C:\Users\Людмила\Desktop\DSC_2290.JPG"/>
          <p:cNvPicPr>
            <a:picLocks noChangeAspect="1" noChangeArrowheads="1"/>
          </p:cNvPicPr>
          <p:nvPr/>
        </p:nvPicPr>
        <p:blipFill>
          <a:blip r:embed="rId2" cstate="print"/>
          <a:srcRect/>
          <a:stretch>
            <a:fillRect/>
          </a:stretch>
        </p:blipFill>
        <p:spPr bwMode="auto">
          <a:xfrm>
            <a:off x="4444409" y="552893"/>
            <a:ext cx="4699591" cy="2602318"/>
          </a:xfrm>
          <a:prstGeom prst="rect">
            <a:avLst/>
          </a:prstGeom>
          <a:noFill/>
        </p:spPr>
      </p:pic>
      <p:pic>
        <p:nvPicPr>
          <p:cNvPr id="3075" name="Picture 3" descr="C:\Users\Людмила\Desktop\DSC_2302.JPG"/>
          <p:cNvPicPr>
            <a:picLocks noChangeAspect="1" noChangeArrowheads="1"/>
          </p:cNvPicPr>
          <p:nvPr/>
        </p:nvPicPr>
        <p:blipFill>
          <a:blip r:embed="rId3" cstate="print"/>
          <a:srcRect/>
          <a:stretch>
            <a:fillRect/>
          </a:stretch>
        </p:blipFill>
        <p:spPr bwMode="auto">
          <a:xfrm>
            <a:off x="-1" y="595423"/>
            <a:ext cx="4401880" cy="2621179"/>
          </a:xfrm>
          <a:prstGeom prst="rect">
            <a:avLst/>
          </a:prstGeom>
          <a:noFill/>
        </p:spPr>
      </p:pic>
      <p:pic>
        <p:nvPicPr>
          <p:cNvPr id="6" name="Рисунок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2966483"/>
            <a:ext cx="9143999" cy="2192277"/>
          </a:xfrm>
          <a:prstGeom prst="rect">
            <a:avLst/>
          </a:prstGeom>
        </p:spPr>
        <p:style>
          <a:lnRef idx="1">
            <a:schemeClr val="accent5"/>
          </a:lnRef>
          <a:fillRef idx="2">
            <a:schemeClr val="accent5"/>
          </a:fillRef>
          <a:effectRef idx="1">
            <a:schemeClr val="accent5"/>
          </a:effectRef>
          <a:fontRef idx="minor">
            <a:schemeClr val="dk1"/>
          </a:fontRef>
        </p:style>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1386" y="2"/>
            <a:ext cx="8952614" cy="1384995"/>
          </a:xfrm>
          <a:prstGeom prst="rect">
            <a:avLst/>
          </a:prstGeom>
        </p:spPr>
        <p:txBody>
          <a:bodyPr wrap="square">
            <a:spAutoFit/>
          </a:bodyPr>
          <a:lstStyle/>
          <a:p>
            <a:r>
              <a:rPr lang="ru-RU" sz="2800" b="1" dirty="0" smtClean="0">
                <a:latin typeface="Times New Roman" pitchFamily="18" charset="0"/>
                <a:cs typeface="Times New Roman" pitchFamily="18" charset="0"/>
              </a:rPr>
              <a:t>                                        Этап </a:t>
            </a:r>
            <a:r>
              <a:rPr lang="en-US" sz="2800" b="1" dirty="0" smtClean="0">
                <a:latin typeface="Times New Roman" pitchFamily="18" charset="0"/>
                <a:cs typeface="Times New Roman" pitchFamily="18" charset="0"/>
              </a:rPr>
              <a:t>IV</a:t>
            </a:r>
          </a:p>
          <a:p>
            <a:r>
              <a:rPr lang="ru-RU" sz="2800" b="1" dirty="0" smtClean="0">
                <a:latin typeface="Times New Roman" pitchFamily="18" charset="0"/>
                <a:cs typeface="Times New Roman" pitchFamily="18" charset="0"/>
              </a:rPr>
              <a:t>Составление и изготовление брошюры по истории   </a:t>
            </a:r>
          </a:p>
          <a:p>
            <a:r>
              <a:rPr lang="ru-RU" sz="2800" b="1" dirty="0" smtClean="0">
                <a:latin typeface="Times New Roman" pitchFamily="18" charset="0"/>
                <a:cs typeface="Times New Roman" pitchFamily="18" charset="0"/>
              </a:rPr>
              <a:t>                                         города</a:t>
            </a:r>
          </a:p>
        </p:txBody>
      </p:sp>
      <p:pic>
        <p:nvPicPr>
          <p:cNvPr id="3" name="Picture 2" descr="C:\Users\Людмила\Desktop\DSC_2303.JPG"/>
          <p:cNvPicPr>
            <a:picLocks noChangeAspect="1" noChangeArrowheads="1"/>
          </p:cNvPicPr>
          <p:nvPr/>
        </p:nvPicPr>
        <p:blipFill>
          <a:blip r:embed="rId2" cstate="print"/>
          <a:srcRect/>
          <a:stretch>
            <a:fillRect/>
          </a:stretch>
        </p:blipFill>
        <p:spPr bwMode="auto">
          <a:xfrm>
            <a:off x="265814" y="3252674"/>
            <a:ext cx="3306725" cy="1724302"/>
          </a:xfrm>
          <a:prstGeom prst="rect">
            <a:avLst/>
          </a:prstGeom>
          <a:noFill/>
        </p:spPr>
      </p:pic>
      <p:pic>
        <p:nvPicPr>
          <p:cNvPr id="1026" name="Picture 2" descr="C:\Users\Людмила\Downloads\DSC_2351.JPG"/>
          <p:cNvPicPr>
            <a:picLocks noChangeAspect="1" noChangeArrowheads="1"/>
          </p:cNvPicPr>
          <p:nvPr/>
        </p:nvPicPr>
        <p:blipFill>
          <a:blip r:embed="rId3" cstate="print"/>
          <a:srcRect/>
          <a:stretch>
            <a:fillRect/>
          </a:stretch>
        </p:blipFill>
        <p:spPr bwMode="auto">
          <a:xfrm>
            <a:off x="4866599" y="3211563"/>
            <a:ext cx="3299206" cy="1772448"/>
          </a:xfrm>
          <a:prstGeom prst="rect">
            <a:avLst/>
          </a:prstGeom>
          <a:noFill/>
        </p:spPr>
      </p:pic>
      <p:pic>
        <p:nvPicPr>
          <p:cNvPr id="1027" name="Picture 3" descr="C:\Users\Людмила\Downloads\DSC_2350.JPG"/>
          <p:cNvPicPr>
            <a:picLocks noChangeAspect="1" noChangeArrowheads="1"/>
          </p:cNvPicPr>
          <p:nvPr/>
        </p:nvPicPr>
        <p:blipFill>
          <a:blip r:embed="rId4" cstate="print"/>
          <a:srcRect/>
          <a:stretch>
            <a:fillRect/>
          </a:stretch>
        </p:blipFill>
        <p:spPr bwMode="auto">
          <a:xfrm>
            <a:off x="191385" y="1306452"/>
            <a:ext cx="3410526" cy="1627831"/>
          </a:xfrm>
          <a:prstGeom prst="rect">
            <a:avLst/>
          </a:prstGeom>
          <a:noFill/>
        </p:spPr>
      </p:pic>
      <p:sp>
        <p:nvSpPr>
          <p:cNvPr id="6" name="Прямоугольник 5"/>
          <p:cNvSpPr/>
          <p:nvPr/>
        </p:nvSpPr>
        <p:spPr>
          <a:xfrm>
            <a:off x="4731488" y="1743741"/>
            <a:ext cx="3508744" cy="1200329"/>
          </a:xfrm>
          <a:prstGeom prst="rect">
            <a:avLst/>
          </a:prstGeom>
        </p:spPr>
        <p:txBody>
          <a:bodyPr wrap="square">
            <a:spAutoFit/>
          </a:bodyPr>
          <a:lstStyle/>
          <a:p>
            <a:pPr lvl="0" algn="ctr" defTabSz="914400" eaLnBrk="0" fontAlgn="base" hangingPunct="0">
              <a:spcBef>
                <a:spcPct val="0"/>
              </a:spcBef>
              <a:spcAft>
                <a:spcPct val="0"/>
              </a:spcAft>
            </a:pPr>
            <a:r>
              <a:rPr lang="ru-RU" sz="1800" b="1" dirty="0" smtClean="0">
                <a:latin typeface="Times New Roman" pitchFamily="18" charset="0"/>
                <a:ea typeface="Calibri" pitchFamily="34" charset="0"/>
                <a:cs typeface="Times New Roman" pitchFamily="18" charset="0"/>
              </a:rPr>
              <a:t>Подбор материала (фотографии, рисунки, портреты, биографические сведения)</a:t>
            </a:r>
            <a:endParaRPr lang="ru-RU" sz="1800" b="1" dirty="0" smtClean="0">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Людмила\Desktop\DSC_2305.JPG"/>
          <p:cNvPicPr>
            <a:picLocks noChangeAspect="1" noChangeArrowheads="1"/>
          </p:cNvPicPr>
          <p:nvPr/>
        </p:nvPicPr>
        <p:blipFill>
          <a:blip r:embed="rId2" cstate="print"/>
          <a:srcRect/>
          <a:stretch>
            <a:fillRect/>
          </a:stretch>
        </p:blipFill>
        <p:spPr bwMode="auto">
          <a:xfrm>
            <a:off x="152375" y="837014"/>
            <a:ext cx="4090016" cy="2299591"/>
          </a:xfrm>
          <a:prstGeom prst="rect">
            <a:avLst/>
          </a:prstGeom>
          <a:noFill/>
        </p:spPr>
      </p:pic>
      <p:pic>
        <p:nvPicPr>
          <p:cNvPr id="5123" name="Picture 3" descr="C:\Users\Людмила\Desktop\DSC_2301.JPG"/>
          <p:cNvPicPr>
            <a:picLocks noChangeAspect="1" noChangeArrowheads="1"/>
          </p:cNvPicPr>
          <p:nvPr/>
        </p:nvPicPr>
        <p:blipFill>
          <a:blip r:embed="rId3" cstate="print"/>
          <a:srcRect/>
          <a:stretch>
            <a:fillRect/>
          </a:stretch>
        </p:blipFill>
        <p:spPr bwMode="auto">
          <a:xfrm>
            <a:off x="4470807" y="701749"/>
            <a:ext cx="4311685" cy="2424223"/>
          </a:xfrm>
          <a:prstGeom prst="rect">
            <a:avLst/>
          </a:prstGeom>
          <a:noFill/>
        </p:spPr>
      </p:pic>
      <p:sp>
        <p:nvSpPr>
          <p:cNvPr id="4" name="Прямоугольник 3"/>
          <p:cNvSpPr/>
          <p:nvPr/>
        </p:nvSpPr>
        <p:spPr>
          <a:xfrm>
            <a:off x="659219" y="3541246"/>
            <a:ext cx="8176437" cy="1200329"/>
          </a:xfrm>
          <a:prstGeom prst="rect">
            <a:avLst/>
          </a:prstGeom>
        </p:spPr>
        <p:txBody>
          <a:bodyPr wrap="square">
            <a:spAutoFit/>
          </a:bodyPr>
          <a:lstStyle/>
          <a:p>
            <a:r>
              <a:rPr lang="ru-RU"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V </a:t>
            </a:r>
            <a:r>
              <a:rPr lang="ru-RU" sz="2400" b="1" dirty="0" smtClean="0">
                <a:latin typeface="Times New Roman" pitchFamily="18" charset="0"/>
                <a:cs typeface="Times New Roman" pitchFamily="18" charset="0"/>
              </a:rPr>
              <a:t>Этап</a:t>
            </a:r>
          </a:p>
          <a:p>
            <a:r>
              <a:rPr lang="ru-RU" sz="2400" b="1" dirty="0" smtClean="0">
                <a:latin typeface="Times New Roman" pitchFamily="18" charset="0"/>
                <a:cs typeface="Times New Roman" pitchFamily="18" charset="0"/>
              </a:rPr>
              <a:t>         Составление презентации и оформление текста</a:t>
            </a:r>
          </a:p>
          <a:p>
            <a:r>
              <a:rPr lang="ru-RU" sz="2400" b="1" dirty="0" smtClean="0">
                <a:latin typeface="Times New Roman" pitchFamily="18" charset="0"/>
                <a:cs typeface="Times New Roman" pitchFamily="18" charset="0"/>
              </a:rPr>
              <a:t>                                   </a:t>
            </a:r>
          </a:p>
        </p:txBody>
      </p:sp>
      <p:sp>
        <p:nvSpPr>
          <p:cNvPr id="5" name="Прямоугольник 4"/>
          <p:cNvSpPr/>
          <p:nvPr/>
        </p:nvSpPr>
        <p:spPr>
          <a:xfrm>
            <a:off x="1998921" y="4316820"/>
            <a:ext cx="5837274" cy="461665"/>
          </a:xfrm>
          <a:prstGeom prst="rect">
            <a:avLst/>
          </a:prstGeom>
        </p:spPr>
        <p:txBody>
          <a:bodyPr wrap="square">
            <a:spAutoFit/>
          </a:bodyPr>
          <a:lstStyle/>
          <a:p>
            <a:r>
              <a:rPr lang="ru-RU" sz="14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исследовательской работы</a:t>
            </a:r>
            <a:endParaRPr lang="ru-RU" sz="2400" dirty="0"/>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 xmlns:a14="http://schemas.microsoft.com/office/drawing/2010/main" val="0"/>
              </a:ext>
            </a:extLst>
          </a:blip>
          <a:srcRect l="11691" r="12969"/>
          <a:stretch/>
        </p:blipFill>
        <p:spPr>
          <a:xfrm>
            <a:off x="0" y="0"/>
            <a:ext cx="2710057" cy="2540446"/>
          </a:xfrm>
          <a:prstGeom prst="rect">
            <a:avLst/>
          </a:prstGeom>
          <a:effectLst>
            <a:softEdge rad="63500"/>
          </a:effectLst>
        </p:spPr>
      </p:pic>
      <p:sp>
        <p:nvSpPr>
          <p:cNvPr id="106497" name="Rectangle 1"/>
          <p:cNvSpPr>
            <a:spLocks noChangeArrowheads="1"/>
          </p:cNvSpPr>
          <p:nvPr/>
        </p:nvSpPr>
        <p:spPr bwMode="auto">
          <a:xfrm>
            <a:off x="2937754" y="506436"/>
            <a:ext cx="543776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Мы старались сделать игру интересной, усложнить задания с каждым шагом, познакомить учащихся с историей нашего  города</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42" name="Picture 2" descr="C:\Users\Людмила\Desktop\DSC_2298.JPG"/>
          <p:cNvPicPr>
            <a:picLocks noChangeAspect="1" noChangeArrowheads="1"/>
          </p:cNvPicPr>
          <p:nvPr/>
        </p:nvPicPr>
        <p:blipFill>
          <a:blip r:embed="rId3" cstate="print"/>
          <a:srcRect/>
          <a:stretch>
            <a:fillRect/>
          </a:stretch>
        </p:blipFill>
        <p:spPr bwMode="auto">
          <a:xfrm>
            <a:off x="2977116" y="1750656"/>
            <a:ext cx="5741582" cy="3168394"/>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Прямоугольник 4"/>
          <p:cNvSpPr/>
          <p:nvPr/>
        </p:nvSpPr>
        <p:spPr>
          <a:xfrm>
            <a:off x="6227762" y="0"/>
            <a:ext cx="2916237" cy="5143500"/>
          </a:xfrm>
          <a:prstGeom prst="rect">
            <a:avLst/>
          </a:prstGeom>
          <a:solidFill>
            <a:srgbClr val="0BE5C1">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Рисунок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flipH="1">
            <a:off x="564371" y="1000585"/>
            <a:ext cx="3949167" cy="3854915"/>
          </a:xfrm>
          <a:prstGeom prst="rect">
            <a:avLst/>
          </a:prstGeom>
        </p:spPr>
      </p:pic>
      <p:grpSp>
        <p:nvGrpSpPr>
          <p:cNvPr id="11" name="Группа 10"/>
          <p:cNvGrpSpPr/>
          <p:nvPr/>
        </p:nvGrpSpPr>
        <p:grpSpPr>
          <a:xfrm>
            <a:off x="1807077" y="352565"/>
            <a:ext cx="2097197" cy="1296039"/>
            <a:chOff x="2299439" y="352564"/>
            <a:chExt cx="2097197" cy="1296039"/>
          </a:xfrm>
        </p:grpSpPr>
        <p:sp>
          <p:nvSpPr>
            <p:cNvPr id="10" name="Выноска-облако 9"/>
            <p:cNvSpPr/>
            <p:nvPr/>
          </p:nvSpPr>
          <p:spPr>
            <a:xfrm>
              <a:off x="2299439" y="352564"/>
              <a:ext cx="2097197" cy="1296039"/>
            </a:xfrm>
            <a:prstGeom prst="cloudCallout">
              <a:avLst>
                <a:gd name="adj1" fmla="val -58167"/>
                <a:gd name="adj2" fmla="val 37433"/>
              </a:avLst>
            </a:prstGeom>
            <a:solidFill>
              <a:schemeClr val="bg1"/>
            </a:solidFill>
            <a:ln w="19050">
              <a:solidFill>
                <a:srgbClr val="0BE5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2558804" y="523531"/>
              <a:ext cx="1578467" cy="307777"/>
            </a:xfrm>
            <a:prstGeom prst="rect">
              <a:avLst/>
            </a:prstGeom>
            <a:noFill/>
          </p:spPr>
          <p:txBody>
            <a:bodyPr wrap="square" rtlCol="0">
              <a:spAutoFit/>
            </a:bodyPr>
            <a:lstStyle/>
            <a:p>
              <a:pPr algn="ctr"/>
              <a:endParaRPr lang="ru-RU" sz="1400" dirty="0"/>
            </a:p>
          </p:txBody>
        </p:sp>
      </p:grpSp>
      <p:grpSp>
        <p:nvGrpSpPr>
          <p:cNvPr id="13" name="Группа 12"/>
          <p:cNvGrpSpPr/>
          <p:nvPr/>
        </p:nvGrpSpPr>
        <p:grpSpPr>
          <a:xfrm>
            <a:off x="4209270" y="417106"/>
            <a:ext cx="1875420" cy="1296039"/>
            <a:chOff x="2299440" y="352564"/>
            <a:chExt cx="1875420" cy="1296039"/>
          </a:xfrm>
        </p:grpSpPr>
        <p:sp>
          <p:nvSpPr>
            <p:cNvPr id="14" name="Выноска-облако 13"/>
            <p:cNvSpPr/>
            <p:nvPr/>
          </p:nvSpPr>
          <p:spPr>
            <a:xfrm>
              <a:off x="2299440" y="352564"/>
              <a:ext cx="1875420" cy="1296039"/>
            </a:xfrm>
            <a:prstGeom prst="cloudCallout">
              <a:avLst>
                <a:gd name="adj1" fmla="val -58167"/>
                <a:gd name="adj2" fmla="val 37433"/>
              </a:avLst>
            </a:prstGeom>
            <a:solidFill>
              <a:schemeClr val="bg1"/>
            </a:solidFill>
            <a:ln w="19050">
              <a:solidFill>
                <a:srgbClr val="0BE5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2447916" y="509136"/>
              <a:ext cx="1578467" cy="307777"/>
            </a:xfrm>
            <a:prstGeom prst="rect">
              <a:avLst/>
            </a:prstGeom>
            <a:noFill/>
          </p:spPr>
          <p:txBody>
            <a:bodyPr wrap="square" rtlCol="0">
              <a:spAutoFit/>
            </a:bodyPr>
            <a:lstStyle/>
            <a:p>
              <a:pPr algn="ctr"/>
              <a:endParaRPr lang="ru-RU" sz="1400" dirty="0"/>
            </a:p>
          </p:txBody>
        </p:sp>
      </p:grpSp>
      <p:sp>
        <p:nvSpPr>
          <p:cNvPr id="24577" name="Rectangle 1"/>
          <p:cNvSpPr>
            <a:spLocks noChangeArrowheads="1"/>
          </p:cNvSpPr>
          <p:nvPr/>
        </p:nvSpPr>
        <p:spPr bwMode="auto">
          <a:xfrm>
            <a:off x="1881964" y="357609"/>
            <a:ext cx="199937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Достигнув цели они получают приз и становятся настоящими гражданами</a:t>
            </a:r>
            <a:r>
              <a:rPr kumimoji="0" lang="ru-RU" sz="12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ru-RU"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города, получив паспорт Мирянина.</a:t>
            </a:r>
            <a:endParaRPr kumimoji="0" lang="ru-RU" sz="1200" b="1" i="0" u="none" strike="noStrike" cap="none" normalizeH="0" baseline="0" dirty="0" smtClean="0">
              <a:ln>
                <a:noFill/>
              </a:ln>
              <a:solidFill>
                <a:schemeClr val="tx1"/>
              </a:solidFill>
              <a:effectLst/>
              <a:latin typeface="Arial" pitchFamily="34" charset="0"/>
              <a:cs typeface="Arial" pitchFamily="34" charset="0"/>
            </a:endParaRPr>
          </a:p>
        </p:txBody>
      </p:sp>
      <p:sp>
        <p:nvSpPr>
          <p:cNvPr id="17" name="Прямоугольник 16"/>
          <p:cNvSpPr/>
          <p:nvPr/>
        </p:nvSpPr>
        <p:spPr>
          <a:xfrm>
            <a:off x="4212077" y="379379"/>
            <a:ext cx="2149812" cy="1384995"/>
          </a:xfrm>
          <a:prstGeom prst="rect">
            <a:avLst/>
          </a:prstGeom>
        </p:spPr>
        <p:txBody>
          <a:bodyPr wrap="square">
            <a:spAutoFit/>
          </a:bodyPr>
          <a:lstStyle/>
          <a:p>
            <a:r>
              <a:rPr lang="ru-RU" sz="1200" b="1" dirty="0" smtClean="0">
                <a:latin typeface="Times New Roman" pitchFamily="18" charset="0"/>
                <a:ea typeface="Calibri" pitchFamily="34" charset="0"/>
                <a:cs typeface="Times New Roman" pitchFamily="18" charset="0"/>
              </a:rPr>
              <a:t>Структура нашей </a:t>
            </a:r>
            <a:r>
              <a:rPr lang="ru-RU" sz="1200" b="1" dirty="0" err="1" smtClean="0">
                <a:latin typeface="Times New Roman" pitchFamily="18" charset="0"/>
                <a:ea typeface="Calibri" pitchFamily="34" charset="0"/>
                <a:cs typeface="Times New Roman" pitchFamily="18" charset="0"/>
              </a:rPr>
              <a:t>квест-игры</a:t>
            </a:r>
            <a:r>
              <a:rPr lang="ru-RU" sz="1200" b="1" dirty="0" smtClean="0">
                <a:latin typeface="Times New Roman" pitchFamily="18" charset="0"/>
                <a:ea typeface="Calibri" pitchFamily="34" charset="0"/>
                <a:cs typeface="Times New Roman" pitchFamily="18" charset="0"/>
              </a:rPr>
              <a:t> очень проста : в ней дается 21 задание различной сложности, решая которые участники перемещаются от одного объекта к другому. </a:t>
            </a:r>
            <a:endParaRPr lang="ru-RU" b="1" dirty="0"/>
          </a:p>
        </p:txBody>
      </p:sp>
      <p:sp>
        <p:nvSpPr>
          <p:cNvPr id="18" name="Прямоугольник 17"/>
          <p:cNvSpPr/>
          <p:nvPr/>
        </p:nvSpPr>
        <p:spPr>
          <a:xfrm>
            <a:off x="4423144" y="1998921"/>
            <a:ext cx="1903228" cy="2554545"/>
          </a:xfrm>
          <a:prstGeom prst="rect">
            <a:avLst/>
          </a:prstGeom>
        </p:spPr>
        <p:txBody>
          <a:bodyPr wrap="square">
            <a:spAutoFit/>
          </a:bodyPr>
          <a:lstStyle/>
          <a:p>
            <a:r>
              <a:rPr lang="ru-RU" sz="2000" dirty="0" smtClean="0">
                <a:latin typeface="Times New Roman" pitchFamily="18" charset="0"/>
                <a:cs typeface="Times New Roman" pitchFamily="18" charset="0"/>
              </a:rPr>
              <a:t>Формируются 2 команды учащихся. Капитаны команд получают конверты с заданиями. </a:t>
            </a:r>
            <a:endParaRPr lang="ru-RU" sz="2000" dirty="0"/>
          </a:p>
        </p:txBody>
      </p:sp>
    </p:spTree>
    <p:extLst>
      <p:ext uri="{BB962C8B-B14F-4D97-AF65-F5344CB8AC3E}">
        <p14:creationId xmlns="" xmlns:p14="http://schemas.microsoft.com/office/powerpoint/2010/main" val="2505603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4577"/>
                                        </p:tgtEl>
                                        <p:attrNameLst>
                                          <p:attrName>style.visibility</p:attrName>
                                        </p:attrNameLst>
                                      </p:cBhvr>
                                      <p:to>
                                        <p:strVal val="visible"/>
                                      </p:to>
                                    </p:set>
                                    <p:animEffect transition="in" filter="diamond(in)">
                                      <p:cBhvr>
                                        <p:cTn id="12" dur="2000"/>
                                        <p:tgtEl>
                                          <p:spTgt spid="24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601578" y="4817007"/>
            <a:ext cx="1542422" cy="326493"/>
          </a:xfrm>
          <a:prstGeom prst="rect">
            <a:avLst/>
          </a:prstGeom>
        </p:spPr>
      </p:pic>
      <p:sp>
        <p:nvSpPr>
          <p:cNvPr id="4" name="TextBox 3"/>
          <p:cNvSpPr txBox="1"/>
          <p:nvPr/>
        </p:nvSpPr>
        <p:spPr>
          <a:xfrm>
            <a:off x="1719636" y="2930243"/>
            <a:ext cx="5701553" cy="153888"/>
          </a:xfrm>
          <a:prstGeom prst="rect">
            <a:avLst/>
          </a:prstGeom>
          <a:solidFill>
            <a:schemeClr val="bg1">
              <a:alpha val="80000"/>
            </a:schemeClr>
          </a:solidFill>
          <a:effectLst>
            <a:softEdge rad="31750"/>
          </a:effectLst>
        </p:spPr>
        <p:txBody>
          <a:bodyPr wrap="square" rtlCol="0">
            <a:spAutoFit/>
          </a:bodyPr>
          <a:lstStyle/>
          <a:p>
            <a:endParaRPr lang="ru-RU" sz="200" b="1" dirty="0" smtClean="0">
              <a:latin typeface="Meiryo" pitchFamily="34" charset="-128"/>
              <a:ea typeface="Meiryo" pitchFamily="34" charset="-128"/>
            </a:endParaRPr>
          </a:p>
          <a:p>
            <a:endParaRPr lang="ru-RU" sz="200" b="1" dirty="0">
              <a:latin typeface="Meiryo" pitchFamily="34" charset="-128"/>
              <a:ea typeface="Meiryo" pitchFamily="34" charset="-128"/>
            </a:endParaRPr>
          </a:p>
        </p:txBody>
      </p:sp>
      <p:pic>
        <p:nvPicPr>
          <p:cNvPr id="100354" name="Picture 2" descr="C:\Users\Людмила\Desktop\55.jpg"/>
          <p:cNvPicPr>
            <a:picLocks noChangeAspect="1" noChangeArrowheads="1"/>
          </p:cNvPicPr>
          <p:nvPr/>
        </p:nvPicPr>
        <p:blipFill>
          <a:blip r:embed="rId3" cstate="print"/>
          <a:srcRect/>
          <a:stretch>
            <a:fillRect/>
          </a:stretch>
        </p:blipFill>
        <p:spPr bwMode="auto">
          <a:xfrm>
            <a:off x="0" y="0"/>
            <a:ext cx="9144000" cy="5143499"/>
          </a:xfrm>
          <a:prstGeom prst="rect">
            <a:avLst/>
          </a:prstGeom>
          <a:noFill/>
        </p:spPr>
      </p:pic>
      <p:sp>
        <p:nvSpPr>
          <p:cNvPr id="100355" name="Rectangle 3"/>
          <p:cNvSpPr>
            <a:spLocks noChangeArrowheads="1"/>
          </p:cNvSpPr>
          <p:nvPr/>
        </p:nvSpPr>
        <p:spPr bwMode="auto">
          <a:xfrm>
            <a:off x="2083981" y="1665458"/>
            <a:ext cx="5178055" cy="1200329"/>
          </a:xfrm>
          <a:prstGeom prst="rect">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spAutoFit/>
          </a:bodyPr>
          <a:lstStyle/>
          <a:p>
            <a:pPr lvl="0" indent="228600" algn="ctr" defTabSz="914400" fontAlgn="base">
              <a:spcBef>
                <a:spcPct val="0"/>
              </a:spcBef>
              <a:spcAft>
                <a:spcPct val="0"/>
              </a:spcAft>
            </a:pPr>
            <a:r>
              <a:rPr lang="ru-RU" sz="3600" dirty="0" smtClean="0">
                <a:latin typeface="Times New Roman" pitchFamily="18" charset="0"/>
                <a:cs typeface="Times New Roman" pitchFamily="18" charset="0"/>
              </a:rPr>
              <a:t>Задания </a:t>
            </a:r>
            <a:r>
              <a:rPr lang="ru-RU" sz="3600" dirty="0" err="1" smtClean="0">
                <a:latin typeface="Times New Roman" pitchFamily="18" charset="0"/>
                <a:cs typeface="Times New Roman" pitchFamily="18" charset="0"/>
              </a:rPr>
              <a:t>квеста</a:t>
            </a:r>
            <a:r>
              <a:rPr lang="ru-RU" sz="3600" dirty="0" smtClean="0">
                <a:latin typeface="Times New Roman" pitchFamily="18" charset="0"/>
                <a:cs typeface="Times New Roman" pitchFamily="18" charset="0"/>
              </a:rPr>
              <a:t> «Мирный - наш </a:t>
            </a:r>
            <a:r>
              <a:rPr lang="ru-RU" sz="3600" dirty="0" smtClean="0">
                <a:latin typeface="Times New Roman" pitchFamily="18" charset="0"/>
                <a:cs typeface="Times New Roman" pitchFamily="18" charset="0"/>
              </a:rPr>
              <a:t>город»</a:t>
            </a:r>
            <a:endParaRPr lang="ru-RU" sz="3600" dirty="0" smtClean="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8980856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1500"/>
                                        <p:tgtEl>
                                          <p:spTgt spid="4">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36639"/>
            <a:ext cx="56007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Сказочное царство для боссов-молокососов, где королева - это милая девушка, которая была отравлена фруктом ведьмы, но с помощью волшебства осталась жива.</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5" name="Рисунок 50" descr="http://sadbelosnegka.ru/wp-content/uploads/2011/07/IMG_4056.jpg"/>
          <p:cNvPicPr>
            <a:picLocks noChangeAspect="1" noChangeArrowheads="1"/>
          </p:cNvPicPr>
          <p:nvPr/>
        </p:nvPicPr>
        <p:blipFill>
          <a:blip r:embed="rId2" cstate="print"/>
          <a:srcRect/>
          <a:stretch>
            <a:fillRect/>
          </a:stretch>
        </p:blipFill>
        <p:spPr bwMode="auto">
          <a:xfrm>
            <a:off x="170121" y="1310861"/>
            <a:ext cx="5693355" cy="3701812"/>
          </a:xfrm>
          <a:prstGeom prst="rect">
            <a:avLst/>
          </a:prstGeom>
          <a:noFill/>
          <a:ln w="9525">
            <a:noFill/>
            <a:miter lim="800000"/>
            <a:headEnd/>
            <a:tailEnd/>
          </a:ln>
        </p:spPr>
      </p:pic>
      <p:sp>
        <p:nvSpPr>
          <p:cNvPr id="19459" name="Rectangle 3"/>
          <p:cNvSpPr>
            <a:spLocks noChangeArrowheads="1"/>
          </p:cNvSpPr>
          <p:nvPr/>
        </p:nvSpPr>
        <p:spPr bwMode="auto">
          <a:xfrm>
            <a:off x="6074228" y="3534174"/>
            <a:ext cx="3069771"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Детский сад "Белоснежка"</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9461" name="Picture 5" descr="Кройка и шитье! - RE: Костюм Белоснежки - Форум"/>
          <p:cNvPicPr>
            <a:picLocks noChangeAspect="1" noChangeArrowheads="1"/>
          </p:cNvPicPr>
          <p:nvPr/>
        </p:nvPicPr>
        <p:blipFill>
          <a:blip r:embed="rId3" cstate="print"/>
          <a:srcRect/>
          <a:stretch>
            <a:fillRect/>
          </a:stretch>
        </p:blipFill>
        <p:spPr bwMode="auto">
          <a:xfrm>
            <a:off x="6237515" y="388971"/>
            <a:ext cx="2579914" cy="3071326"/>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0" fill="hold"/>
                                        <p:tgtEl>
                                          <p:spTgt spid="19459"/>
                                        </p:tgtEl>
                                        <p:attrNameLst>
                                          <p:attrName>ppt_x</p:attrName>
                                        </p:attrNameLst>
                                      </p:cBhvr>
                                      <p:tavLst>
                                        <p:tav tm="0">
                                          <p:val>
                                            <p:strVal val="#ppt_x"/>
                                          </p:val>
                                        </p:tav>
                                        <p:tav tm="100000">
                                          <p:val>
                                            <p:strVal val="#ppt_x"/>
                                          </p:val>
                                        </p:tav>
                                      </p:tavLst>
                                    </p:anim>
                                    <p:anim calcmode="lin" valueType="num">
                                      <p:cBhvr additive="base">
                                        <p:cTn id="8" dur="5000" fill="hold"/>
                                        <p:tgtEl>
                                          <p:spTgt spid="194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19461"/>
                                        </p:tgtEl>
                                        <p:attrNameLst>
                                          <p:attrName>style.visibility</p:attrName>
                                        </p:attrNameLst>
                                      </p:cBhvr>
                                      <p:to>
                                        <p:strVal val="visible"/>
                                      </p:to>
                                    </p:set>
                                    <p:animEffect transition="in" filter="diamond(in)">
                                      <p:cBhvr>
                                        <p:cTn id="13" dur="30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6" name="Picture 10" descr="Картинки по запросу фотографии города мирного"/>
          <p:cNvPicPr>
            <a:picLocks noChangeAspect="1" noChangeArrowheads="1"/>
          </p:cNvPicPr>
          <p:nvPr/>
        </p:nvPicPr>
        <p:blipFill>
          <a:blip r:embed="rId2" cstate="print"/>
          <a:srcRect/>
          <a:stretch>
            <a:fillRect/>
          </a:stretch>
        </p:blipFill>
        <p:spPr bwMode="auto">
          <a:xfrm>
            <a:off x="7725956" y="0"/>
            <a:ext cx="1219200" cy="1524001"/>
          </a:xfrm>
          <a:prstGeom prst="rect">
            <a:avLst/>
          </a:prstGeom>
          <a:noFill/>
        </p:spPr>
      </p:pic>
      <p:sp>
        <p:nvSpPr>
          <p:cNvPr id="70678" name="AutoShape 22" descr="Картинки по запросу официальный сайт мирного"/>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70680" name="AutoShape 24" descr="Картинки по запросу официальный сайт мирного"/>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0682" name="Picture 26" descr="Картинки по запросу официальный сайт мирного"/>
          <p:cNvPicPr>
            <a:picLocks noChangeAspect="1" noChangeArrowheads="1"/>
          </p:cNvPicPr>
          <p:nvPr/>
        </p:nvPicPr>
        <p:blipFill>
          <a:blip r:embed="rId3" cstate="print"/>
          <a:srcRect/>
          <a:stretch>
            <a:fillRect/>
          </a:stretch>
        </p:blipFill>
        <p:spPr bwMode="auto">
          <a:xfrm>
            <a:off x="148856" y="861237"/>
            <a:ext cx="8867553" cy="4222510"/>
          </a:xfrm>
          <a:prstGeom prst="rect">
            <a:avLst/>
          </a:prstGeom>
          <a:noFill/>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Людмила\Desktop\КВЕСТ\фото\DSCN9771.JPG"/>
          <p:cNvPicPr>
            <a:picLocks noChangeAspect="1" noChangeArrowheads="1"/>
          </p:cNvPicPr>
          <p:nvPr/>
        </p:nvPicPr>
        <p:blipFill>
          <a:blip r:embed="rId2" cstate="print"/>
          <a:srcRect/>
          <a:stretch>
            <a:fillRect/>
          </a:stretch>
        </p:blipFill>
        <p:spPr bwMode="auto">
          <a:xfrm>
            <a:off x="167717" y="413426"/>
            <a:ext cx="3458354" cy="4525963"/>
          </a:xfrm>
          <a:prstGeom prst="rect">
            <a:avLst/>
          </a:prstGeom>
          <a:noFill/>
        </p:spPr>
      </p:pic>
      <p:sp>
        <p:nvSpPr>
          <p:cNvPr id="4" name="Прямоугольник 3"/>
          <p:cNvSpPr/>
          <p:nvPr/>
        </p:nvSpPr>
        <p:spPr>
          <a:xfrm>
            <a:off x="3746090" y="521111"/>
            <a:ext cx="4925962" cy="1938992"/>
          </a:xfrm>
          <a:prstGeom prst="rect">
            <a:avLst/>
          </a:prstGeom>
        </p:spPr>
        <p:txBody>
          <a:bodyPr wrap="square">
            <a:spAutoFit/>
          </a:bodyPr>
          <a:lstStyle/>
          <a:p>
            <a:r>
              <a:rPr lang="ru-RU" sz="2400" dirty="0" smtClean="0">
                <a:latin typeface="Times New Roman" pitchFamily="18" charset="0"/>
                <a:cs typeface="Times New Roman" pitchFamily="18" charset="0"/>
              </a:rPr>
              <a:t>Наш маршрут будет пролегать по улице, на которой возле здания полиции находится бюст «Железного Феликса»</a:t>
            </a:r>
          </a:p>
          <a:p>
            <a:r>
              <a:rPr lang="ru-RU" sz="2400" dirty="0" smtClean="0">
                <a:latin typeface="Times New Roman" pitchFamily="18" charset="0"/>
                <a:cs typeface="Times New Roman" pitchFamily="18" charset="0"/>
              </a:rPr>
              <a:t>Назовите фамилию этого человека</a:t>
            </a:r>
          </a:p>
        </p:txBody>
      </p:sp>
      <p:sp>
        <p:nvSpPr>
          <p:cNvPr id="5" name="Прямоугольник 4"/>
          <p:cNvSpPr/>
          <p:nvPr/>
        </p:nvSpPr>
        <p:spPr>
          <a:xfrm>
            <a:off x="3958850" y="2966484"/>
            <a:ext cx="4565718" cy="584775"/>
          </a:xfrm>
          <a:prstGeom prst="rect">
            <a:avLst/>
          </a:prstGeom>
        </p:spPr>
        <p:txBody>
          <a:bodyPr wrap="square">
            <a:spAutoFit/>
          </a:bodyPr>
          <a:lstStyle/>
          <a:p>
            <a:r>
              <a:rPr lang="ru-RU" sz="3200" dirty="0" smtClean="0">
                <a:latin typeface="Times New Roman" pitchFamily="18" charset="0"/>
                <a:cs typeface="Times New Roman" pitchFamily="18" charset="0"/>
              </a:rPr>
              <a:t>   </a:t>
            </a:r>
            <a:r>
              <a:rPr lang="ru-RU" sz="3200" b="1" dirty="0" smtClean="0">
                <a:latin typeface="Times New Roman" pitchFamily="18" charset="0"/>
                <a:cs typeface="Times New Roman" pitchFamily="18" charset="0"/>
              </a:rPr>
              <a:t>Ф.Э. Дзержинский</a:t>
            </a:r>
            <a:endParaRPr lang="ru-RU" sz="3200" b="1"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3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 xmlns:wne="http://schemas.microsoft.com/office/word/2006/wordml" xmlns:w="http://schemas.openxmlformats.org/wordprocessingml/2006/main" xmlns:w10="urn:schemas-microsoft-com:office:word" xmlns:wp="http://schemas.openxmlformats.org/drawingml/2006/wordprocessingDrawing" xmlns:v="urn:schemas-microsoft-com:vml" xmlns:m="http://schemas.openxmlformats.org/officeDocument/2006/math" xmlns:o="urn:schemas-microsoft-com:office:office" xmlns:ve="http://schemas.openxmlformats.org/markup-compatibility/2006" val="0"/>
              </a:ext>
            </a:extLst>
          </a:blip>
          <a:stretch>
            <a:fillRect/>
          </a:stretch>
        </p:blipFill>
        <p:spPr>
          <a:xfrm>
            <a:off x="2490281" y="1659598"/>
            <a:ext cx="3727305" cy="3483902"/>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223284" y="194553"/>
            <a:ext cx="8708065" cy="1384995"/>
          </a:xfrm>
          <a:prstGeom prst="rect">
            <a:avLst/>
          </a:prstGeom>
        </p:spPr>
        <p:txBody>
          <a:bodyPr wrap="square">
            <a:spAutoFit/>
          </a:bodyPr>
          <a:lstStyle/>
          <a:p>
            <a:pPr algn="ctr"/>
            <a:r>
              <a:rPr lang="ru-RU" sz="2800" b="1" dirty="0" smtClean="0">
                <a:latin typeface="Times New Roman" pitchFamily="18" charset="0"/>
                <a:cs typeface="Times New Roman" pitchFamily="18" charset="0"/>
              </a:rPr>
              <a:t>Перейти на улицу и написать мелом на асфальте слово, от которого образовано название этой улицы (это то, чего хотят люди всей земли)</a:t>
            </a:r>
            <a:endParaRPr lang="ru-RU" sz="2800" b="1"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www.mirniy.ru/uploads/posts/2011-11/1320750200_dsc_0054.jpg"/>
          <p:cNvPicPr/>
          <p:nvPr/>
        </p:nvPicPr>
        <p:blipFill>
          <a:blip r:embed="rId2" cstate="print"/>
          <a:srcRect/>
          <a:stretch>
            <a:fillRect/>
          </a:stretch>
        </p:blipFill>
        <p:spPr bwMode="auto">
          <a:xfrm>
            <a:off x="175097" y="233465"/>
            <a:ext cx="4357991" cy="4640092"/>
          </a:xfrm>
          <a:prstGeom prst="rect">
            <a:avLst/>
          </a:prstGeom>
          <a:noFill/>
          <a:ln w="9525">
            <a:noFill/>
            <a:miter lim="800000"/>
            <a:headEnd/>
            <a:tailEnd/>
          </a:ln>
        </p:spPr>
      </p:pic>
      <p:sp>
        <p:nvSpPr>
          <p:cNvPr id="3" name="Прямоугольник 2"/>
          <p:cNvSpPr/>
          <p:nvPr/>
        </p:nvSpPr>
        <p:spPr>
          <a:xfrm>
            <a:off x="4798142" y="186813"/>
            <a:ext cx="4208206" cy="2246769"/>
          </a:xfrm>
          <a:prstGeom prst="rect">
            <a:avLst/>
          </a:prstGeom>
        </p:spPr>
        <p:txBody>
          <a:bodyPr wrap="square">
            <a:spAutoFit/>
          </a:bodyPr>
          <a:lstStyle/>
          <a:p>
            <a:r>
              <a:rPr lang="ru-RU" dirty="0" smtClean="0"/>
              <a:t> </a:t>
            </a:r>
            <a:r>
              <a:rPr lang="ru-RU" sz="2000" dirty="0" smtClean="0">
                <a:latin typeface="Times New Roman" pitchFamily="18" charset="0"/>
                <a:cs typeface="Times New Roman" pitchFamily="18" charset="0"/>
              </a:rPr>
              <a:t>Революционер, советский государственный и военный деятель, один из наиболее крупных военачальников Красной армии во время Гражданской войны, военный теоретик.</a:t>
            </a:r>
          </a:p>
          <a:p>
            <a:endParaRPr lang="ru-RU" sz="2000" dirty="0" smtClean="0">
              <a:latin typeface="Times New Roman" pitchFamily="18" charset="0"/>
              <a:cs typeface="Times New Roman" pitchFamily="18" charset="0"/>
            </a:endParaRPr>
          </a:p>
        </p:txBody>
      </p:sp>
      <p:sp>
        <p:nvSpPr>
          <p:cNvPr id="4" name="Прямоугольник 3"/>
          <p:cNvSpPr/>
          <p:nvPr/>
        </p:nvSpPr>
        <p:spPr>
          <a:xfrm>
            <a:off x="5545393" y="2467896"/>
            <a:ext cx="2694039" cy="523220"/>
          </a:xfrm>
          <a:prstGeom prst="rect">
            <a:avLst/>
          </a:prstGeom>
        </p:spPr>
        <p:txBody>
          <a:bodyPr wrap="square">
            <a:spAutoFit/>
          </a:bodyPr>
          <a:lstStyle/>
          <a:p>
            <a:r>
              <a:rPr lang="ru-RU" sz="2800" b="1" dirty="0" smtClean="0">
                <a:latin typeface="Times New Roman" pitchFamily="18" charset="0"/>
                <a:cs typeface="Times New Roman" pitchFamily="18" charset="0"/>
              </a:rPr>
              <a:t>М.В. Фрунзе</a:t>
            </a:r>
            <a:endParaRPr lang="ru-RU" sz="2800" b="1"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ppt_x"/>
                                          </p:val>
                                        </p:tav>
                                        <p:tav tm="100000">
                                          <p:val>
                                            <p:strVal val="#ppt_x"/>
                                          </p:val>
                                        </p:tav>
                                      </p:tavLst>
                                    </p:anim>
                                    <p:anim calcmode="lin" valueType="num">
                                      <p:cBhvr additive="base">
                                        <p:cTn id="8"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Users\Людмила\Desktop\Рисунок3.jpg"/>
          <p:cNvPicPr>
            <a:picLocks noChangeAspect="1" noChangeArrowheads="1"/>
          </p:cNvPicPr>
          <p:nvPr/>
        </p:nvPicPr>
        <p:blipFill>
          <a:blip r:embed="rId2" cstate="print"/>
          <a:srcRect/>
          <a:stretch>
            <a:fillRect/>
          </a:stretch>
        </p:blipFill>
        <p:spPr bwMode="auto">
          <a:xfrm>
            <a:off x="0" y="1"/>
            <a:ext cx="9144000" cy="5143500"/>
          </a:xfrm>
          <a:prstGeom prst="rect">
            <a:avLst/>
          </a:prstGeom>
          <a:noFill/>
        </p:spPr>
      </p:pic>
      <p:grpSp>
        <p:nvGrpSpPr>
          <p:cNvPr id="3" name="Группа 2"/>
          <p:cNvGrpSpPr/>
          <p:nvPr/>
        </p:nvGrpSpPr>
        <p:grpSpPr>
          <a:xfrm>
            <a:off x="6848274" y="133755"/>
            <a:ext cx="2295724" cy="2704648"/>
            <a:chOff x="4824608" y="-2158774"/>
            <a:chExt cx="3783141" cy="4731153"/>
          </a:xfrm>
        </p:grpSpPr>
        <p:pic>
          <p:nvPicPr>
            <p:cNvPr id="4" name="Рисунок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824608" y="-2158774"/>
              <a:ext cx="3414405" cy="4020098"/>
            </a:xfrm>
            <a:prstGeom prst="rect">
              <a:avLst/>
            </a:prstGeom>
          </p:spPr>
        </p:pic>
        <p:sp>
          <p:nvSpPr>
            <p:cNvPr id="5" name="TextBox 4"/>
            <p:cNvSpPr txBox="1"/>
            <p:nvPr/>
          </p:nvSpPr>
          <p:spPr>
            <a:xfrm>
              <a:off x="4936816" y="1657127"/>
              <a:ext cx="3670933" cy="915252"/>
            </a:xfrm>
            <a:prstGeom prst="rect">
              <a:avLst/>
            </a:prstGeom>
            <a:noFill/>
          </p:spPr>
          <p:txBody>
            <a:bodyPr wrap="square" rtlCol="0">
              <a:spAutoFit/>
            </a:bodyPr>
            <a:lstStyle/>
            <a:p>
              <a:pPr algn="ctr"/>
              <a:r>
                <a:rPr lang="ru-RU" sz="1400" dirty="0" smtClean="0">
                  <a:solidFill>
                    <a:schemeClr val="bg1"/>
                  </a:solidFill>
                  <a:effectLst>
                    <a:glow rad="127000">
                      <a:schemeClr val="tx1"/>
                    </a:glow>
                  </a:effectLst>
                  <a:latin typeface="Meiryo" pitchFamily="34" charset="-128"/>
                  <a:ea typeface="Meiryo" pitchFamily="34" charset="-128"/>
                </a:rPr>
                <a:t>Александр Сергеевич Пушкин</a:t>
              </a:r>
              <a:endParaRPr lang="ru-RU" sz="1400" dirty="0">
                <a:solidFill>
                  <a:schemeClr val="bg1"/>
                </a:solidFill>
                <a:effectLst>
                  <a:glow rad="127000">
                    <a:schemeClr val="tx1"/>
                  </a:glow>
                </a:effectLst>
                <a:latin typeface="Meiryo" pitchFamily="34" charset="-128"/>
                <a:ea typeface="Meiryo" pitchFamily="34" charset="-128"/>
              </a:endParaRPr>
            </a:p>
          </p:txBody>
        </p:sp>
      </p:grpSp>
      <p:sp>
        <p:nvSpPr>
          <p:cNvPr id="7169" name="Rectangle 1"/>
          <p:cNvSpPr>
            <a:spLocks noChangeArrowheads="1"/>
          </p:cNvSpPr>
          <p:nvPr/>
        </p:nvSpPr>
        <p:spPr bwMode="auto">
          <a:xfrm>
            <a:off x="0" y="-8637"/>
            <a:ext cx="5729591"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Какая улица в городе Мирном посвящена человеку, который "видел": черного кота, ходящего по цепи, русалку, висящую на ветвях и  33 витязя, выходящих из воды?  </a:t>
            </a:r>
            <a:endParaRPr kumimoji="0" lang="ru-RU" sz="1800" b="0" i="0" u="none" strike="noStrike" cap="none" normalizeH="0" baseline="0" dirty="0" smtClean="0">
              <a:ln>
                <a:noFill/>
              </a:ln>
              <a:solidFill>
                <a:schemeClr val="bg1"/>
              </a:solidFill>
              <a:effectLst/>
              <a:latin typeface="Times New Roman" pitchFamily="18" charset="0"/>
              <a:cs typeface="Times New Roman" pitchFamily="18" charset="0"/>
            </a:endParaRPr>
          </a:p>
        </p:txBody>
      </p:sp>
      <p:sp>
        <p:nvSpPr>
          <p:cNvPr id="7170" name="Rectangle 2"/>
          <p:cNvSpPr>
            <a:spLocks noChangeArrowheads="1"/>
          </p:cNvSpPr>
          <p:nvPr/>
        </p:nvSpPr>
        <p:spPr bwMode="auto">
          <a:xfrm>
            <a:off x="6673174" y="2920965"/>
            <a:ext cx="2470825"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defTabSz="914400" fontAlgn="base">
              <a:spcBef>
                <a:spcPct val="0"/>
              </a:spcBef>
              <a:spcAft>
                <a:spcPct val="0"/>
              </a:spcAft>
            </a:pPr>
            <a:r>
              <a:rPr kumimoji="0" lang="ru-RU" sz="12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русский поэт, драматург и прозаик, заложивший основы русского реалистического направления, критик и теоретик литературы, историк, публицист; один из самых литературных деятелей первой трети XIX века.</a:t>
            </a:r>
            <a:r>
              <a:rPr lang="ru-RU" sz="1200" dirty="0" smtClean="0">
                <a:solidFill>
                  <a:schemeClr val="bg1"/>
                </a:solidFill>
                <a:latin typeface="Times New Roman" pitchFamily="18" charset="0"/>
                <a:ea typeface="Times New Roman" pitchFamily="18" charset="0"/>
                <a:cs typeface="Times New Roman" pitchFamily="18" charset="0"/>
              </a:rPr>
              <a:t> авторитетных </a:t>
            </a:r>
            <a:endParaRPr kumimoji="0" lang="ru-RU" sz="12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0" y="787643"/>
            <a:ext cx="4435813"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Какая самая музыкальная улица в городе Мирный и  созвучна с названием белых птиц, которые прилетают каждое лето в город , но совсем не музыкально кричат?</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Прямоугольник 3"/>
          <p:cNvSpPr/>
          <p:nvPr/>
        </p:nvSpPr>
        <p:spPr>
          <a:xfrm>
            <a:off x="6433457" y="3282042"/>
            <a:ext cx="1894114" cy="1569660"/>
          </a:xfrm>
          <a:prstGeom prst="rect">
            <a:avLst/>
          </a:prstGeom>
        </p:spPr>
        <p:txBody>
          <a:bodyPr wrap="square">
            <a:spAutoFit/>
          </a:bodyPr>
          <a:lstStyle/>
          <a:p>
            <a:r>
              <a:rPr lang="ru-RU" sz="1600" b="1" dirty="0" smtClean="0">
                <a:latin typeface="Times New Roman" pitchFamily="18" charset="0"/>
                <a:cs typeface="Times New Roman" pitchFamily="18" charset="0"/>
              </a:rPr>
              <a:t>Чайковский Петр Ильич - русский композитор, педагог, дирижёр и музыкальный критик</a:t>
            </a:r>
            <a:r>
              <a:rPr lang="ru-RU" sz="1600" dirty="0" smtClean="0">
                <a:latin typeface="Times New Roman" pitchFamily="18" charset="0"/>
                <a:cs typeface="Times New Roman" pitchFamily="18" charset="0"/>
              </a:rPr>
              <a:t>.</a:t>
            </a:r>
            <a:endParaRPr lang="ru-RU" sz="1600" dirty="0">
              <a:latin typeface="Times New Roman" pitchFamily="18" charset="0"/>
              <a:cs typeface="Times New Roman" pitchFamily="18" charset="0"/>
            </a:endParaRPr>
          </a:p>
        </p:txBody>
      </p:sp>
      <p:pic>
        <p:nvPicPr>
          <p:cNvPr id="68613" name="Picture 5" descr="http://samluka.ru/1508/chaikovski/zvetova_1.jpg"/>
          <p:cNvPicPr>
            <a:picLocks noChangeAspect="1" noChangeArrowheads="1"/>
          </p:cNvPicPr>
          <p:nvPr/>
        </p:nvPicPr>
        <p:blipFill>
          <a:blip r:embed="rId2" cstate="print"/>
          <a:srcRect/>
          <a:stretch>
            <a:fillRect/>
          </a:stretch>
        </p:blipFill>
        <p:spPr bwMode="auto">
          <a:xfrm>
            <a:off x="5772603" y="0"/>
            <a:ext cx="2562225" cy="3190876"/>
          </a:xfrm>
          <a:prstGeom prst="rect">
            <a:avLst/>
          </a:prstGeom>
          <a:noFill/>
        </p:spPr>
      </p:pic>
      <p:pic>
        <p:nvPicPr>
          <p:cNvPr id="68614" name="Picture 6" descr="chayki-kartinki-risovannie-2"/>
          <p:cNvPicPr>
            <a:picLocks noChangeAspect="1" noChangeArrowheads="1"/>
          </p:cNvPicPr>
          <p:nvPr/>
        </p:nvPicPr>
        <p:blipFill>
          <a:blip r:embed="rId3" cstate="print"/>
          <a:srcRect/>
          <a:stretch>
            <a:fillRect/>
          </a:stretch>
        </p:blipFill>
        <p:spPr bwMode="auto">
          <a:xfrm>
            <a:off x="0" y="2726872"/>
            <a:ext cx="4294414" cy="218802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ppt_x"/>
                                          </p:val>
                                        </p:tav>
                                        <p:tav tm="100000">
                                          <p:val>
                                            <p:strVal val="#ppt_x"/>
                                          </p:val>
                                        </p:tav>
                                      </p:tavLst>
                                    </p:anim>
                                    <p:anim calcmode="lin" valueType="num">
                                      <p:cBhvr additive="base">
                                        <p:cTn id="8"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591" y="273845"/>
            <a:ext cx="8676167" cy="608658"/>
          </a:xfrm>
        </p:spPr>
        <p:txBody>
          <a:bodyPr/>
          <a:lstStyle/>
          <a:p>
            <a:r>
              <a:rPr lang="ru-RU" dirty="0" smtClean="0"/>
              <a:t>                    Улица </a:t>
            </a:r>
            <a:r>
              <a:rPr lang="ru-RU" dirty="0" err="1" smtClean="0"/>
              <a:t>Овчинникова</a:t>
            </a:r>
            <a:endParaRPr lang="ru-RU" dirty="0"/>
          </a:p>
        </p:txBody>
      </p:sp>
      <p:pic>
        <p:nvPicPr>
          <p:cNvPr id="3" name="Рисунок 2"/>
          <p:cNvPicPr/>
          <p:nvPr/>
        </p:nvPicPr>
        <p:blipFill rotWithShape="1">
          <a:blip r:embed="rId2" cstate="print">
            <a:extLst>
              <a:ext uri="{28A0092B-C50C-407E-A947-70E740481C1C}">
                <a14:useLocalDpi xmlns:lc="http://schemas.openxmlformats.org/drawingml/2006/lockedCanvas" xmlns:pic="http://schemas.openxmlformats.org/drawingml/2006/picture" xmlns:a14="http://schemas.microsoft.com/office/drawing/2010/main" xmlns="" xmlns:wne="http://schemas.microsoft.com/office/word/2006/wordml" xmlns:w="http://schemas.openxmlformats.org/wordprocessingml/2006/main" xmlns:w10="urn:schemas-microsoft-com:office:word" xmlns:wp="http://schemas.openxmlformats.org/drawingml/2006/wordprocessingDrawing" xmlns:v="urn:schemas-microsoft-com:vml" xmlns:m="http://schemas.openxmlformats.org/officeDocument/2006/math" xmlns:o="urn:schemas-microsoft-com:office:office" xmlns:ve="http://schemas.openxmlformats.org/markup-compatibility/2006"/>
              </a:ext>
            </a:extLst>
          </a:blip>
          <a:srcRect l="9531" t="16660" r="16242" b="14257"/>
          <a:stretch/>
        </p:blipFill>
        <p:spPr>
          <a:xfrm>
            <a:off x="233917" y="404038"/>
            <a:ext cx="1945758" cy="2105247"/>
          </a:xfrm>
          <a:prstGeom prst="rect">
            <a:avLst/>
          </a:prstGeom>
        </p:spPr>
      </p:pic>
      <p:sp>
        <p:nvSpPr>
          <p:cNvPr id="4" name="Прямоугольник 3"/>
          <p:cNvSpPr/>
          <p:nvPr/>
        </p:nvSpPr>
        <p:spPr>
          <a:xfrm>
            <a:off x="4189228" y="1520456"/>
            <a:ext cx="4369980" cy="2246769"/>
          </a:xfrm>
          <a:prstGeom prst="rect">
            <a:avLst/>
          </a:prstGeom>
        </p:spPr>
        <p:txBody>
          <a:bodyPr wrap="square">
            <a:spAutoFit/>
          </a:bodyPr>
          <a:lstStyle/>
          <a:p>
            <a:r>
              <a:rPr lang="ru-RU" sz="2000" dirty="0" smtClean="0">
                <a:latin typeface="Times New Roman" pitchFamily="18" charset="0"/>
                <a:cs typeface="Times New Roman" pitchFamily="18" charset="0"/>
              </a:rPr>
              <a:t>Улица, которая раньше называлась  в честь события российской истории, произошедшего 100 лет назад, а  сейчас носит название в честь первого начальника космодрома, похороненного у мемориала Вечный огонь</a:t>
            </a:r>
            <a:endParaRPr lang="ru-RU" sz="2000" dirty="0">
              <a:latin typeface="Times New Roman" pitchFamily="18" charset="0"/>
              <a:cs typeface="Times New Roman" pitchFamily="18" charset="0"/>
            </a:endParaRPr>
          </a:p>
        </p:txBody>
      </p:sp>
      <p:pic>
        <p:nvPicPr>
          <p:cNvPr id="5" name="Picture 2" descr="C:\Users\Людмила\Desktop\КВЕСТ\фото\DSCN9844.JPG"/>
          <p:cNvPicPr>
            <a:picLocks noChangeAspect="1" noChangeArrowheads="1"/>
          </p:cNvPicPr>
          <p:nvPr/>
        </p:nvPicPr>
        <p:blipFill>
          <a:blip r:embed="rId3" cstate="print"/>
          <a:srcRect/>
          <a:stretch>
            <a:fillRect/>
          </a:stretch>
        </p:blipFill>
        <p:spPr bwMode="auto">
          <a:xfrm>
            <a:off x="2158411" y="1484490"/>
            <a:ext cx="1988288" cy="2556721"/>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Людмила\Desktop\КВЕСТ\фото\DSCN9801.JPG"/>
          <p:cNvPicPr>
            <a:picLocks noChangeAspect="1" noChangeArrowheads="1"/>
          </p:cNvPicPr>
          <p:nvPr/>
        </p:nvPicPr>
        <p:blipFill>
          <a:blip r:embed="rId2" cstate="print"/>
          <a:srcRect/>
          <a:stretch>
            <a:fillRect/>
          </a:stretch>
        </p:blipFill>
        <p:spPr bwMode="auto">
          <a:xfrm>
            <a:off x="460943" y="316149"/>
            <a:ext cx="3397194" cy="4525963"/>
          </a:xfrm>
          <a:prstGeom prst="rect">
            <a:avLst/>
          </a:prstGeom>
          <a:noFill/>
        </p:spPr>
      </p:pic>
      <p:sp>
        <p:nvSpPr>
          <p:cNvPr id="3" name="Прямоугольник 2"/>
          <p:cNvSpPr/>
          <p:nvPr/>
        </p:nvSpPr>
        <p:spPr>
          <a:xfrm>
            <a:off x="4540102" y="467833"/>
            <a:ext cx="3870250" cy="1015663"/>
          </a:xfrm>
          <a:prstGeom prst="rect">
            <a:avLst/>
          </a:prstGeom>
        </p:spPr>
        <p:txBody>
          <a:bodyPr wrap="square">
            <a:spAutoFit/>
          </a:bodyPr>
          <a:lstStyle/>
          <a:p>
            <a:r>
              <a:rPr lang="ru-RU" sz="2000" dirty="0" smtClean="0">
                <a:latin typeface="Times New Roman" pitchFamily="18" charset="0"/>
                <a:cs typeface="Times New Roman" pitchFamily="18" charset="0"/>
              </a:rPr>
              <a:t>Памятника основателю  Ракетных войск стратегического назначения</a:t>
            </a:r>
          </a:p>
        </p:txBody>
      </p:sp>
      <p:sp>
        <p:nvSpPr>
          <p:cNvPr id="4" name="Прямоугольник 3"/>
          <p:cNvSpPr/>
          <p:nvPr/>
        </p:nvSpPr>
        <p:spPr>
          <a:xfrm>
            <a:off x="4486940" y="2417862"/>
            <a:ext cx="3572539" cy="584775"/>
          </a:xfrm>
          <a:prstGeom prst="rect">
            <a:avLst/>
          </a:prstGeom>
        </p:spPr>
        <p:txBody>
          <a:bodyPr wrap="square">
            <a:spAutoFit/>
          </a:bodyPr>
          <a:lstStyle/>
          <a:p>
            <a:r>
              <a:rPr lang="ru-RU" sz="3200" b="1" dirty="0" smtClean="0">
                <a:latin typeface="Times New Roman" pitchFamily="18" charset="0"/>
                <a:cs typeface="Times New Roman" pitchFamily="18" charset="0"/>
              </a:rPr>
              <a:t>М. И. </a:t>
            </a:r>
            <a:r>
              <a:rPr lang="ru-RU" sz="3200" b="1" dirty="0" err="1" smtClean="0">
                <a:latin typeface="Times New Roman" pitchFamily="18" charset="0"/>
                <a:cs typeface="Times New Roman" pitchFamily="18" charset="0"/>
              </a:rPr>
              <a:t>Неделин</a:t>
            </a:r>
            <a:r>
              <a:rPr lang="ru-RU" sz="3200" b="1" dirty="0" smtClean="0">
                <a:latin typeface="Times New Roman" pitchFamily="18" charset="0"/>
                <a:cs typeface="Times New Roman" pitchFamily="18" charset="0"/>
              </a:rPr>
              <a:t> </a:t>
            </a:r>
            <a:endParaRPr lang="ru-RU" sz="3200" b="1"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3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AutoShape 2" descr="Картинки по запросу фото ломоносов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0052" name="AutoShape 4" descr="Картинки по запросу фото ломоносов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30054" name="Picture 6" descr="Картинки по запросу фото ломоносова"/>
          <p:cNvPicPr>
            <a:picLocks noChangeAspect="1" noChangeArrowheads="1"/>
          </p:cNvPicPr>
          <p:nvPr/>
        </p:nvPicPr>
        <p:blipFill>
          <a:blip r:embed="rId2" cstate="print"/>
          <a:srcRect/>
          <a:stretch>
            <a:fillRect/>
          </a:stretch>
        </p:blipFill>
        <p:spPr bwMode="auto">
          <a:xfrm>
            <a:off x="-1" y="0"/>
            <a:ext cx="3917555" cy="5143500"/>
          </a:xfrm>
          <a:prstGeom prst="rect">
            <a:avLst/>
          </a:prstGeom>
          <a:noFill/>
        </p:spPr>
      </p:pic>
      <p:sp>
        <p:nvSpPr>
          <p:cNvPr id="47105" name="Rectangle 1"/>
          <p:cNvSpPr>
            <a:spLocks noChangeArrowheads="1"/>
          </p:cNvSpPr>
          <p:nvPr/>
        </p:nvSpPr>
        <p:spPr bwMode="auto">
          <a:xfrm>
            <a:off x="4604658" y="130647"/>
            <a:ext cx="4245428"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Какая улица посвящена уникальному человеку, обладающему множеством профессий:  </a:t>
            </a:r>
            <a:r>
              <a:rPr kumimoji="0" lang="ru-RU" sz="1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химик и физик, астроном, поэт, основатель современного русского литературного языка, художник, историк, энциклопедист, приборостроитель, географ, металлург, геолог, поборник развития отечественного просвещения, науки и экономики?</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Прямоугольник 5"/>
          <p:cNvSpPr/>
          <p:nvPr/>
        </p:nvSpPr>
        <p:spPr>
          <a:xfrm>
            <a:off x="0" y="2645229"/>
            <a:ext cx="4114800" cy="2554545"/>
          </a:xfrm>
          <a:prstGeom prst="rect">
            <a:avLst/>
          </a:prstGeom>
        </p:spPr>
        <p:txBody>
          <a:bodyPr wrap="square">
            <a:spAutoFit/>
          </a:bodyPr>
          <a:lstStyle/>
          <a:p>
            <a:r>
              <a:rPr lang="ru-RU" sz="1600" b="1" dirty="0" smtClean="0">
                <a:solidFill>
                  <a:schemeClr val="bg1"/>
                </a:solidFill>
                <a:latin typeface="Times New Roman" pitchFamily="18" charset="0"/>
                <a:cs typeface="Times New Roman" pitchFamily="18" charset="0"/>
              </a:rPr>
              <a:t>Михаил Васильевич Ломоносов</a:t>
            </a:r>
            <a:r>
              <a:rPr lang="ru-RU" sz="1600" dirty="0" smtClean="0">
                <a:solidFill>
                  <a:schemeClr val="bg1"/>
                </a:solidFill>
                <a:latin typeface="Times New Roman" pitchFamily="18" charset="0"/>
                <a:cs typeface="Times New Roman" pitchFamily="18" charset="0"/>
              </a:rPr>
              <a:t> - первый русский учёный-естествоиспытатель мирового значения, химик и физик, астроном, поэт, основатель современного русского литературного языка. М. В.  Ломоносов  - художник, историк, энциклопедист, приборостроитель, географ, металлург, геолог, поборник развития отечественного просвещения, науки и экономики</a:t>
            </a:r>
            <a:endParaRPr lang="ru-RU" sz="1600" dirty="0">
              <a:solidFill>
                <a:schemeClr val="bg1"/>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ppt_x"/>
                                          </p:val>
                                        </p:tav>
                                        <p:tav tm="100000">
                                          <p:val>
                                            <p:strVal val="#ppt_x"/>
                                          </p:val>
                                        </p:tav>
                                      </p:tavLst>
                                    </p:anim>
                                    <p:anim calcmode="lin" valueType="num">
                                      <p:cBhvr additive="base">
                                        <p:cTn id="8" dur="3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297712" y="330496"/>
            <a:ext cx="3848986"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ru-RU" sz="1600" dirty="0" smtClean="0">
                <a:latin typeface="Times New Roman" pitchFamily="18" charset="0"/>
                <a:cs typeface="Times New Roman" pitchFamily="18" charset="0"/>
              </a:rPr>
              <a:t>     Необходимо собрать </a:t>
            </a:r>
            <a:r>
              <a:rPr lang="ru-RU" sz="1600" dirty="0" err="1" smtClean="0">
                <a:latin typeface="Times New Roman" pitchFamily="18" charset="0"/>
                <a:cs typeface="Times New Roman" pitchFamily="18" charset="0"/>
              </a:rPr>
              <a:t>пазл</a:t>
            </a:r>
            <a:r>
              <a:rPr lang="ru-RU" sz="1600" dirty="0" smtClean="0">
                <a:latin typeface="Times New Roman" pitchFamily="18" charset="0"/>
                <a:cs typeface="Times New Roman" pitchFamily="18" charset="0"/>
              </a:rPr>
              <a:t> памятника</a:t>
            </a:r>
          </a:p>
          <a:p>
            <a:pPr defTabSz="914400" fontAlgn="base">
              <a:spcBef>
                <a:spcPct val="0"/>
              </a:spcBef>
              <a:spcAft>
                <a:spcPct val="0"/>
              </a:spcAft>
            </a:pPr>
            <a:r>
              <a:rPr lang="ru-RU" sz="1600" dirty="0" smtClean="0">
                <a:latin typeface="Times New Roman" pitchFamily="18" charset="0"/>
                <a:cs typeface="Times New Roman" pitchFamily="18" charset="0"/>
              </a:rPr>
              <a:t>Именно он изображен на гербе и флаге Мирного.</a:t>
            </a:r>
          </a:p>
          <a:p>
            <a:pPr defTabSz="914400" fontAlgn="base">
              <a:spcBef>
                <a:spcPct val="0"/>
              </a:spcBef>
              <a:spcAft>
                <a:spcPct val="0"/>
              </a:spcAft>
            </a:pPr>
            <a:endParaRPr lang="ru-RU" sz="1600" dirty="0" smtClean="0">
              <a:latin typeface="Times New Roman" pitchFamily="18" charset="0"/>
              <a:cs typeface="Times New Roman" pitchFamily="18" charset="0"/>
            </a:endParaRPr>
          </a:p>
          <a:p>
            <a:pPr defTabSz="914400" fontAlgn="base">
              <a:spcBef>
                <a:spcPct val="0"/>
              </a:spcBef>
              <a:spcAft>
                <a:spcPct val="0"/>
              </a:spcAft>
            </a:pPr>
            <a:endParaRPr lang="ru-RU" sz="1600"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r>
            <a:br>
              <a:rPr kumimoji="0" lang="ru-RU"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br>
            <a:r>
              <a:rPr kumimoji="0" lang="ru-RU"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Заложен в честь 20-летия основания гарнизона и города. Открытие состоялось 15 июля 1977 года. Автор проекта </a:t>
            </a:r>
            <a:r>
              <a:rPr kumimoji="0" lang="ru-RU" sz="1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Баштовой</a:t>
            </a:r>
            <a:r>
              <a:rPr kumimoji="0" lang="ru-RU"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А.С. Скульптор </a:t>
            </a:r>
            <a:r>
              <a:rPr kumimoji="0" lang="ru-RU" sz="1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Плекин</a:t>
            </a:r>
            <a:r>
              <a:rPr kumimoji="0" lang="ru-RU"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В.В.</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(Картинка разрезанная)</a:t>
            </a:r>
          </a:p>
          <a:p>
            <a:pPr marL="0" marR="0" lvl="0" indent="0" algn="l" defTabSz="914400" rtl="0" eaLnBrk="0" fontAlgn="base" latinLnBrk="0" hangingPunct="0">
              <a:lnSpc>
                <a:spcPct val="100000"/>
              </a:lnSpc>
              <a:spcBef>
                <a:spcPct val="0"/>
              </a:spcBef>
              <a:spcAft>
                <a:spcPct val="0"/>
              </a:spcAft>
              <a:buClrTx/>
              <a:buSzTx/>
              <a:buFontTx/>
              <a:buNone/>
              <a:tabLst/>
            </a:pPr>
            <a:endParaRPr lang="ru-RU" sz="1600" dirty="0" smtClean="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p:txBody>
      </p:sp>
      <p:pic>
        <p:nvPicPr>
          <p:cNvPr id="3" name="Рисунок 2" descr="http://www.mirniy.ru/uploads/posts/2011-11/1320750562_p1170592.jpg"/>
          <p:cNvPicPr/>
          <p:nvPr/>
        </p:nvPicPr>
        <p:blipFill>
          <a:blip r:embed="rId2" cstate="print"/>
          <a:srcRect/>
          <a:stretch>
            <a:fillRect/>
          </a:stretch>
        </p:blipFill>
        <p:spPr bwMode="auto">
          <a:xfrm>
            <a:off x="4418694" y="508001"/>
            <a:ext cx="4464050" cy="4096656"/>
          </a:xfrm>
          <a:prstGeom prst="rect">
            <a:avLst/>
          </a:prstGeom>
          <a:noFill/>
          <a:ln w="9525">
            <a:noFill/>
            <a:miter lim="800000"/>
            <a:headEnd/>
            <a:tailEnd/>
          </a:ln>
        </p:spPr>
      </p:pic>
      <p:sp>
        <p:nvSpPr>
          <p:cNvPr id="4" name="Прямоугольник 3"/>
          <p:cNvSpPr/>
          <p:nvPr/>
        </p:nvSpPr>
        <p:spPr>
          <a:xfrm>
            <a:off x="4896465" y="3795252"/>
            <a:ext cx="3293806" cy="707886"/>
          </a:xfrm>
          <a:prstGeom prst="rect">
            <a:avLst/>
          </a:prstGeom>
        </p:spPr>
        <p:txBody>
          <a:bodyPr wrap="square">
            <a:spAutoFit/>
          </a:bodyPr>
          <a:lstStyle/>
          <a:p>
            <a:r>
              <a:rPr lang="ru-RU" sz="2000" b="1" dirty="0" smtClean="0">
                <a:solidFill>
                  <a:srgbClr val="000000"/>
                </a:solidFill>
                <a:latin typeface="Times New Roman" pitchFamily="18" charset="0"/>
                <a:ea typeface="Times New Roman" pitchFamily="18" charset="0"/>
                <a:cs typeface="Times New Roman" pitchFamily="18" charset="0"/>
              </a:rPr>
              <a:t> Памятник "Основателям            гарнизона и города"</a:t>
            </a:r>
            <a:endParaRPr lang="ru-RU" sz="20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ppt_x"/>
                                          </p:val>
                                        </p:tav>
                                        <p:tav tm="100000">
                                          <p:val>
                                            <p:strVal val="#ppt_x"/>
                                          </p:val>
                                        </p:tav>
                                      </p:tavLst>
                                    </p:anim>
                                    <p:anim calcmode="lin" valueType="num">
                                      <p:cBhvr additive="base">
                                        <p:cTn id="8"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p.userapi.com/c405125/v405125542/6a9c/cCsc2xr5xog.jpg"/>
          <p:cNvPicPr>
            <a:picLocks noChangeAspect="1" noChangeArrowheads="1"/>
          </p:cNvPicPr>
          <p:nvPr/>
        </p:nvPicPr>
        <p:blipFill>
          <a:blip r:embed="rId2" cstate="print"/>
          <a:srcRect/>
          <a:stretch>
            <a:fillRect/>
          </a:stretch>
        </p:blipFill>
        <p:spPr bwMode="auto">
          <a:xfrm>
            <a:off x="1954876" y="1360844"/>
            <a:ext cx="5006362" cy="3654836"/>
          </a:xfrm>
          <a:prstGeom prst="rect">
            <a:avLst/>
          </a:prstGeom>
          <a:noFill/>
        </p:spPr>
      </p:pic>
      <p:sp>
        <p:nvSpPr>
          <p:cNvPr id="3" name="Прямоугольник 2"/>
          <p:cNvSpPr/>
          <p:nvPr/>
        </p:nvSpPr>
        <p:spPr>
          <a:xfrm rot="9922341" flipV="1">
            <a:off x="1345457" y="733043"/>
            <a:ext cx="5548475" cy="1077218"/>
          </a:xfrm>
          <a:prstGeom prst="rect">
            <a:avLst/>
          </a:prstGeom>
        </p:spPr>
        <p:txBody>
          <a:bodyPr wrap="square">
            <a:spAutoFit/>
          </a:bodyPr>
          <a:lstStyle/>
          <a:p>
            <a:r>
              <a:rPr lang="ru-RU" sz="3200" b="1" dirty="0" smtClean="0">
                <a:solidFill>
                  <a:schemeClr val="accent5">
                    <a:lumMod val="75000"/>
                  </a:schemeClr>
                </a:solidFill>
                <a:latin typeface="Gabriola" pitchFamily="82" charset="0"/>
                <a:cs typeface="Times New Roman" pitchFamily="18" charset="0"/>
              </a:rPr>
              <a:t>В доме, где живут музы, вы получите новое задание</a:t>
            </a:r>
            <a:endParaRPr lang="ru-RU" sz="3200" b="1" dirty="0">
              <a:solidFill>
                <a:schemeClr val="accent5">
                  <a:lumMod val="75000"/>
                </a:schemeClr>
              </a:solidFill>
              <a:latin typeface="Gabriola" pitchFamily="82" charset="0"/>
            </a:endParaRPr>
          </a:p>
        </p:txBody>
      </p:sp>
      <p:pic>
        <p:nvPicPr>
          <p:cNvPr id="1028" name="Picture 4" descr="Картинки по запросу картинки греческих муз"/>
          <p:cNvPicPr>
            <a:picLocks noChangeAspect="1" noChangeArrowheads="1"/>
          </p:cNvPicPr>
          <p:nvPr/>
        </p:nvPicPr>
        <p:blipFill>
          <a:blip r:embed="rId3" cstate="print"/>
          <a:srcRect/>
          <a:stretch>
            <a:fillRect/>
          </a:stretch>
        </p:blipFill>
        <p:spPr bwMode="auto">
          <a:xfrm>
            <a:off x="-1" y="2477729"/>
            <a:ext cx="1956619" cy="2665771"/>
          </a:xfrm>
          <a:prstGeom prst="rect">
            <a:avLst/>
          </a:prstGeom>
          <a:noFill/>
        </p:spPr>
      </p:pic>
      <p:pic>
        <p:nvPicPr>
          <p:cNvPr id="6" name="Picture 4" descr="Картинки по запросу картинки греческих муз"/>
          <p:cNvPicPr>
            <a:picLocks noChangeAspect="1" noChangeArrowheads="1"/>
          </p:cNvPicPr>
          <p:nvPr/>
        </p:nvPicPr>
        <p:blipFill>
          <a:blip r:embed="rId3" cstate="print"/>
          <a:srcRect/>
          <a:stretch>
            <a:fillRect/>
          </a:stretch>
        </p:blipFill>
        <p:spPr bwMode="auto">
          <a:xfrm>
            <a:off x="6985818" y="2354826"/>
            <a:ext cx="1956619" cy="2665771"/>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edge">
                                      <p:cBhvr>
                                        <p:cTn id="7" dur="3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Картинки по запросу фотографии города мирного архангельской области старые"/>
          <p:cNvPicPr>
            <a:picLocks noChangeAspect="1" noChangeArrowheads="1"/>
          </p:cNvPicPr>
          <p:nvPr/>
        </p:nvPicPr>
        <p:blipFill>
          <a:blip r:embed="rId2" cstate="print"/>
          <a:srcRect/>
          <a:stretch>
            <a:fillRect/>
          </a:stretch>
        </p:blipFill>
        <p:spPr bwMode="auto">
          <a:xfrm>
            <a:off x="3178165" y="233917"/>
            <a:ext cx="2767952" cy="2083981"/>
          </a:xfrm>
          <a:prstGeom prst="rect">
            <a:avLst/>
          </a:prstGeom>
          <a:noFill/>
        </p:spPr>
      </p:pic>
      <p:pic>
        <p:nvPicPr>
          <p:cNvPr id="71684" name="Picture 4" descr="Картинки по запросу фотографии города мирного архангельской области старые"/>
          <p:cNvPicPr>
            <a:picLocks noChangeAspect="1" noChangeArrowheads="1"/>
          </p:cNvPicPr>
          <p:nvPr/>
        </p:nvPicPr>
        <p:blipFill>
          <a:blip r:embed="rId3" cstate="print"/>
          <a:srcRect/>
          <a:stretch>
            <a:fillRect/>
          </a:stretch>
        </p:blipFill>
        <p:spPr bwMode="auto">
          <a:xfrm>
            <a:off x="170121" y="2402958"/>
            <a:ext cx="2343150" cy="2591687"/>
          </a:xfrm>
          <a:prstGeom prst="rect">
            <a:avLst/>
          </a:prstGeom>
          <a:noFill/>
        </p:spPr>
      </p:pic>
      <p:pic>
        <p:nvPicPr>
          <p:cNvPr id="71686" name="Picture 6" descr="Картинки по запросу фотографии города мирного архангельской области старые"/>
          <p:cNvPicPr>
            <a:picLocks noChangeAspect="1" noChangeArrowheads="1"/>
          </p:cNvPicPr>
          <p:nvPr/>
        </p:nvPicPr>
        <p:blipFill>
          <a:blip r:embed="rId4" cstate="print"/>
          <a:srcRect/>
          <a:stretch>
            <a:fillRect/>
          </a:stretch>
        </p:blipFill>
        <p:spPr bwMode="auto">
          <a:xfrm>
            <a:off x="6772939" y="2445488"/>
            <a:ext cx="2105247" cy="2551814"/>
          </a:xfrm>
          <a:prstGeom prst="rect">
            <a:avLst/>
          </a:prstGeom>
          <a:noFill/>
        </p:spPr>
      </p:pic>
      <p:pic>
        <p:nvPicPr>
          <p:cNvPr id="7" name="Picture 6" descr="Город детства — Мирный Архангельской области (с фото)"/>
          <p:cNvPicPr>
            <a:picLocks noChangeAspect="1" noChangeArrowheads="1"/>
          </p:cNvPicPr>
          <p:nvPr/>
        </p:nvPicPr>
        <p:blipFill>
          <a:blip r:embed="rId5" cstate="print"/>
          <a:srcRect/>
          <a:stretch>
            <a:fillRect/>
          </a:stretch>
        </p:blipFill>
        <p:spPr bwMode="auto">
          <a:xfrm>
            <a:off x="138223" y="276447"/>
            <a:ext cx="2892056" cy="2029579"/>
          </a:xfrm>
          <a:prstGeom prst="rect">
            <a:avLst/>
          </a:prstGeom>
          <a:noFill/>
        </p:spPr>
      </p:pic>
      <p:pic>
        <p:nvPicPr>
          <p:cNvPr id="8" name="Picture 8" descr="Картинки по запросу старые фото детского городка мирный"/>
          <p:cNvPicPr>
            <a:picLocks noChangeAspect="1" noChangeArrowheads="1"/>
          </p:cNvPicPr>
          <p:nvPr/>
        </p:nvPicPr>
        <p:blipFill>
          <a:blip r:embed="rId6" cstate="print"/>
          <a:srcRect/>
          <a:stretch>
            <a:fillRect/>
          </a:stretch>
        </p:blipFill>
        <p:spPr bwMode="auto">
          <a:xfrm>
            <a:off x="5890783" y="212651"/>
            <a:ext cx="3253218" cy="2232837"/>
          </a:xfrm>
          <a:prstGeom prst="rect">
            <a:avLst/>
          </a:prstGeom>
          <a:noFill/>
        </p:spPr>
      </p:pic>
      <p:pic>
        <p:nvPicPr>
          <p:cNvPr id="9" name="Picture 2" descr="Картинки по запросу фотографии города мирного"/>
          <p:cNvPicPr>
            <a:picLocks noChangeAspect="1" noChangeArrowheads="1"/>
          </p:cNvPicPr>
          <p:nvPr/>
        </p:nvPicPr>
        <p:blipFill>
          <a:blip r:embed="rId7" cstate="print"/>
          <a:srcRect/>
          <a:stretch>
            <a:fillRect/>
          </a:stretch>
        </p:blipFill>
        <p:spPr bwMode="auto">
          <a:xfrm>
            <a:off x="2732567" y="2690037"/>
            <a:ext cx="3827721" cy="2315242"/>
          </a:xfrm>
          <a:prstGeom prst="rect">
            <a:avLst/>
          </a:prstGeom>
          <a:noFill/>
        </p:spPr>
      </p:pic>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Людмила\Desktop\КВЕСТ\фото\DSCN9833.JPG"/>
          <p:cNvPicPr>
            <a:picLocks noChangeAspect="1" noChangeArrowheads="1"/>
          </p:cNvPicPr>
          <p:nvPr/>
        </p:nvPicPr>
        <p:blipFill>
          <a:blip r:embed="rId2" cstate="print"/>
          <a:srcRect/>
          <a:stretch>
            <a:fillRect/>
          </a:stretch>
        </p:blipFill>
        <p:spPr bwMode="auto">
          <a:xfrm>
            <a:off x="148431" y="498376"/>
            <a:ext cx="3392723" cy="4525963"/>
          </a:xfrm>
          <a:prstGeom prst="rect">
            <a:avLst/>
          </a:prstGeom>
          <a:noFill/>
        </p:spPr>
      </p:pic>
      <p:sp>
        <p:nvSpPr>
          <p:cNvPr id="4" name="Прямоугольник 3"/>
          <p:cNvSpPr/>
          <p:nvPr/>
        </p:nvSpPr>
        <p:spPr>
          <a:xfrm>
            <a:off x="3696929" y="765545"/>
            <a:ext cx="5447071" cy="1938992"/>
          </a:xfrm>
          <a:prstGeom prst="rect">
            <a:avLst/>
          </a:prstGeom>
        </p:spPr>
        <p:txBody>
          <a:bodyPr wrap="square">
            <a:spAutoFit/>
          </a:bodyPr>
          <a:lstStyle/>
          <a:p>
            <a:r>
              <a:rPr lang="ru-RU" sz="2000" dirty="0" smtClean="0">
                <a:latin typeface="Times New Roman" pitchFamily="18" charset="0"/>
                <a:cs typeface="Times New Roman" pitchFamily="18" charset="0"/>
              </a:rPr>
              <a:t>Этот памятник создан в честь 30-летия Победы в ВОВ и 20-летия РВСН. </a:t>
            </a:r>
          </a:p>
          <a:p>
            <a:r>
              <a:rPr lang="ru-RU" sz="2000" dirty="0" smtClean="0">
                <a:latin typeface="Times New Roman" pitchFamily="18" charset="0"/>
                <a:cs typeface="Times New Roman" pitchFamily="18" charset="0"/>
              </a:rPr>
              <a:t>Вам необходимо назвать дату его открытия</a:t>
            </a: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endParaRPr lang="ru-RU" sz="2000" dirty="0">
              <a:latin typeface="Times New Roman" pitchFamily="18" charset="0"/>
              <a:cs typeface="Times New Roman" pitchFamily="18" charset="0"/>
            </a:endParaRPr>
          </a:p>
        </p:txBody>
      </p:sp>
      <p:sp>
        <p:nvSpPr>
          <p:cNvPr id="5" name="Прямоугольник 4"/>
          <p:cNvSpPr/>
          <p:nvPr/>
        </p:nvSpPr>
        <p:spPr>
          <a:xfrm>
            <a:off x="4155091" y="2417862"/>
            <a:ext cx="3287928" cy="584775"/>
          </a:xfrm>
          <a:prstGeom prst="rect">
            <a:avLst/>
          </a:prstGeom>
        </p:spPr>
        <p:txBody>
          <a:bodyPr wrap="square">
            <a:spAutoFit/>
          </a:bodyPr>
          <a:lstStyle/>
          <a:p>
            <a:r>
              <a:rPr lang="ru-RU" sz="1400" dirty="0" smtClean="0">
                <a:latin typeface="Times New Roman" pitchFamily="18" charset="0"/>
                <a:cs typeface="Times New Roman" pitchFamily="18" charset="0"/>
              </a:rPr>
              <a:t>                              </a:t>
            </a:r>
            <a:r>
              <a:rPr lang="ru-RU" sz="3200" b="1" dirty="0" smtClean="0">
                <a:latin typeface="Times New Roman" pitchFamily="18" charset="0"/>
                <a:cs typeface="Times New Roman" pitchFamily="18" charset="0"/>
              </a:rPr>
              <a:t>1975 год</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www.mirniy.ru/uploads/posts/2011-11/1320750240_p1170531.jpg"/>
          <p:cNvPicPr/>
          <p:nvPr/>
        </p:nvPicPr>
        <p:blipFill>
          <a:blip r:embed="rId2" cstate="print"/>
          <a:srcRect/>
          <a:stretch>
            <a:fillRect/>
          </a:stretch>
        </p:blipFill>
        <p:spPr bwMode="auto">
          <a:xfrm>
            <a:off x="698838" y="389107"/>
            <a:ext cx="4456822" cy="4269362"/>
          </a:xfrm>
          <a:prstGeom prst="rect">
            <a:avLst/>
          </a:prstGeom>
          <a:noFill/>
          <a:ln w="9525">
            <a:noFill/>
            <a:miter lim="800000"/>
            <a:headEnd/>
            <a:tailEnd/>
          </a:ln>
        </p:spPr>
      </p:pic>
      <p:sp>
        <p:nvSpPr>
          <p:cNvPr id="4" name="Прямоугольник 3"/>
          <p:cNvSpPr/>
          <p:nvPr/>
        </p:nvSpPr>
        <p:spPr>
          <a:xfrm>
            <a:off x="5337544" y="542261"/>
            <a:ext cx="3115340" cy="1631216"/>
          </a:xfrm>
          <a:prstGeom prst="rect">
            <a:avLst/>
          </a:prstGeom>
        </p:spPr>
        <p:txBody>
          <a:bodyPr wrap="square">
            <a:spAutoFit/>
          </a:bodyPr>
          <a:lstStyle/>
          <a:p>
            <a:r>
              <a:rPr lang="ru-RU" sz="2000" dirty="0" smtClean="0">
                <a:latin typeface="Times New Roman" pitchFamily="18" charset="0"/>
                <a:cs typeface="Times New Roman" pitchFamily="18" charset="0"/>
              </a:rPr>
              <a:t>На горе-горушке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Стоят старушки,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Если охнут,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Люди оглохнут.</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(Пушки)</a:t>
            </a:r>
            <a:endParaRPr lang="ru-RU" sz="2000" dirty="0">
              <a:latin typeface="Times New Roman" pitchFamily="18" charset="0"/>
              <a:cs typeface="Times New Roman" pitchFamily="18" charset="0"/>
            </a:endParaRPr>
          </a:p>
        </p:txBody>
      </p:sp>
      <p:sp>
        <p:nvSpPr>
          <p:cNvPr id="37894"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7895" name="Rectangle 7"/>
          <p:cNvSpPr>
            <a:spLocks noChangeArrowheads="1"/>
          </p:cNvSpPr>
          <p:nvPr/>
        </p:nvSpPr>
        <p:spPr bwMode="auto">
          <a:xfrm>
            <a:off x="5199321" y="2804825"/>
            <a:ext cx="394467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333333"/>
                </a:solidFill>
                <a:effectLst/>
                <a:latin typeface="Times New Roman" pitchFamily="18" charset="0"/>
                <a:ea typeface="Times New Roman" pitchFamily="18" charset="0"/>
                <a:cs typeface="Times New Roman" pitchFamily="18" charset="0"/>
              </a:rPr>
              <a:t>Памятник мужеству и героизму воинов 1941/1945 гг.</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5"/>
                                        </p:tgtEl>
                                        <p:attrNameLst>
                                          <p:attrName>style.visibility</p:attrName>
                                        </p:attrNameLst>
                                      </p:cBhvr>
                                      <p:to>
                                        <p:strVal val="visible"/>
                                      </p:to>
                                    </p:set>
                                    <p:anim calcmode="lin" valueType="num">
                                      <p:cBhvr additive="base">
                                        <p:cTn id="7" dur="3000" fill="hold"/>
                                        <p:tgtEl>
                                          <p:spTgt spid="37895"/>
                                        </p:tgtEl>
                                        <p:attrNameLst>
                                          <p:attrName>ppt_x</p:attrName>
                                        </p:attrNameLst>
                                      </p:cBhvr>
                                      <p:tavLst>
                                        <p:tav tm="0">
                                          <p:val>
                                            <p:strVal val="#ppt_x"/>
                                          </p:val>
                                        </p:tav>
                                        <p:tav tm="100000">
                                          <p:val>
                                            <p:strVal val="#ppt_x"/>
                                          </p:val>
                                        </p:tav>
                                      </p:tavLst>
                                    </p:anim>
                                    <p:anim calcmode="lin" valueType="num">
                                      <p:cBhvr additive="base">
                                        <p:cTn id="8" dur="3000" fill="hold"/>
                                        <p:tgtEl>
                                          <p:spTgt spid="378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Людмила\Desktop\Рисунок7.jpg"/>
          <p:cNvPicPr>
            <a:picLocks noChangeAspect="1" noChangeArrowheads="1"/>
          </p:cNvPicPr>
          <p:nvPr/>
        </p:nvPicPr>
        <p:blipFill>
          <a:blip r:embed="rId2" cstate="print"/>
          <a:srcRect/>
          <a:stretch>
            <a:fillRect/>
          </a:stretch>
        </p:blipFill>
        <p:spPr bwMode="auto">
          <a:xfrm>
            <a:off x="-1" y="0"/>
            <a:ext cx="9144001" cy="5143500"/>
          </a:xfrm>
          <a:prstGeom prst="rect">
            <a:avLst/>
          </a:prstGeom>
          <a:noFill/>
        </p:spPr>
      </p:pic>
      <p:pic>
        <p:nvPicPr>
          <p:cNvPr id="4" name="Picture 2" descr="Картинки по запросу фото гагарина"/>
          <p:cNvPicPr>
            <a:picLocks noChangeAspect="1" noChangeArrowheads="1"/>
          </p:cNvPicPr>
          <p:nvPr/>
        </p:nvPicPr>
        <p:blipFill>
          <a:blip r:embed="rId3" cstate="print"/>
          <a:srcRect/>
          <a:stretch>
            <a:fillRect/>
          </a:stretch>
        </p:blipFill>
        <p:spPr bwMode="auto">
          <a:xfrm>
            <a:off x="273966" y="1084521"/>
            <a:ext cx="4861560" cy="3765064"/>
          </a:xfrm>
          <a:prstGeom prst="rect">
            <a:avLst/>
          </a:prstGeom>
          <a:noFill/>
        </p:spPr>
      </p:pic>
      <p:sp>
        <p:nvSpPr>
          <p:cNvPr id="5" name="Прямоугольник 4"/>
          <p:cNvSpPr/>
          <p:nvPr/>
        </p:nvSpPr>
        <p:spPr>
          <a:xfrm>
            <a:off x="5465134" y="1180215"/>
            <a:ext cx="3678865" cy="4401205"/>
          </a:xfrm>
          <a:prstGeom prst="rect">
            <a:avLst/>
          </a:prstGeom>
        </p:spPr>
        <p:txBody>
          <a:bodyPr wrap="square">
            <a:spAutoFit/>
          </a:bodyPr>
          <a:lstStyle/>
          <a:p>
            <a:r>
              <a:rPr lang="ru-RU" sz="2800" b="1" dirty="0" smtClean="0">
                <a:solidFill>
                  <a:schemeClr val="bg1"/>
                </a:solidFill>
                <a:latin typeface="Times New Roman" pitchFamily="18" charset="0"/>
                <a:cs typeface="Times New Roman" pitchFamily="18" charset="0"/>
              </a:rPr>
              <a:t>Вам необходимо назвать фамилию человека, которому посвящена эта песня «Знаете, каким он парнем был», тогда вы сможете подойти к месту, где получите задание</a:t>
            </a:r>
          </a:p>
          <a:p>
            <a:endParaRPr lang="ru-RU" sz="2800" b="1" dirty="0">
              <a:solidFill>
                <a:schemeClr val="bg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Людмила\Desktop\КВЕСТ\фото\DSCN9742.JPG"/>
          <p:cNvPicPr>
            <a:picLocks noChangeAspect="1" noChangeArrowheads="1"/>
          </p:cNvPicPr>
          <p:nvPr/>
        </p:nvPicPr>
        <p:blipFill>
          <a:blip r:embed="rId2" cstate="print"/>
          <a:srcRect/>
          <a:stretch>
            <a:fillRect/>
          </a:stretch>
        </p:blipFill>
        <p:spPr bwMode="auto">
          <a:xfrm>
            <a:off x="199200" y="210535"/>
            <a:ext cx="3395386" cy="4525963"/>
          </a:xfrm>
          <a:prstGeom prst="rect">
            <a:avLst/>
          </a:prstGeom>
          <a:noFill/>
        </p:spPr>
      </p:pic>
      <p:sp>
        <p:nvSpPr>
          <p:cNvPr id="11" name="Прямоугольник 10"/>
          <p:cNvSpPr/>
          <p:nvPr/>
        </p:nvSpPr>
        <p:spPr>
          <a:xfrm>
            <a:off x="3912781" y="2286000"/>
            <a:ext cx="4837814" cy="1938992"/>
          </a:xfrm>
          <a:prstGeom prst="rect">
            <a:avLst/>
          </a:prstGeom>
        </p:spPr>
        <p:txBody>
          <a:bodyPr wrap="square">
            <a:spAutoFit/>
          </a:bodyPr>
          <a:lstStyle/>
          <a:p>
            <a:pPr algn="just"/>
            <a:r>
              <a:rPr lang="ru-RU" sz="2000" dirty="0" smtClean="0">
                <a:latin typeface="Times New Roman" pitchFamily="18" charset="0"/>
                <a:cs typeface="Times New Roman" pitchFamily="18" charset="0"/>
              </a:rPr>
              <a:t>Составьте из первых букв фамилий людей, изображенных на фотографиях название социально-значимого объекта, находящегося на площади Ленина</a:t>
            </a:r>
          </a:p>
          <a:p>
            <a:pPr algn="just"/>
            <a:endParaRPr lang="ru-RU" sz="2000" dirty="0" smtClean="0">
              <a:latin typeface="Times New Roman" pitchFamily="18" charset="0"/>
              <a:cs typeface="Times New Roman" pitchFamily="18" charset="0"/>
            </a:endParaRPr>
          </a:p>
          <a:p>
            <a:pPr algn="just"/>
            <a:r>
              <a:rPr lang="ru-RU" sz="2000" dirty="0" smtClean="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p:pic>
        <p:nvPicPr>
          <p:cNvPr id="28674" name="Picture 2" descr="Григорьев, Михаил Григорьевич (ракетчик)3.jpg"/>
          <p:cNvPicPr>
            <a:picLocks noChangeAspect="1" noChangeArrowheads="1"/>
          </p:cNvPicPr>
          <p:nvPr/>
        </p:nvPicPr>
        <p:blipFill>
          <a:blip r:embed="rId3" cstate="print"/>
          <a:srcRect/>
          <a:stretch>
            <a:fillRect/>
          </a:stretch>
        </p:blipFill>
        <p:spPr bwMode="auto">
          <a:xfrm rot="21108270">
            <a:off x="3802543" y="270207"/>
            <a:ext cx="1396779" cy="1781878"/>
          </a:xfrm>
          <a:prstGeom prst="rect">
            <a:avLst/>
          </a:prstGeom>
          <a:noFill/>
        </p:spPr>
      </p:pic>
      <p:sp>
        <p:nvSpPr>
          <p:cNvPr id="28676" name="AutoShape 4" descr="Картинки по запросу фото дзержински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8678" name="AutoShape 6" descr="Картинки по запросу фото дзержински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8680" name="Picture 8" descr="Картинки по запросу фото дзержинский"/>
          <p:cNvPicPr>
            <a:picLocks noChangeAspect="1" noChangeArrowheads="1"/>
          </p:cNvPicPr>
          <p:nvPr/>
        </p:nvPicPr>
        <p:blipFill>
          <a:blip r:embed="rId4" cstate="print"/>
          <a:srcRect/>
          <a:stretch>
            <a:fillRect/>
          </a:stretch>
        </p:blipFill>
        <p:spPr bwMode="auto">
          <a:xfrm>
            <a:off x="5546280" y="127594"/>
            <a:ext cx="1396779" cy="1676134"/>
          </a:xfrm>
          <a:prstGeom prst="rect">
            <a:avLst/>
          </a:prstGeom>
          <a:noFill/>
        </p:spPr>
      </p:pic>
      <p:sp>
        <p:nvSpPr>
          <p:cNvPr id="28682" name="AutoShape 10" descr="Картинки по запросу фото овчинников космодром"/>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8684" name="AutoShape 12" descr="Картинки по запросу фото овчинников космодром"/>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8686" name="Picture 14" descr="Картинки по запросу фото овчинников космодром"/>
          <p:cNvPicPr>
            <a:picLocks noChangeAspect="1" noChangeArrowheads="1"/>
          </p:cNvPicPr>
          <p:nvPr/>
        </p:nvPicPr>
        <p:blipFill>
          <a:blip r:embed="rId5" cstate="print"/>
          <a:srcRect/>
          <a:stretch>
            <a:fillRect/>
          </a:stretch>
        </p:blipFill>
        <p:spPr bwMode="auto">
          <a:xfrm rot="536318">
            <a:off x="7438879" y="279989"/>
            <a:ext cx="1287860" cy="1676401"/>
          </a:xfrm>
          <a:prstGeom prst="rect">
            <a:avLst/>
          </a:prstGeom>
          <a:noFill/>
        </p:spPr>
      </p:pic>
      <p:sp>
        <p:nvSpPr>
          <p:cNvPr id="12" name="Прямоугольник 11"/>
          <p:cNvSpPr/>
          <p:nvPr/>
        </p:nvSpPr>
        <p:spPr>
          <a:xfrm>
            <a:off x="4876800" y="3648968"/>
            <a:ext cx="2300747" cy="584775"/>
          </a:xfrm>
          <a:prstGeom prst="rect">
            <a:avLst/>
          </a:prstGeom>
        </p:spPr>
        <p:txBody>
          <a:bodyPr wrap="square">
            <a:spAutoFit/>
          </a:bodyPr>
          <a:lstStyle/>
          <a:p>
            <a:r>
              <a:rPr lang="ru-RU" sz="1400" dirty="0" smtClean="0">
                <a:latin typeface="Times New Roman" pitchFamily="18" charset="0"/>
                <a:cs typeface="Times New Roman" pitchFamily="18" charset="0"/>
              </a:rPr>
              <a:t>                     </a:t>
            </a:r>
            <a:r>
              <a:rPr lang="ru-RU" sz="3200" b="1" dirty="0" smtClean="0">
                <a:latin typeface="Times New Roman" pitchFamily="18" charset="0"/>
                <a:cs typeface="Times New Roman" pitchFamily="18" charset="0"/>
              </a:rPr>
              <a:t>ГДО</a:t>
            </a:r>
            <a:endParaRPr lang="ru-RU" sz="3200" b="1"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28601"/>
            <a:ext cx="5437414" cy="1815882"/>
          </a:xfrm>
          <a:prstGeom prst="rect">
            <a:avLst/>
          </a:prstGeom>
        </p:spPr>
        <p:txBody>
          <a:bodyPr wrap="square">
            <a:spAutoFit/>
          </a:bodyPr>
          <a:lstStyle/>
          <a:p>
            <a:pPr algn="just"/>
            <a:r>
              <a:rPr lang="ru-RU" sz="1600" b="1" dirty="0" smtClean="0">
                <a:latin typeface="Times New Roman" pitchFamily="18" charset="0"/>
                <a:cs typeface="Times New Roman" pitchFamily="18" charset="0"/>
              </a:rPr>
              <a:t>"Обойти три раза памятник Ленина вокруг, изначально встав лицом к ГДО, подойти к лестнице ГДО, похлопать в ладоши три раза, сделать десять шагов направо, присесть, покрутиться три раза вокруг себя, сделать еще десять шагов, три раза подпрыгнуть, один раз покрутиться вокруг себя, сделать еще пять шагов, повернуть налево, Вы прибыли в пункт назначения."</a:t>
            </a:r>
            <a:endParaRPr lang="ru-RU" sz="1600" b="1" dirty="0">
              <a:latin typeface="Times New Roman" pitchFamily="18" charset="0"/>
              <a:cs typeface="Times New Roman" pitchFamily="18" charset="0"/>
            </a:endParaRPr>
          </a:p>
        </p:txBody>
      </p:sp>
      <p:pic>
        <p:nvPicPr>
          <p:cNvPr id="3" name="Picture 2" descr="C:\Users\Людмила\Desktop\КВЕСТ\фото\DSCN9739.JPG"/>
          <p:cNvPicPr>
            <a:picLocks noChangeAspect="1" noChangeArrowheads="1"/>
          </p:cNvPicPr>
          <p:nvPr/>
        </p:nvPicPr>
        <p:blipFill>
          <a:blip r:embed="rId2" cstate="print"/>
          <a:srcRect/>
          <a:stretch>
            <a:fillRect/>
          </a:stretch>
        </p:blipFill>
        <p:spPr bwMode="auto">
          <a:xfrm>
            <a:off x="5503216" y="244928"/>
            <a:ext cx="3395367" cy="4525963"/>
          </a:xfrm>
          <a:prstGeom prst="rect">
            <a:avLst/>
          </a:prstGeom>
          <a:noFill/>
        </p:spPr>
      </p:pic>
      <p:sp>
        <p:nvSpPr>
          <p:cNvPr id="71681" name="Rectangle 1"/>
          <p:cNvSpPr>
            <a:spLocks noChangeArrowheads="1"/>
          </p:cNvSpPr>
          <p:nvPr/>
        </p:nvSpPr>
        <p:spPr bwMode="auto">
          <a:xfrm>
            <a:off x="0" y="3298308"/>
            <a:ext cx="530678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Памятник генерал-полковнику Григорьеву М.Г.</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Первому начальнику и основателю космодрома и города.</a:t>
            </a:r>
            <a:endPar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Открыт 14 июля 2007 года.</a:t>
            </a:r>
            <a:endPar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681"/>
                                        </p:tgtEl>
                                        <p:attrNameLst>
                                          <p:attrName>style.visibility</p:attrName>
                                        </p:attrNameLst>
                                      </p:cBhvr>
                                      <p:to>
                                        <p:strVal val="visible"/>
                                      </p:to>
                                    </p:set>
                                    <p:anim calcmode="lin" valueType="num">
                                      <p:cBhvr additive="base">
                                        <p:cTn id="7" dur="3000" fill="hold"/>
                                        <p:tgtEl>
                                          <p:spTgt spid="71681"/>
                                        </p:tgtEl>
                                        <p:attrNameLst>
                                          <p:attrName>ppt_x</p:attrName>
                                        </p:attrNameLst>
                                      </p:cBhvr>
                                      <p:tavLst>
                                        <p:tav tm="0">
                                          <p:val>
                                            <p:strVal val="#ppt_x"/>
                                          </p:val>
                                        </p:tav>
                                        <p:tav tm="100000">
                                          <p:val>
                                            <p:strVal val="#ppt_x"/>
                                          </p:val>
                                        </p:tav>
                                      </p:tavLst>
                                    </p:anim>
                                    <p:anim calcmode="lin" valueType="num">
                                      <p:cBhvr additive="base">
                                        <p:cTn id="8" dur="3000" fill="hold"/>
                                        <p:tgtEl>
                                          <p:spTgt spid="716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Людмила\Desktop\Рисунок5.jpg"/>
          <p:cNvPicPr>
            <a:picLocks noChangeAspect="1" noChangeArrowheads="1"/>
          </p:cNvPicPr>
          <p:nvPr/>
        </p:nvPicPr>
        <p:blipFill>
          <a:blip r:embed="rId2" cstate="print"/>
          <a:srcRect/>
          <a:stretch>
            <a:fillRect/>
          </a:stretch>
        </p:blipFill>
        <p:spPr bwMode="auto">
          <a:xfrm>
            <a:off x="0" y="0"/>
            <a:ext cx="9144000" cy="5143500"/>
          </a:xfrm>
          <a:prstGeom prst="rect">
            <a:avLst/>
          </a:prstGeom>
          <a:noFill/>
        </p:spPr>
      </p:pic>
      <p:pic>
        <p:nvPicPr>
          <p:cNvPr id="4" name="Рисунок 3" descr="http://www.mirniy.ru/uploads/posts/2011-11/1320750267_p1170624.jpg"/>
          <p:cNvPicPr/>
          <p:nvPr/>
        </p:nvPicPr>
        <p:blipFill>
          <a:blip r:embed="rId3" cstate="print"/>
          <a:srcRect/>
          <a:stretch>
            <a:fillRect/>
          </a:stretch>
        </p:blipFill>
        <p:spPr bwMode="auto">
          <a:xfrm rot="291653">
            <a:off x="5507666" y="1060315"/>
            <a:ext cx="3476846" cy="2752927"/>
          </a:xfrm>
          <a:prstGeom prst="rect">
            <a:avLst/>
          </a:prstGeom>
          <a:noFill/>
          <a:ln w="9525">
            <a:noFill/>
            <a:miter lim="800000"/>
            <a:headEnd/>
            <a:tailEnd/>
          </a:ln>
        </p:spPr>
      </p:pic>
      <p:sp>
        <p:nvSpPr>
          <p:cNvPr id="5" name="Прямоугольник 4"/>
          <p:cNvSpPr/>
          <p:nvPr/>
        </p:nvSpPr>
        <p:spPr>
          <a:xfrm>
            <a:off x="520995" y="361507"/>
            <a:ext cx="4253024" cy="3231654"/>
          </a:xfrm>
          <a:prstGeom prst="rect">
            <a:avLst/>
          </a:prstGeom>
        </p:spPr>
        <p:txBody>
          <a:bodyPr wrap="square">
            <a:spAutoFit/>
          </a:bodyPr>
          <a:lstStyle/>
          <a:p>
            <a:r>
              <a:rPr lang="ru-RU" sz="1800" dirty="0" smtClean="0">
                <a:solidFill>
                  <a:schemeClr val="bg1"/>
                </a:solidFill>
                <a:latin typeface="Times New Roman" pitchFamily="18" charset="0"/>
                <a:cs typeface="Times New Roman" pitchFamily="18" charset="0"/>
              </a:rPr>
              <a:t>Памятник, прозванный в народе «Инопланетянин»</a:t>
            </a:r>
          </a:p>
          <a:p>
            <a:r>
              <a:rPr lang="ru-RU" sz="1800" dirty="0" smtClean="0">
                <a:solidFill>
                  <a:schemeClr val="bg1"/>
                </a:solidFill>
                <a:latin typeface="Times New Roman" pitchFamily="18" charset="0"/>
                <a:cs typeface="Times New Roman" pitchFamily="18" charset="0"/>
              </a:rPr>
              <a:t>Цифру памятника можно узнать если к году выхода в свет приказа № 1 первого командира соединения, полковника Михаила Григорьева прибавить юбилейную дату нашего города, а затем вычесть количество  детских садов, школ и библиотек. Название  памятника вы можете узнать, если вспомните , куда «вышел» космонавт Алексей Леонов. </a:t>
            </a:r>
            <a:r>
              <a:rPr lang="ru-RU" sz="2400" dirty="0" smtClean="0">
                <a:solidFill>
                  <a:schemeClr val="bg1"/>
                </a:solidFill>
                <a:latin typeface="Times New Roman" pitchFamily="18" charset="0"/>
                <a:cs typeface="Times New Roman" pitchFamily="18" charset="0"/>
              </a:rPr>
              <a:t>…</a:t>
            </a:r>
          </a:p>
        </p:txBody>
      </p:sp>
      <p:sp>
        <p:nvSpPr>
          <p:cNvPr id="8" name="Прямоугольник 7"/>
          <p:cNvSpPr/>
          <p:nvPr/>
        </p:nvSpPr>
        <p:spPr>
          <a:xfrm>
            <a:off x="4316362" y="2684206"/>
            <a:ext cx="4827638" cy="646331"/>
          </a:xfrm>
          <a:prstGeom prst="rect">
            <a:avLst/>
          </a:prstGeom>
        </p:spPr>
        <p:txBody>
          <a:bodyPr wrap="square">
            <a:spAutoFit/>
          </a:bodyPr>
          <a:lstStyle/>
          <a:p>
            <a:r>
              <a:rPr lang="ru-RU" sz="3200" dirty="0" smtClean="0">
                <a:latin typeface="Times New Roman" pitchFamily="18" charset="0"/>
                <a:cs typeface="Times New Roman" pitchFamily="18" charset="0"/>
              </a:rPr>
              <a:t>    </a:t>
            </a:r>
            <a:r>
              <a:rPr lang="ru-RU" sz="3600" b="1" dirty="0" smtClean="0">
                <a:solidFill>
                  <a:schemeClr val="bg1"/>
                </a:solidFill>
                <a:latin typeface="Times New Roman" pitchFamily="18" charset="0"/>
                <a:cs typeface="Times New Roman" pitchFamily="18" charset="0"/>
              </a:rPr>
              <a:t>КОСМОС 2000  </a:t>
            </a:r>
            <a:endParaRPr lang="ru-RU" sz="3600" b="1" dirty="0">
              <a:solidFill>
                <a:schemeClr val="bg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ChangeArrowheads="1"/>
          </p:cNvSpPr>
          <p:nvPr/>
        </p:nvSpPr>
        <p:spPr bwMode="auto">
          <a:xfrm>
            <a:off x="340242" y="264196"/>
            <a:ext cx="2321315"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Соберите из предложенных букв фамилию человека, которому посвящен памятник.</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p:txBody>
      </p:sp>
      <p:graphicFrame>
        <p:nvGraphicFramePr>
          <p:cNvPr id="3" name="Таблица 2"/>
          <p:cNvGraphicFramePr>
            <a:graphicFrameLocks noGrp="1"/>
          </p:cNvGraphicFramePr>
          <p:nvPr/>
        </p:nvGraphicFramePr>
        <p:xfrm>
          <a:off x="170121" y="2023110"/>
          <a:ext cx="3830380" cy="1097280"/>
        </p:xfrm>
        <a:graphic>
          <a:graphicData uri="http://schemas.openxmlformats.org/drawingml/2006/table">
            <a:tbl>
              <a:tblPr/>
              <a:tblGrid>
                <a:gridCol w="1276660"/>
                <a:gridCol w="1276660"/>
                <a:gridCol w="1277060"/>
              </a:tblGrid>
              <a:tr h="736419">
                <a:tc>
                  <a:txBody>
                    <a:bodyPr/>
                    <a:lstStyle/>
                    <a:p>
                      <a:pPr>
                        <a:spcAft>
                          <a:spcPts val="0"/>
                        </a:spcAft>
                      </a:pPr>
                      <a:r>
                        <a:rPr lang="ru-RU" sz="7200" dirty="0">
                          <a:latin typeface="Times New Roman"/>
                          <a:ea typeface="Times New Roman"/>
                          <a:cs typeface="Times New Roman"/>
                        </a:rPr>
                        <a:t>Л</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7200" dirty="0">
                          <a:latin typeface="Times New Roman"/>
                          <a:ea typeface="Times New Roman"/>
                          <a:cs typeface="Times New Roman"/>
                        </a:rPr>
                        <a:t>Н</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7200" dirty="0">
                          <a:latin typeface="Times New Roman"/>
                          <a:ea typeface="Times New Roman"/>
                          <a:cs typeface="Times New Roman"/>
                        </a:rPr>
                        <a:t>Г</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4" name="Таблица 3"/>
          <p:cNvGraphicFramePr>
            <a:graphicFrameLocks noGrp="1"/>
          </p:cNvGraphicFramePr>
          <p:nvPr/>
        </p:nvGraphicFramePr>
        <p:xfrm>
          <a:off x="212650" y="3801291"/>
          <a:ext cx="3885820" cy="1097280"/>
        </p:xfrm>
        <a:graphic>
          <a:graphicData uri="http://schemas.openxmlformats.org/drawingml/2006/table">
            <a:tbl>
              <a:tblPr/>
              <a:tblGrid>
                <a:gridCol w="1295138"/>
                <a:gridCol w="1295138"/>
                <a:gridCol w="1295544"/>
              </a:tblGrid>
              <a:tr h="881742">
                <a:tc>
                  <a:txBody>
                    <a:bodyPr/>
                    <a:lstStyle/>
                    <a:p>
                      <a:pPr>
                        <a:spcAft>
                          <a:spcPts val="0"/>
                        </a:spcAft>
                      </a:pPr>
                      <a:r>
                        <a:rPr lang="ru-RU" sz="7200" dirty="0">
                          <a:latin typeface="Times New Roman"/>
                          <a:ea typeface="Times New Roman"/>
                          <a:cs typeface="Times New Roman"/>
                        </a:rPr>
                        <a:t>Е</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7200" dirty="0">
                          <a:latin typeface="Times New Roman"/>
                          <a:ea typeface="Times New Roman"/>
                          <a:cs typeface="Times New Roman"/>
                        </a:rPr>
                        <a:t>Я</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7200" dirty="0">
                          <a:latin typeface="Times New Roman"/>
                          <a:ea typeface="Times New Roman"/>
                          <a:cs typeface="Times New Roman"/>
                        </a:rPr>
                        <a:t>Ь</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Рисунок 5" descr="http://www.mirniy.ru/uploads/posts/2011-11/1320750171_dsc00152.jpg"/>
          <p:cNvPicPr/>
          <p:nvPr/>
        </p:nvPicPr>
        <p:blipFill>
          <a:blip r:embed="rId2" cstate="print"/>
          <a:srcRect/>
          <a:stretch>
            <a:fillRect/>
          </a:stretch>
        </p:blipFill>
        <p:spPr bwMode="auto">
          <a:xfrm>
            <a:off x="5845627" y="0"/>
            <a:ext cx="3298373" cy="3494314"/>
          </a:xfrm>
          <a:prstGeom prst="rect">
            <a:avLst/>
          </a:prstGeom>
          <a:noFill/>
          <a:ln w="9525">
            <a:noFill/>
            <a:miter lim="800000"/>
            <a:headEnd/>
            <a:tailEnd/>
          </a:ln>
        </p:spPr>
      </p:pic>
      <p:sp>
        <p:nvSpPr>
          <p:cNvPr id="7" name="Прямоугольник 6"/>
          <p:cNvSpPr/>
          <p:nvPr/>
        </p:nvSpPr>
        <p:spPr>
          <a:xfrm>
            <a:off x="4551903" y="3412671"/>
            <a:ext cx="4592097" cy="1323439"/>
          </a:xfrm>
          <a:prstGeom prst="rect">
            <a:avLst/>
          </a:prstGeom>
        </p:spPr>
        <p:txBody>
          <a:bodyPr wrap="square">
            <a:spAutoFit/>
          </a:bodyPr>
          <a:lstStyle/>
          <a:p>
            <a:pPr lvl="0" defTabSz="914400" fontAlgn="base">
              <a:spcBef>
                <a:spcPct val="0"/>
              </a:spcBef>
              <a:spcAft>
                <a:spcPct val="0"/>
              </a:spcAft>
            </a:pPr>
            <a:r>
              <a:rPr lang="ru-RU" sz="2000" b="1" dirty="0" smtClean="0">
                <a:solidFill>
                  <a:srgbClr val="000000"/>
                </a:solidFill>
                <a:latin typeface="Times New Roman" pitchFamily="18" charset="0"/>
                <a:ea typeface="Times New Roman" pitchFamily="18" charset="0"/>
                <a:cs typeface="Times New Roman" pitchFamily="18" charset="0"/>
              </a:rPr>
              <a:t>Памятник </a:t>
            </a:r>
            <a:r>
              <a:rPr lang="ru-RU" sz="2000" b="1" dirty="0" err="1" smtClean="0">
                <a:solidFill>
                  <a:srgbClr val="000000"/>
                </a:solidFill>
                <a:latin typeface="Times New Roman" pitchFamily="18" charset="0"/>
                <a:ea typeface="Times New Roman" pitchFamily="18" charset="0"/>
                <a:cs typeface="Times New Roman" pitchFamily="18" charset="0"/>
              </a:rPr>
              <a:t>Янгелю</a:t>
            </a:r>
            <a:r>
              <a:rPr lang="ru-RU" sz="2000" b="1" dirty="0" smtClean="0">
                <a:solidFill>
                  <a:srgbClr val="000000"/>
                </a:solidFill>
                <a:latin typeface="Times New Roman" pitchFamily="18" charset="0"/>
                <a:ea typeface="Times New Roman" pitchFamily="18" charset="0"/>
                <a:cs typeface="Times New Roman" pitchFamily="18" charset="0"/>
              </a:rPr>
              <a:t> М.К. </a:t>
            </a:r>
            <a:r>
              <a:rPr lang="ru-RU" sz="2000" dirty="0" smtClean="0">
                <a:solidFill>
                  <a:srgbClr val="000000"/>
                </a:solidFill>
                <a:latin typeface="Times New Roman" pitchFamily="18" charset="0"/>
                <a:ea typeface="Times New Roman" pitchFamily="18" charset="0"/>
                <a:cs typeface="Times New Roman" pitchFamily="18" charset="0"/>
              </a:rPr>
              <a:t>(конструктор, академик, создатель многих образцов ракетной техники). Открытие состоялось 19 ноября 1977 года. </a:t>
            </a:r>
            <a:endParaRPr lang="ru-RU" sz="2000" dirty="0" smtClean="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3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www.mirniy.ru/uploads/posts/2011-11/1320750242_p1060794.jpg"/>
          <p:cNvPicPr/>
          <p:nvPr/>
        </p:nvPicPr>
        <p:blipFill>
          <a:blip r:embed="rId2" cstate="print"/>
          <a:srcRect/>
          <a:stretch>
            <a:fillRect/>
          </a:stretch>
        </p:blipFill>
        <p:spPr bwMode="auto">
          <a:xfrm>
            <a:off x="249677" y="269131"/>
            <a:ext cx="3702894" cy="4571189"/>
          </a:xfrm>
          <a:prstGeom prst="rect">
            <a:avLst/>
          </a:prstGeom>
          <a:noFill/>
          <a:ln w="9525">
            <a:noFill/>
            <a:miter lim="800000"/>
            <a:headEnd/>
            <a:tailEnd/>
          </a:ln>
        </p:spPr>
      </p:pic>
      <p:sp>
        <p:nvSpPr>
          <p:cNvPr id="3" name="Прямоугольник 2"/>
          <p:cNvSpPr/>
          <p:nvPr/>
        </p:nvSpPr>
        <p:spPr>
          <a:xfrm>
            <a:off x="4412512" y="1137684"/>
            <a:ext cx="4199860" cy="1384995"/>
          </a:xfrm>
          <a:prstGeom prst="rect">
            <a:avLst/>
          </a:prstGeom>
        </p:spPr>
        <p:txBody>
          <a:bodyPr wrap="square">
            <a:spAutoFit/>
          </a:bodyPr>
          <a:lstStyle/>
          <a:p>
            <a:r>
              <a:rPr lang="ru-RU" sz="2800" dirty="0" smtClean="0">
                <a:latin typeface="Times New Roman" pitchFamily="18" charset="0"/>
                <a:cs typeface="Times New Roman" pitchFamily="18" charset="0"/>
              </a:rPr>
              <a:t>Памятник, содержащий в своем названии гостиницу и миллениум</a:t>
            </a:r>
          </a:p>
        </p:txBody>
      </p:sp>
      <p:sp>
        <p:nvSpPr>
          <p:cNvPr id="5" name="Прямоугольник 4"/>
          <p:cNvSpPr/>
          <p:nvPr/>
        </p:nvSpPr>
        <p:spPr>
          <a:xfrm>
            <a:off x="4522839" y="3033415"/>
            <a:ext cx="3106993" cy="584775"/>
          </a:xfrm>
          <a:prstGeom prst="rect">
            <a:avLst/>
          </a:prstGeom>
        </p:spPr>
        <p:txBody>
          <a:bodyPr wrap="square">
            <a:spAutoFit/>
          </a:bodyPr>
          <a:lstStyle/>
          <a:p>
            <a:r>
              <a:rPr lang="ru-RU" sz="3200" b="1" dirty="0" smtClean="0">
                <a:solidFill>
                  <a:srgbClr val="2A2A8C"/>
                </a:solidFill>
                <a:latin typeface="Times New Roman" pitchFamily="18" charset="0"/>
                <a:cs typeface="Times New Roman" pitchFamily="18" charset="0"/>
              </a:rPr>
              <a:t>КОСМОС 1000</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amond(in)">
                                      <p:cBhvr>
                                        <p:cTn id="7" dur="3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Людмила\Desktop\Рисунок8.jpg"/>
          <p:cNvPicPr>
            <a:picLocks noChangeAspect="1" noChangeArrowheads="1"/>
          </p:cNvPicPr>
          <p:nvPr/>
        </p:nvPicPr>
        <p:blipFill>
          <a:blip r:embed="rId2" cstate="print"/>
          <a:srcRect/>
          <a:stretch>
            <a:fillRect/>
          </a:stretch>
        </p:blipFill>
        <p:spPr bwMode="auto">
          <a:xfrm>
            <a:off x="0" y="0"/>
            <a:ext cx="9144000" cy="5143500"/>
          </a:xfrm>
          <a:prstGeom prst="rect">
            <a:avLst/>
          </a:prstGeom>
          <a:noFill/>
        </p:spPr>
      </p:pic>
      <p:pic>
        <p:nvPicPr>
          <p:cNvPr id="5" name="Picture 3" descr="C:\Users\Людмила\Desktop\КВЕСТ\фото\DSCN9714.JPG"/>
          <p:cNvPicPr>
            <a:picLocks noChangeAspect="1" noChangeArrowheads="1"/>
          </p:cNvPicPr>
          <p:nvPr/>
        </p:nvPicPr>
        <p:blipFill>
          <a:blip r:embed="rId3" cstate="print"/>
          <a:srcRect/>
          <a:stretch>
            <a:fillRect/>
          </a:stretch>
        </p:blipFill>
        <p:spPr bwMode="auto">
          <a:xfrm rot="524308">
            <a:off x="4348164" y="536165"/>
            <a:ext cx="4562289" cy="3423086"/>
          </a:xfrm>
          <a:prstGeom prst="rect">
            <a:avLst/>
          </a:prstGeom>
          <a:noFill/>
        </p:spPr>
      </p:pic>
      <p:sp>
        <p:nvSpPr>
          <p:cNvPr id="6" name="Прямоугольник 5"/>
          <p:cNvSpPr/>
          <p:nvPr/>
        </p:nvSpPr>
        <p:spPr>
          <a:xfrm>
            <a:off x="1" y="3456632"/>
            <a:ext cx="4561952" cy="1569660"/>
          </a:xfrm>
          <a:prstGeom prst="rect">
            <a:avLst/>
          </a:prstGeom>
        </p:spPr>
        <p:txBody>
          <a:bodyPr wrap="square">
            <a:spAutoFit/>
          </a:bodyPr>
          <a:lstStyle/>
          <a:p>
            <a:pPr lvl="0" defTabSz="914400" fontAlgn="base">
              <a:spcBef>
                <a:spcPct val="0"/>
              </a:spcBef>
              <a:spcAft>
                <a:spcPct val="0"/>
              </a:spcAft>
            </a:pPr>
            <a:r>
              <a:rPr lang="ru-RU" sz="1600" b="1" dirty="0" smtClean="0">
                <a:solidFill>
                  <a:schemeClr val="bg1"/>
                </a:solidFill>
                <a:latin typeface="Times New Roman" pitchFamily="18" charset="0"/>
                <a:ea typeface="Times New Roman" pitchFamily="18" charset="0"/>
                <a:cs typeface="Times New Roman" pitchFamily="18" charset="0"/>
              </a:rPr>
              <a:t>Мраморная Звезда</a:t>
            </a:r>
            <a:endParaRPr lang="ru-RU" sz="1600" dirty="0" smtClean="0">
              <a:solidFill>
                <a:schemeClr val="bg1"/>
              </a:solidFill>
              <a:latin typeface="Times New Roman" pitchFamily="18" charset="0"/>
              <a:cs typeface="Times New Roman" pitchFamily="18" charset="0"/>
            </a:endParaRPr>
          </a:p>
          <a:p>
            <a:pPr lvl="0" defTabSz="914400" eaLnBrk="0" fontAlgn="base" hangingPunct="0">
              <a:spcBef>
                <a:spcPct val="0"/>
              </a:spcBef>
              <a:spcAft>
                <a:spcPct val="0"/>
              </a:spcAft>
            </a:pPr>
            <a:r>
              <a:rPr lang="ru-RU" sz="1600" dirty="0" smtClean="0">
                <a:solidFill>
                  <a:schemeClr val="bg1"/>
                </a:solidFill>
                <a:latin typeface="Times New Roman" pitchFamily="18" charset="0"/>
                <a:ea typeface="Times New Roman" pitchFamily="18" charset="0"/>
                <a:cs typeface="Times New Roman" pitchFamily="18" charset="0"/>
              </a:rPr>
              <a:t>Звезда - массивный газовый шар, излучающий свет. На улице, созвучной с названием города звезда окаменела в честь заслуг людей. Как называется их профессия? </a:t>
            </a:r>
          </a:p>
          <a:p>
            <a:pPr lvl="0" defTabSz="914400" eaLnBrk="0" fontAlgn="base" hangingPunct="0">
              <a:spcBef>
                <a:spcPct val="0"/>
              </a:spcBef>
              <a:spcAft>
                <a:spcPct val="0"/>
              </a:spcAft>
            </a:pPr>
            <a:endParaRPr lang="ru-RU" sz="1600" dirty="0" smtClean="0">
              <a:solidFill>
                <a:schemeClr val="bg1"/>
              </a:solidFill>
              <a:latin typeface="Times New Roman" pitchFamily="18" charset="0"/>
              <a:cs typeface="Times New Roman" pitchFamily="18" charset="0"/>
            </a:endParaRPr>
          </a:p>
        </p:txBody>
      </p:sp>
      <p:sp>
        <p:nvSpPr>
          <p:cNvPr id="7" name="Прямоугольник 6"/>
          <p:cNvSpPr/>
          <p:nvPr/>
        </p:nvSpPr>
        <p:spPr>
          <a:xfrm>
            <a:off x="1587640" y="713433"/>
            <a:ext cx="3605589" cy="523220"/>
          </a:xfrm>
          <a:prstGeom prst="rect">
            <a:avLst/>
          </a:prstGeom>
        </p:spPr>
        <p:txBody>
          <a:bodyPr wrap="square">
            <a:spAutoFit/>
          </a:bodyPr>
          <a:lstStyle/>
          <a:p>
            <a:pPr lvl="0" defTabSz="914400" eaLnBrk="0" fontAlgn="base" hangingPunct="0">
              <a:spcBef>
                <a:spcPct val="0"/>
              </a:spcBef>
              <a:spcAft>
                <a:spcPct val="0"/>
              </a:spcAft>
            </a:pPr>
            <a:r>
              <a:rPr lang="ru-RU" sz="1400" dirty="0" smtClean="0">
                <a:solidFill>
                  <a:schemeClr val="bg1"/>
                </a:solidFill>
                <a:latin typeface="Times New Roman" pitchFamily="18" charset="0"/>
                <a:ea typeface="Times New Roman" pitchFamily="18" charset="0"/>
                <a:cs typeface="Times New Roman" pitchFamily="18" charset="0"/>
              </a:rPr>
              <a:t>         </a:t>
            </a:r>
            <a:r>
              <a:rPr lang="ru-RU" sz="2800" b="1" dirty="0" smtClean="0">
                <a:solidFill>
                  <a:schemeClr val="bg1"/>
                </a:solidFill>
                <a:latin typeface="Times New Roman" pitchFamily="18" charset="0"/>
                <a:ea typeface="Times New Roman" pitchFamily="18" charset="0"/>
                <a:cs typeface="Times New Roman" pitchFamily="18" charset="0"/>
              </a:rPr>
              <a:t>СТРОИТЕЛИ</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42515" y="3410747"/>
            <a:ext cx="2062427" cy="1233195"/>
          </a:xfrm>
          <a:prstGeom prst="rect">
            <a:avLst/>
          </a:prstGeom>
        </p:spPr>
      </p:pic>
      <p:pic>
        <p:nvPicPr>
          <p:cNvPr id="6146" name="Picture 2" descr="Загадки про школу с ответами"/>
          <p:cNvPicPr>
            <a:picLocks noChangeAspect="1" noChangeArrowheads="1"/>
          </p:cNvPicPr>
          <p:nvPr/>
        </p:nvPicPr>
        <p:blipFill>
          <a:blip r:embed="rId3" cstate="print"/>
          <a:srcRect/>
          <a:stretch>
            <a:fillRect/>
          </a:stretch>
        </p:blipFill>
        <p:spPr bwMode="auto">
          <a:xfrm>
            <a:off x="6556375" y="0"/>
            <a:ext cx="2362200" cy="2190750"/>
          </a:xfrm>
          <a:prstGeom prst="rect">
            <a:avLst/>
          </a:prstGeom>
          <a:noFill/>
        </p:spPr>
      </p:pic>
      <p:sp>
        <p:nvSpPr>
          <p:cNvPr id="4" name="Прямоугольник 3"/>
          <p:cNvSpPr/>
          <p:nvPr/>
        </p:nvSpPr>
        <p:spPr>
          <a:xfrm>
            <a:off x="0" y="342901"/>
            <a:ext cx="6858000" cy="1323439"/>
          </a:xfrm>
          <a:prstGeom prst="rect">
            <a:avLst/>
          </a:prstGeom>
        </p:spPr>
        <p:txBody>
          <a:bodyPr wrap="square">
            <a:spAutoFit/>
          </a:bodyPr>
          <a:lstStyle/>
          <a:p>
            <a:r>
              <a:rPr lang="ru-RU" sz="2000" dirty="0" smtClean="0">
                <a:latin typeface="Times New Roman" pitchFamily="18" charset="0"/>
                <a:cs typeface="Times New Roman" pitchFamily="18" charset="0"/>
              </a:rPr>
              <a:t>Стоит дом,</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Кто в него войдет,</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Тот ум приобретет.</a:t>
            </a:r>
          </a:p>
          <a:p>
            <a:r>
              <a:rPr lang="ru-RU" sz="2000" dirty="0" smtClean="0">
                <a:latin typeface="Times New Roman" pitchFamily="18" charset="0"/>
                <a:cs typeface="Times New Roman" pitchFamily="18" charset="0"/>
              </a:rPr>
              <a:t>Ответ:</a:t>
            </a:r>
            <a:endParaRPr lang="ru-RU" sz="2000" dirty="0">
              <a:latin typeface="Times New Roman" pitchFamily="18" charset="0"/>
              <a:cs typeface="Times New Roman" pitchFamily="18" charset="0"/>
            </a:endParaRPr>
          </a:p>
        </p:txBody>
      </p:sp>
      <p:sp>
        <p:nvSpPr>
          <p:cNvPr id="5" name="Прямоугольник 4"/>
          <p:cNvSpPr/>
          <p:nvPr/>
        </p:nvSpPr>
        <p:spPr>
          <a:xfrm>
            <a:off x="3869871" y="2824843"/>
            <a:ext cx="4849585" cy="923330"/>
          </a:xfrm>
          <a:prstGeom prst="rect">
            <a:avLst/>
          </a:prstGeom>
        </p:spPr>
        <p:txBody>
          <a:bodyPr wrap="square">
            <a:spAutoFit/>
          </a:bodyPr>
          <a:lstStyle/>
          <a:p>
            <a:r>
              <a:rPr lang="ru-RU" sz="1800" dirty="0" smtClean="0">
                <a:latin typeface="Times New Roman" pitchFamily="18" charset="0"/>
                <a:cs typeface="Times New Roman" pitchFamily="18" charset="0"/>
              </a:rPr>
              <a:t>Говорит она беззвучно, но понятно и не скучно. Ты беседуй чаще с ней – станешь </a:t>
            </a:r>
            <a:r>
              <a:rPr lang="ru-RU" sz="1800" dirty="0" err="1" smtClean="0">
                <a:latin typeface="Times New Roman" pitchFamily="18" charset="0"/>
                <a:cs typeface="Times New Roman" pitchFamily="18" charset="0"/>
              </a:rPr>
              <a:t>___________умней</a:t>
            </a:r>
            <a:r>
              <a:rPr lang="ru-RU" sz="1800" dirty="0" smtClean="0">
                <a:latin typeface="Times New Roman" pitchFamily="18" charset="0"/>
                <a:cs typeface="Times New Roman" pitchFamily="18" charset="0"/>
              </a:rPr>
              <a:t> (_______).</a:t>
            </a:r>
            <a:endParaRPr lang="ru-RU" sz="1800" dirty="0">
              <a:latin typeface="Times New Roman" pitchFamily="18" charset="0"/>
              <a:cs typeface="Times New Roman" pitchFamily="18" charset="0"/>
            </a:endParaRPr>
          </a:p>
        </p:txBody>
      </p:sp>
      <p:sp>
        <p:nvSpPr>
          <p:cNvPr id="6" name="Прямоугольник 5"/>
          <p:cNvSpPr/>
          <p:nvPr/>
        </p:nvSpPr>
        <p:spPr>
          <a:xfrm>
            <a:off x="2793443" y="1527350"/>
            <a:ext cx="3396342" cy="584775"/>
          </a:xfrm>
          <a:prstGeom prst="rect">
            <a:avLst/>
          </a:prstGeom>
        </p:spPr>
        <p:txBody>
          <a:bodyPr wrap="square">
            <a:spAutoFit/>
          </a:bodyPr>
          <a:lstStyle/>
          <a:p>
            <a:pPr lvl="0" defTabSz="914400" eaLnBrk="0" fontAlgn="base" hangingPunct="0">
              <a:spcBef>
                <a:spcPct val="0"/>
              </a:spcBef>
              <a:spcAft>
                <a:spcPct val="0"/>
              </a:spcAft>
            </a:pPr>
            <a:r>
              <a:rPr lang="ru-RU" sz="3200" b="1" dirty="0" smtClean="0">
                <a:latin typeface="Times New Roman" pitchFamily="18" charset="0"/>
                <a:ea typeface="Times New Roman" pitchFamily="18" charset="0"/>
                <a:cs typeface="Times New Roman" pitchFamily="18" charset="0"/>
              </a:rPr>
              <a:t>      школа №4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813838" y="3178897"/>
            <a:ext cx="1553441" cy="1553441"/>
          </a:xfrm>
          <a:prstGeom prst="ellipse">
            <a:avLst/>
          </a:prstGeom>
        </p:spPr>
      </p:pic>
      <p:sp>
        <p:nvSpPr>
          <p:cNvPr id="83969" name="Rectangle 1"/>
          <p:cNvSpPr>
            <a:spLocks noChangeArrowheads="1"/>
          </p:cNvSpPr>
          <p:nvPr/>
        </p:nvSpPr>
        <p:spPr bwMode="auto">
          <a:xfrm>
            <a:off x="0" y="269304"/>
            <a:ext cx="9144000" cy="9848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20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Цель работы</a:t>
            </a:r>
            <a:r>
              <a:rPr kumimoji="0" lang="ru-RU" sz="2000" b="0"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на основе имеющихся краеведческих материалов создать познавательную активную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квест-игру</a:t>
            </a:r>
            <a:endPar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449263"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Прямоугольник 10"/>
          <p:cNvSpPr/>
          <p:nvPr/>
        </p:nvSpPr>
        <p:spPr>
          <a:xfrm>
            <a:off x="184825" y="1546698"/>
            <a:ext cx="8346331" cy="4708981"/>
          </a:xfrm>
          <a:prstGeom prst="rect">
            <a:avLst/>
          </a:prstGeom>
        </p:spPr>
        <p:txBody>
          <a:bodyPr wrap="square">
            <a:spAutoFit/>
          </a:bodyPr>
          <a:lstStyle/>
          <a:p>
            <a:pPr lvl="0" indent="449263" algn="just" defTabSz="914400" fontAlgn="base">
              <a:spcBef>
                <a:spcPct val="0"/>
              </a:spcBef>
              <a:spcAft>
                <a:spcPct val="0"/>
              </a:spcAft>
            </a:pPr>
            <a:r>
              <a:rPr lang="ru-RU" sz="2000" dirty="0" smtClean="0">
                <a:latin typeface="Times New Roman" pitchFamily="18" charset="0"/>
                <a:ea typeface="Calibri" pitchFamily="34" charset="0"/>
                <a:cs typeface="Times New Roman" pitchFamily="18" charset="0"/>
              </a:rPr>
              <a:t>Мы выдвинули </a:t>
            </a:r>
            <a:r>
              <a:rPr lang="ru-RU" sz="2000" b="1" dirty="0" smtClean="0">
                <a:latin typeface="Times New Roman" pitchFamily="18" charset="0"/>
                <a:ea typeface="Calibri" pitchFamily="34" charset="0"/>
                <a:cs typeface="Times New Roman" pitchFamily="18" charset="0"/>
              </a:rPr>
              <a:t>гипотезу</a:t>
            </a:r>
            <a:r>
              <a:rPr lang="ru-RU" sz="2000" dirty="0" smtClean="0">
                <a:latin typeface="Times New Roman" pitchFamily="18" charset="0"/>
                <a:ea typeface="Calibri" pitchFamily="34" charset="0"/>
                <a:cs typeface="Times New Roman" pitchFamily="18" charset="0"/>
              </a:rPr>
              <a:t>: зная историю города, можно создавать различные задания познавательного характера</a:t>
            </a:r>
          </a:p>
          <a:p>
            <a:pPr lvl="0" indent="449263" algn="just" defTabSz="914400" fontAlgn="base">
              <a:spcBef>
                <a:spcPct val="0"/>
              </a:spcBef>
              <a:spcAft>
                <a:spcPct val="0"/>
              </a:spcAft>
            </a:pPr>
            <a:endParaRPr lang="ru-RU" sz="2000" dirty="0" smtClean="0">
              <a:latin typeface="Times New Roman" pitchFamily="18" charset="0"/>
              <a:ea typeface="Calibri" pitchFamily="34" charset="0"/>
              <a:cs typeface="Times New Roman" pitchFamily="18" charset="0"/>
            </a:endParaRPr>
          </a:p>
          <a:p>
            <a:pPr lvl="0" indent="449263" algn="just" defTabSz="914400" fontAlgn="base">
              <a:spcBef>
                <a:spcPct val="0"/>
              </a:spcBef>
              <a:spcAft>
                <a:spcPct val="0"/>
              </a:spcAft>
            </a:pPr>
            <a:endParaRPr lang="ru-RU" sz="2000" dirty="0" smtClean="0">
              <a:latin typeface="Times New Roman" pitchFamily="18" charset="0"/>
              <a:ea typeface="Calibri" pitchFamily="34" charset="0"/>
              <a:cs typeface="Times New Roman" pitchFamily="18" charset="0"/>
            </a:endParaRPr>
          </a:p>
          <a:p>
            <a:pPr lvl="0" indent="449263" algn="just" defTabSz="914400" fontAlgn="base">
              <a:spcBef>
                <a:spcPct val="0"/>
              </a:spcBef>
              <a:spcAft>
                <a:spcPct val="0"/>
              </a:spcAft>
            </a:pPr>
            <a:endParaRPr lang="ru-RU" sz="2000" dirty="0" smtClean="0">
              <a:latin typeface="Times New Roman" pitchFamily="18" charset="0"/>
              <a:ea typeface="Calibri" pitchFamily="34" charset="0"/>
              <a:cs typeface="Times New Roman" pitchFamily="18" charset="0"/>
            </a:endParaRPr>
          </a:p>
          <a:p>
            <a:pPr lvl="0" indent="449263" algn="just" defTabSz="914400" fontAlgn="base">
              <a:spcBef>
                <a:spcPct val="0"/>
              </a:spcBef>
              <a:spcAft>
                <a:spcPct val="0"/>
              </a:spcAft>
            </a:pPr>
            <a:endParaRPr lang="ru-RU" sz="2000" dirty="0" smtClean="0">
              <a:latin typeface="Times New Roman" pitchFamily="18" charset="0"/>
              <a:ea typeface="Calibri" pitchFamily="34" charset="0"/>
              <a:cs typeface="Times New Roman" pitchFamily="18" charset="0"/>
            </a:endParaRPr>
          </a:p>
          <a:p>
            <a:pPr lvl="0" indent="449263" algn="just" defTabSz="914400" fontAlgn="base">
              <a:spcBef>
                <a:spcPct val="0"/>
              </a:spcBef>
              <a:spcAft>
                <a:spcPct val="0"/>
              </a:spcAft>
            </a:pPr>
            <a:endParaRPr lang="ru-RU" sz="2000" dirty="0" smtClean="0">
              <a:latin typeface="Times New Roman" pitchFamily="18" charset="0"/>
              <a:ea typeface="Calibri" pitchFamily="34" charset="0"/>
              <a:cs typeface="Times New Roman" pitchFamily="18" charset="0"/>
            </a:endParaRPr>
          </a:p>
          <a:p>
            <a:pPr lvl="0" indent="449263" algn="just" defTabSz="914400" fontAlgn="base">
              <a:spcBef>
                <a:spcPct val="0"/>
              </a:spcBef>
              <a:spcAft>
                <a:spcPct val="0"/>
              </a:spcAft>
            </a:pPr>
            <a:endParaRPr lang="ru-RU" sz="2000" dirty="0" smtClean="0">
              <a:latin typeface="Times New Roman" pitchFamily="18" charset="0"/>
              <a:ea typeface="Calibri" pitchFamily="34" charset="0"/>
              <a:cs typeface="Times New Roman" pitchFamily="18" charset="0"/>
            </a:endParaRPr>
          </a:p>
          <a:p>
            <a:pPr lvl="0" indent="449263" algn="just" defTabSz="914400" fontAlgn="base">
              <a:spcBef>
                <a:spcPct val="0"/>
              </a:spcBef>
              <a:spcAft>
                <a:spcPct val="0"/>
              </a:spcAft>
            </a:pPr>
            <a:endParaRPr lang="ru-RU" sz="2000" dirty="0" smtClean="0">
              <a:latin typeface="Times New Roman" pitchFamily="18" charset="0"/>
              <a:ea typeface="Calibri" pitchFamily="34" charset="0"/>
              <a:cs typeface="Times New Roman" pitchFamily="18" charset="0"/>
            </a:endParaRPr>
          </a:p>
          <a:p>
            <a:pPr lvl="0" indent="449263" algn="just" defTabSz="914400" fontAlgn="base">
              <a:spcBef>
                <a:spcPct val="0"/>
              </a:spcBef>
              <a:spcAft>
                <a:spcPct val="0"/>
              </a:spcAft>
            </a:pPr>
            <a:endParaRPr lang="ru-RU" sz="2000" dirty="0" smtClean="0">
              <a:latin typeface="Times New Roman" pitchFamily="18" charset="0"/>
              <a:ea typeface="Calibri" pitchFamily="34" charset="0"/>
              <a:cs typeface="Times New Roman" pitchFamily="18" charset="0"/>
            </a:endParaRPr>
          </a:p>
          <a:p>
            <a:pPr lvl="0" indent="449263" algn="just" defTabSz="914400" fontAlgn="base">
              <a:spcBef>
                <a:spcPct val="0"/>
              </a:spcBef>
              <a:spcAft>
                <a:spcPct val="0"/>
              </a:spcAft>
            </a:pPr>
            <a:endParaRPr lang="ru-RU" sz="2000" dirty="0" smtClean="0">
              <a:latin typeface="Times New Roman" pitchFamily="18" charset="0"/>
              <a:ea typeface="Calibri" pitchFamily="34" charset="0"/>
              <a:cs typeface="Times New Roman" pitchFamily="18" charset="0"/>
            </a:endParaRPr>
          </a:p>
          <a:p>
            <a:pPr lvl="0" indent="449263" algn="just" defTabSz="914400" fontAlgn="base">
              <a:spcBef>
                <a:spcPct val="0"/>
              </a:spcBef>
              <a:spcAft>
                <a:spcPct val="0"/>
              </a:spcAft>
            </a:pPr>
            <a:endParaRPr lang="ru-RU" sz="2000" dirty="0" smtClean="0">
              <a:latin typeface="Times New Roman" pitchFamily="18" charset="0"/>
              <a:ea typeface="Calibri" pitchFamily="34" charset="0"/>
              <a:cs typeface="Times New Roman" pitchFamily="18" charset="0"/>
            </a:endParaRPr>
          </a:p>
          <a:p>
            <a:pPr lvl="0" indent="449263" algn="just" defTabSz="914400" fontAlgn="base">
              <a:spcBef>
                <a:spcPct val="0"/>
              </a:spcBef>
              <a:spcAft>
                <a:spcPct val="0"/>
              </a:spcAft>
            </a:pPr>
            <a:endParaRPr lang="ru-RU" sz="2000" dirty="0" smtClean="0">
              <a:latin typeface="Times New Roman" pitchFamily="18" charset="0"/>
              <a:cs typeface="Times New Roman" pitchFamily="18" charset="0"/>
            </a:endParaRPr>
          </a:p>
          <a:p>
            <a:pPr lvl="0" indent="449263" algn="just" defTabSz="914400" fontAlgn="base">
              <a:spcBef>
                <a:spcPct val="0"/>
              </a:spcBef>
              <a:spcAft>
                <a:spcPct val="0"/>
              </a:spcAft>
            </a:pPr>
            <a:endParaRPr lang="ru-RU" sz="2000" dirty="0" smtClean="0">
              <a:latin typeface="Times New Roman" pitchFamily="18" charset="0"/>
              <a:cs typeface="Times New Roman" pitchFamily="18" charset="0"/>
            </a:endParaRPr>
          </a:p>
          <a:p>
            <a:pPr lvl="0" indent="449263" algn="just" defTabSz="914400" fontAlgn="base">
              <a:spcBef>
                <a:spcPct val="0"/>
              </a:spcBef>
              <a:spcAft>
                <a:spcPct val="0"/>
              </a:spcAft>
            </a:pPr>
            <a:endParaRPr lang="ru-RU" sz="2000" dirty="0" smtClean="0">
              <a:latin typeface="Arial" pitchFamily="34" charset="0"/>
              <a:cs typeface="Arial" pitchFamily="34" charset="0"/>
            </a:endParaRPr>
          </a:p>
        </p:txBody>
      </p:sp>
      <p:sp>
        <p:nvSpPr>
          <p:cNvPr id="83973" name="Rectangle 5"/>
          <p:cNvSpPr>
            <a:spLocks noChangeArrowheads="1"/>
          </p:cNvSpPr>
          <p:nvPr/>
        </p:nvSpPr>
        <p:spPr bwMode="auto">
          <a:xfrm>
            <a:off x="0" y="2306247"/>
            <a:ext cx="914400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49263" algn="just" defTabSz="914400" fontAlgn="base">
              <a:spcBef>
                <a:spcPct val="0"/>
              </a:spcBef>
              <a:spcAft>
                <a:spcPct val="0"/>
              </a:spcAft>
            </a:pPr>
            <a:endPar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lvl="0" indent="449263" algn="just" defTabSz="914400" fontAlgn="base">
              <a:spcBef>
                <a:spcPct val="0"/>
              </a:spcBef>
              <a:spcAft>
                <a:spcPct val="0"/>
              </a:spcAft>
            </a:pPr>
            <a:endParaRPr lang="ru-RU" sz="2000" b="1" dirty="0" smtClean="0">
              <a:latin typeface="Times New Roman" pitchFamily="18" charset="0"/>
              <a:ea typeface="Calibri" pitchFamily="34" charset="0"/>
              <a:cs typeface="Times New Roman" pitchFamily="18" charset="0"/>
            </a:endParaRPr>
          </a:p>
          <a:p>
            <a:pPr lvl="0" indent="449263" algn="just" defTabSz="914400" fontAlgn="base">
              <a:spcBef>
                <a:spcPct val="0"/>
              </a:spcBef>
              <a:spcAft>
                <a:spcPct val="0"/>
              </a:spcAft>
            </a:pPr>
            <a:r>
              <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Объектом</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исследования является </a:t>
            </a:r>
            <a:r>
              <a:rPr lang="ru-RU" sz="2000" dirty="0" smtClean="0">
                <a:latin typeface="Times New Roman" pitchFamily="18" charset="0"/>
                <a:ea typeface="Calibri" pitchFamily="34" charset="0"/>
                <a:cs typeface="Times New Roman" pitchFamily="18" charset="0"/>
              </a:rPr>
              <a:t>город Мирный</a:t>
            </a:r>
            <a:endPar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449263" algn="just" defTabSz="914400" rtl="0" eaLnBrk="1" fontAlgn="base" latinLnBrk="0" hangingPunct="1">
              <a:lnSpc>
                <a:spcPct val="100000"/>
              </a:lnSpc>
              <a:spcBef>
                <a:spcPct val="0"/>
              </a:spcBef>
              <a:spcAft>
                <a:spcPct val="0"/>
              </a:spcAft>
              <a:buClrTx/>
              <a:buSzTx/>
              <a:buFontTx/>
              <a:buNone/>
              <a:tabLst/>
            </a:pPr>
            <a:endParaRPr lang="ru-RU" sz="2000" dirty="0" smtClean="0">
              <a:latin typeface="Times New Roman" pitchFamily="18" charset="0"/>
              <a:ea typeface="Calibri" pitchFamily="34" charset="0"/>
              <a:cs typeface="Times New Roman" pitchFamily="18" charset="0"/>
            </a:endParaRPr>
          </a:p>
          <a:p>
            <a:pPr lvl="0" indent="449263" algn="just" defTabSz="914400" fontAlgn="base">
              <a:spcBef>
                <a:spcPct val="0"/>
              </a:spcBef>
              <a:spcAft>
                <a:spcPct val="0"/>
              </a:spcAft>
            </a:pPr>
            <a:endParaRPr lang="ru-RU" sz="2000" dirty="0" smtClean="0">
              <a:latin typeface="Times New Roman" pitchFamily="18" charset="0"/>
              <a:ea typeface="Calibri" pitchFamily="34" charset="0"/>
              <a:cs typeface="Times New Roman" pitchFamily="18" charset="0"/>
            </a:endParaRPr>
          </a:p>
          <a:p>
            <a:pPr lvl="0" indent="449263" algn="just" defTabSz="914400" fontAlgn="base">
              <a:spcBef>
                <a:spcPct val="0"/>
              </a:spcBef>
              <a:spcAft>
                <a:spcPct val="0"/>
              </a:spcAft>
            </a:pPr>
            <a:endPar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lvl="0" indent="449263" algn="just" defTabSz="914400" fontAlgn="base">
              <a:spcBef>
                <a:spcPct val="0"/>
              </a:spcBef>
              <a:spcAft>
                <a:spcPct val="0"/>
              </a:spcAft>
            </a:pPr>
            <a:r>
              <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Предмет</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исследования-</a:t>
            </a:r>
            <a:r>
              <a:rPr lang="ru-RU" sz="2000" dirty="0" smtClean="0">
                <a:latin typeface="Times New Roman" pitchFamily="18" charset="0"/>
                <a:ea typeface="Calibri" pitchFamily="34" charset="0"/>
                <a:cs typeface="Times New Roman" pitchFamily="18" charset="0"/>
              </a:rPr>
              <a:t>события в истории города, нашедшие воплощение в облике нашего города  </a:t>
            </a:r>
          </a:p>
          <a:p>
            <a:pPr lvl="0" indent="449263" algn="just" defTabSz="914400" fontAlgn="base">
              <a:spcBef>
                <a:spcPct val="0"/>
              </a:spcBef>
              <a:spcAft>
                <a:spcPct val="0"/>
              </a:spcAft>
            </a:pPr>
            <a:endParaRPr lang="ru-RU" sz="2000" dirty="0" smtClean="0">
              <a:latin typeface="Times New Roman" pitchFamily="18" charset="0"/>
              <a:ea typeface="Calibri" pitchFamily="34" charset="0"/>
              <a:cs typeface="Times New Roman" pitchFamily="18" charset="0"/>
            </a:endParaRPr>
          </a:p>
          <a:p>
            <a:pPr marL="0" marR="0" lvl="0" indent="449263" algn="just" defTabSz="914400" rtl="0" eaLnBrk="1" fontAlgn="base" latinLnBrk="0" hangingPunct="1">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 name="Рисунок 14"/>
          <p:cNvPicPr>
            <a:picLocks/>
          </p:cNvPicPr>
          <p:nvPr/>
        </p:nvPicPr>
        <p:blipFill>
          <a:blip r:embed="rId5" cstate="print">
            <a:extLst>
              <a:ext uri="{28A0092B-C50C-407E-A947-70E740481C1C}">
                <a14:useLocalDpi xmlns="" xmlns:a14="http://schemas.microsoft.com/office/drawing/2010/main" val="0"/>
              </a:ext>
            </a:extLst>
          </a:blip>
          <a:stretch>
            <a:fillRect/>
          </a:stretch>
        </p:blipFill>
        <p:spPr>
          <a:xfrm rot="257105">
            <a:off x="268483" y="402524"/>
            <a:ext cx="203520" cy="207306"/>
          </a:xfrm>
          <a:prstGeom prst="rect">
            <a:avLst/>
          </a:prstGeom>
        </p:spPr>
      </p:pic>
      <p:pic>
        <p:nvPicPr>
          <p:cNvPr id="17" name="Рисунок 16"/>
          <p:cNvPicPr>
            <a:picLocks/>
          </p:cNvPicPr>
          <p:nvPr/>
        </p:nvPicPr>
        <p:blipFill>
          <a:blip r:embed="rId5" cstate="print">
            <a:extLst>
              <a:ext uri="{28A0092B-C50C-407E-A947-70E740481C1C}">
                <a14:useLocalDpi xmlns="" xmlns:a14="http://schemas.microsoft.com/office/drawing/2010/main" val="0"/>
              </a:ext>
            </a:extLst>
          </a:blip>
          <a:stretch>
            <a:fillRect/>
          </a:stretch>
        </p:blipFill>
        <p:spPr>
          <a:xfrm rot="257105">
            <a:off x="330241" y="1639747"/>
            <a:ext cx="203520" cy="207306"/>
          </a:xfrm>
          <a:prstGeom prst="rect">
            <a:avLst/>
          </a:prstGeom>
        </p:spPr>
      </p:pic>
      <p:pic>
        <p:nvPicPr>
          <p:cNvPr id="18" name="Рисунок 17"/>
          <p:cNvPicPr>
            <a:picLocks/>
          </p:cNvPicPr>
          <p:nvPr/>
        </p:nvPicPr>
        <p:blipFill>
          <a:blip r:embed="rId5" cstate="print">
            <a:extLst>
              <a:ext uri="{28A0092B-C50C-407E-A947-70E740481C1C}">
                <a14:useLocalDpi xmlns="" xmlns:a14="http://schemas.microsoft.com/office/drawing/2010/main" val="0"/>
              </a:ext>
            </a:extLst>
          </a:blip>
          <a:stretch>
            <a:fillRect/>
          </a:stretch>
        </p:blipFill>
        <p:spPr>
          <a:xfrm rot="257105">
            <a:off x="257851" y="2868598"/>
            <a:ext cx="203520" cy="207306"/>
          </a:xfrm>
          <a:prstGeom prst="rect">
            <a:avLst/>
          </a:prstGeom>
        </p:spPr>
      </p:pic>
      <p:pic>
        <p:nvPicPr>
          <p:cNvPr id="10" name="Рисунок 9"/>
          <p:cNvPicPr>
            <a:picLocks/>
          </p:cNvPicPr>
          <p:nvPr/>
        </p:nvPicPr>
        <p:blipFill>
          <a:blip r:embed="rId5" cstate="print">
            <a:extLst>
              <a:ext uri="{28A0092B-C50C-407E-A947-70E740481C1C}">
                <a14:useLocalDpi xmlns="" xmlns:a14="http://schemas.microsoft.com/office/drawing/2010/main" val="0"/>
              </a:ext>
            </a:extLst>
          </a:blip>
          <a:stretch>
            <a:fillRect/>
          </a:stretch>
        </p:blipFill>
        <p:spPr>
          <a:xfrm rot="257105">
            <a:off x="261392" y="4222482"/>
            <a:ext cx="203520" cy="207306"/>
          </a:xfrm>
          <a:prstGeom prst="rect">
            <a:avLst/>
          </a:prstGeom>
        </p:spPr>
      </p:pic>
    </p:spTree>
    <p:extLst>
      <p:ext uri="{BB962C8B-B14F-4D97-AF65-F5344CB8AC3E}">
        <p14:creationId xmlns="" xmlns:p14="http://schemas.microsoft.com/office/powerpoint/2010/main" val="3588823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0" y="263785"/>
            <a:ext cx="9144000" cy="45704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3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Викторина</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Дата дня  рождения города Мирного:</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  22 июня 1941 года</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 15 июля 1957 года</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 12 апреля 1961 года</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 Первый начальник и основатель космодрома и города:</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  В.В. Путин</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  М.И. </a:t>
            </a:r>
            <a:r>
              <a:rPr kumimoji="0" lang="ru-RU" sz="13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Неделин</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  М.Г. Григорьев</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3. Главная улица города Мирного:</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 улица Ленина</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 улица </a:t>
            </a:r>
            <a:r>
              <a:rPr kumimoji="0" lang="ru-RU" sz="13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Неделина</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 улица </a:t>
            </a:r>
            <a:r>
              <a:rPr kumimoji="0" lang="ru-RU" sz="13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Овчинникова</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 Название озера в городе Мирный:</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 Мирное</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 </a:t>
            </a:r>
            <a:r>
              <a:rPr kumimoji="0" lang="ru-RU" sz="13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Плесцы</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 Северное</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5. За какую деятельность посвящен памятник </a:t>
            </a:r>
            <a:r>
              <a:rPr kumimoji="0" lang="ru-RU" sz="13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Янгелю</a:t>
            </a:r>
            <a:r>
              <a:rPr kumimoji="0" lang="ru-RU"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М.К . в городе Мирный:</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 </a:t>
            </a:r>
            <a:r>
              <a:rPr kumimoji="0" lang="ru-RU" sz="13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конструктор, академик, создатель многих образцов ракетной техники</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б) писателю</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в) </a:t>
            </a: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основателю космодрома и города</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340510" y="172666"/>
            <a:ext cx="2200883" cy="2200883"/>
          </a:xfrm>
          <a:prstGeom prst="ellipse">
            <a:avLst/>
          </a:prstGeom>
          <a:ln w="25400">
            <a:solidFill>
              <a:srgbClr val="09BFA1"/>
            </a:solid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504722"/>
            <a:ext cx="9144000"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6. Название здания изображенного на картинке?</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 Детская школа искусств</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 Гарнизонный дом офицеров</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 Гостиница "Север" </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7585" name="Рисунок 35" descr="http://fototerra.ru/photo/Russia/Mirny/large-165658.jpg"/>
          <p:cNvPicPr>
            <a:picLocks noChangeAspect="1" noChangeArrowheads="1"/>
          </p:cNvPicPr>
          <p:nvPr/>
        </p:nvPicPr>
        <p:blipFill>
          <a:blip r:embed="rId2" cstate="print"/>
          <a:srcRect/>
          <a:stretch>
            <a:fillRect/>
          </a:stretch>
        </p:blipFill>
        <p:spPr bwMode="auto">
          <a:xfrm>
            <a:off x="6682902" y="233390"/>
            <a:ext cx="1964987" cy="1470571"/>
          </a:xfrm>
          <a:prstGeom prst="rect">
            <a:avLst/>
          </a:prstGeom>
          <a:noFill/>
        </p:spPr>
      </p:pic>
      <p:sp>
        <p:nvSpPr>
          <p:cNvPr id="67587" name="Rectangle 3"/>
          <p:cNvSpPr>
            <a:spLocks noChangeArrowheads="1"/>
          </p:cNvSpPr>
          <p:nvPr/>
        </p:nvSpPr>
        <p:spPr bwMode="auto">
          <a:xfrm>
            <a:off x="0" y="1471658"/>
            <a:ext cx="9144000"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7. На какой из улиц находится здание центральной Почты России:</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 улица Советская</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 улица </a:t>
            </a:r>
            <a:r>
              <a:rPr kumimoji="0" lang="ru-RU" sz="13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Неделина</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 улица Ломоносова</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8. Здание в городе Мирный под названием"Спутник"- это:</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 стартовая площадка для запуска ракет</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 тренировочная база космонавтов</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 аквапарк</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9.  Сколько в городе Мирный общеобразовательных школ:</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 5</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 12</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 4</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10. На какой улице стоит здание "Детской школы искусств"</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 улица </a:t>
            </a:r>
            <a:r>
              <a:rPr kumimoji="0" lang="ru-RU" sz="13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Степанченко</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 улица Ленина</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 улица Дзержинского</a:t>
            </a:r>
            <a:endParaRPr kumimoji="0" lang="ru-RU" sz="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359446"/>
            <a:ext cx="9144000" cy="569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3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11. Кому посвящен памятник, изображенный на картинке?</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8609" name="Picture 1" descr="http://old.mirniy.ru/images/frunze.jpg"/>
          <p:cNvPicPr>
            <a:picLocks noChangeAspect="1" noChangeArrowheads="1"/>
          </p:cNvPicPr>
          <p:nvPr/>
        </p:nvPicPr>
        <p:blipFill>
          <a:blip r:embed="rId2" r:link="rId3" cstate="print"/>
          <a:srcRect/>
          <a:stretch>
            <a:fillRect/>
          </a:stretch>
        </p:blipFill>
        <p:spPr bwMode="auto">
          <a:xfrm>
            <a:off x="7155712" y="0"/>
            <a:ext cx="1488558" cy="1979465"/>
          </a:xfrm>
          <a:prstGeom prst="rect">
            <a:avLst/>
          </a:prstGeom>
          <a:noFill/>
        </p:spPr>
      </p:pic>
      <p:sp>
        <p:nvSpPr>
          <p:cNvPr id="68611" name="Rectangle 3"/>
          <p:cNvSpPr>
            <a:spLocks noChangeArrowheads="1"/>
          </p:cNvSpPr>
          <p:nvPr/>
        </p:nvSpPr>
        <p:spPr bwMode="auto">
          <a:xfrm>
            <a:off x="0" y="701914"/>
            <a:ext cx="9144000" cy="33701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 М.Г. Григорьеву</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б) М.К. </a:t>
            </a:r>
            <a:r>
              <a:rPr kumimoji="0" lang="ru-RU" sz="13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Янгелю</a:t>
            </a:r>
            <a:r>
              <a:rPr kumimoji="0" lang="ru-RU" sz="13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М.В. </a:t>
            </a:r>
            <a:r>
              <a:rPr kumimoji="0" lang="ru-RU"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Фрунзе </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12. На какой улице стоит здание общеобразовательной школы № 4?</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а) улица Ленина</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б) улица Дзержинского</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в) улица Советская</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13.  Название центральной площади города Мирного:</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а) площадь имени</a:t>
            </a:r>
            <a:r>
              <a:rPr kumimoji="0" lang="ru-RU" sz="13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ru-RU"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М.В. </a:t>
            </a:r>
            <a:r>
              <a:rPr kumimoji="0" lang="ru-RU"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Фрунзе</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б) площадь имени В.И. Ленина</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в) площадь имени Ю. А. Гагарина</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14.  Какой памятник Мирного изображен на гербе и флаге Мирного:</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а) Памятник "Основателям гарнизона и города"</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б) Памятник "Космос -2000"</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в) Памятник Победы</a:t>
            </a:r>
            <a:endPar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descr="https://grandmaket.ru/images/goroda/Mirnyiy_595.png"/>
          <p:cNvPicPr>
            <a:picLocks noChangeAspect="1" noChangeArrowheads="1"/>
          </p:cNvPicPr>
          <p:nvPr/>
        </p:nvPicPr>
        <p:blipFill>
          <a:blip r:embed="rId2" r:link="rId3" cstate="print"/>
          <a:srcRect/>
          <a:stretch>
            <a:fillRect/>
          </a:stretch>
        </p:blipFill>
        <p:spPr bwMode="auto">
          <a:xfrm>
            <a:off x="393405" y="1594883"/>
            <a:ext cx="1382232" cy="1522430"/>
          </a:xfrm>
          <a:prstGeom prst="rect">
            <a:avLst/>
          </a:prstGeom>
          <a:noFill/>
        </p:spPr>
      </p:pic>
      <p:pic>
        <p:nvPicPr>
          <p:cNvPr id="69634" name="Picture 2" descr="http://www.heraldicum.ru/russia/subjects/towns/images/mirny3.gif"/>
          <p:cNvPicPr>
            <a:picLocks noChangeAspect="1" noChangeArrowheads="1"/>
          </p:cNvPicPr>
          <p:nvPr/>
        </p:nvPicPr>
        <p:blipFill>
          <a:blip r:embed="rId4" r:link="rId5" cstate="print"/>
          <a:srcRect/>
          <a:stretch>
            <a:fillRect/>
          </a:stretch>
        </p:blipFill>
        <p:spPr bwMode="auto">
          <a:xfrm>
            <a:off x="7198243" y="1554791"/>
            <a:ext cx="1286538" cy="1633407"/>
          </a:xfrm>
          <a:prstGeom prst="rect">
            <a:avLst/>
          </a:prstGeom>
          <a:noFill/>
        </p:spPr>
      </p:pic>
      <p:pic>
        <p:nvPicPr>
          <p:cNvPr id="69633" name="Picture 1" descr="http://www.heraldicum.ru/russia/subjects/towns/images/cerdakly.gif"/>
          <p:cNvPicPr>
            <a:picLocks noChangeAspect="1" noChangeArrowheads="1"/>
          </p:cNvPicPr>
          <p:nvPr/>
        </p:nvPicPr>
        <p:blipFill>
          <a:blip r:embed="rId6" r:link="rId7" cstate="print"/>
          <a:srcRect/>
          <a:stretch>
            <a:fillRect/>
          </a:stretch>
        </p:blipFill>
        <p:spPr bwMode="auto">
          <a:xfrm>
            <a:off x="3689498" y="1630990"/>
            <a:ext cx="1318437" cy="1524668"/>
          </a:xfrm>
          <a:prstGeom prst="rect">
            <a:avLst/>
          </a:prstGeom>
          <a:noFill/>
        </p:spPr>
      </p:pic>
      <p:sp>
        <p:nvSpPr>
          <p:cNvPr id="69636" name="Rectangle 4"/>
          <p:cNvSpPr>
            <a:spLocks noChangeArrowheads="1"/>
          </p:cNvSpPr>
          <p:nvPr/>
        </p:nvSpPr>
        <p:spPr bwMode="auto">
          <a:xfrm>
            <a:off x="0" y="277666"/>
            <a:ext cx="9144000" cy="14157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15. На какой картинке изображен герб МО "Мирный":</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3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300" dirty="0" smtClean="0">
              <a:solidFill>
                <a:srgbClr val="000000"/>
              </a:solidFill>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rPr>
              <a:t>            а)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637" name="Rectangle 5"/>
          <p:cNvSpPr>
            <a:spLocks noChangeArrowheads="1"/>
          </p:cNvSpPr>
          <p:nvPr/>
        </p:nvSpPr>
        <p:spPr bwMode="auto">
          <a:xfrm>
            <a:off x="3657600" y="1026426"/>
            <a:ext cx="5486399"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б)</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638" name="Rectangle 6"/>
          <p:cNvSpPr>
            <a:spLocks noChangeArrowheads="1"/>
          </p:cNvSpPr>
          <p:nvPr/>
        </p:nvSpPr>
        <p:spPr bwMode="auto">
          <a:xfrm>
            <a:off x="7208875" y="1017102"/>
            <a:ext cx="1382232"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в)</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639" name="Rectangle 7"/>
          <p:cNvSpPr>
            <a:spLocks noChangeArrowheads="1"/>
          </p:cNvSpPr>
          <p:nvPr/>
        </p:nvSpPr>
        <p:spPr bwMode="auto">
          <a:xfrm>
            <a:off x="0" y="76295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591" y="273844"/>
            <a:ext cx="8387759" cy="491700"/>
          </a:xfrm>
        </p:spPr>
        <p:txBody>
          <a:bodyPr>
            <a:normAutofit fontScale="90000"/>
          </a:bodyPr>
          <a:lstStyle/>
          <a:p>
            <a:r>
              <a:rPr lang="ru-RU" dirty="0" smtClean="0"/>
              <a:t>Вывод:</a:t>
            </a:r>
            <a:endParaRPr lang="ru-RU" dirty="0"/>
          </a:p>
        </p:txBody>
      </p:sp>
      <p:sp>
        <p:nvSpPr>
          <p:cNvPr id="3" name="Содержимое 2"/>
          <p:cNvSpPr>
            <a:spLocks noGrp="1"/>
          </p:cNvSpPr>
          <p:nvPr>
            <p:ph idx="1"/>
          </p:nvPr>
        </p:nvSpPr>
        <p:spPr>
          <a:xfrm>
            <a:off x="138223" y="723014"/>
            <a:ext cx="8708065" cy="4284919"/>
          </a:xfrm>
        </p:spPr>
        <p:txBody>
          <a:bodyPr>
            <a:normAutofit/>
          </a:bodyPr>
          <a:lstStyle/>
          <a:p>
            <a:pPr marL="0" lvl="0" indent="0" algn="just" defTabSz="914400" fontAlgn="base">
              <a:lnSpc>
                <a:spcPct val="100000"/>
              </a:lnSpc>
              <a:spcBef>
                <a:spcPct val="0"/>
              </a:spcBef>
              <a:spcAft>
                <a:spcPct val="0"/>
              </a:spcAft>
              <a:buNone/>
            </a:pPr>
            <a:endParaRPr lang="ru-RU" sz="2800" dirty="0" smtClean="0">
              <a:latin typeface="Times New Roman" pitchFamily="18" charset="0"/>
              <a:ea typeface="Calibri" pitchFamily="34" charset="0"/>
              <a:cs typeface="Times New Roman" pitchFamily="18" charset="0"/>
            </a:endParaRPr>
          </a:p>
          <a:p>
            <a:pPr marL="0" lvl="0" indent="0" algn="just" defTabSz="914400" fontAlgn="base">
              <a:lnSpc>
                <a:spcPct val="100000"/>
              </a:lnSpc>
              <a:spcBef>
                <a:spcPct val="0"/>
              </a:spcBef>
              <a:spcAft>
                <a:spcPct val="0"/>
              </a:spcAft>
              <a:buNone/>
            </a:pPr>
            <a:r>
              <a:rPr lang="ru-RU" sz="2400" dirty="0" smtClean="0">
                <a:latin typeface="Times New Roman" pitchFamily="18" charset="0"/>
                <a:ea typeface="Calibri" pitchFamily="34" charset="0"/>
                <a:cs typeface="Times New Roman" pitchFamily="18" charset="0"/>
              </a:rPr>
              <a:t>  В ходе нашего исследования мы решили поставленные задачи: </a:t>
            </a:r>
          </a:p>
          <a:p>
            <a:pPr marL="0" indent="0" algn="just" defTabSz="914400" fontAlgn="base">
              <a:lnSpc>
                <a:spcPct val="100000"/>
              </a:lnSpc>
              <a:spcBef>
                <a:spcPct val="0"/>
              </a:spcBef>
              <a:spcAft>
                <a:spcPct val="0"/>
              </a:spcAft>
              <a:buNone/>
            </a:pPr>
            <a:r>
              <a:rPr lang="ru-RU" sz="2400" dirty="0" smtClean="0">
                <a:latin typeface="Times New Roman" pitchFamily="18" charset="0"/>
                <a:ea typeface="Calibri" pitchFamily="34" charset="0"/>
                <a:cs typeface="Times New Roman" pitchFamily="18" charset="0"/>
              </a:rPr>
              <a:t>- Узнали, что </a:t>
            </a:r>
            <a:r>
              <a:rPr lang="ru-RU" sz="2400" dirty="0" err="1" smtClean="0">
                <a:latin typeface="Times New Roman" pitchFamily="18" charset="0"/>
                <a:ea typeface="Calibri" pitchFamily="34" charset="0"/>
                <a:cs typeface="Times New Roman" pitchFamily="18" charset="0"/>
              </a:rPr>
              <a:t>квест-это</a:t>
            </a:r>
            <a:r>
              <a:rPr lang="ru-RU" sz="2400" dirty="0" smtClean="0">
                <a:latin typeface="Times New Roman" pitchFamily="18" charset="0"/>
                <a:ea typeface="Calibri" pitchFamily="34" charset="0"/>
                <a:cs typeface="Times New Roman" pitchFamily="18" charset="0"/>
              </a:rPr>
              <a:t> настоящая командная игра, и с большинством заданий просто не справиться без помощи всей команды. Это способствует сплочению класса, позволяет ребятам совершенно по-новому взглянуть друг на друга.</a:t>
            </a:r>
          </a:p>
          <a:p>
            <a:pPr marL="0" lvl="0" indent="0" algn="just" defTabSz="914400" fontAlgn="base">
              <a:lnSpc>
                <a:spcPct val="100000"/>
              </a:lnSpc>
              <a:spcBef>
                <a:spcPct val="0"/>
              </a:spcBef>
              <a:spcAft>
                <a:spcPct val="0"/>
              </a:spcAft>
              <a:buNone/>
            </a:pPr>
            <a:r>
              <a:rPr lang="ru-RU" sz="2400" dirty="0" smtClean="0">
                <a:latin typeface="Times New Roman" pitchFamily="18" charset="0"/>
                <a:ea typeface="Calibri" pitchFamily="34" charset="0"/>
                <a:cs typeface="Times New Roman" pitchFamily="18" charset="0"/>
              </a:rPr>
              <a:t> - Провели анализ специальной, краеведческой и художественной литературы</a:t>
            </a:r>
            <a:r>
              <a:rPr lang="ru-RU" sz="2400" dirty="0" smtClean="0">
                <a:latin typeface="Times New Roman" pitchFamily="18" charset="0"/>
                <a:cs typeface="Times New Roman" pitchFamily="18" charset="0"/>
              </a:rPr>
              <a:t> и</a:t>
            </a:r>
            <a:r>
              <a:rPr lang="ru-RU" sz="2400" dirty="0" smtClean="0">
                <a:latin typeface="Times New Roman" pitchFamily="18" charset="0"/>
                <a:ea typeface="Calibri" pitchFamily="34" charset="0"/>
                <a:cs typeface="Times New Roman" pitchFamily="18" charset="0"/>
              </a:rPr>
              <a:t> выявили наиболее интересные сведения об истории города, используя эти знания, мы составили брошюру «Мирный- наш дом», в которую поместили сделанные нами фотографии значимых объектов города.</a:t>
            </a:r>
            <a:endParaRPr lang="ru-RU" sz="2400" dirty="0" smtClean="0">
              <a:latin typeface="Times New Roman" pitchFamily="18" charset="0"/>
              <a:cs typeface="Times New Roman" pitchFamily="18" charset="0"/>
            </a:endParaRPr>
          </a:p>
          <a:p>
            <a:endParaRPr lang="ru-RU" sz="2400" dirty="0" smtClean="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pic>
        <p:nvPicPr>
          <p:cNvPr id="4" name="Рисунок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527852" y="1"/>
            <a:ext cx="1265274" cy="1265274"/>
          </a:xfrm>
          <a:prstGeom prst="ellipse">
            <a:avLst/>
          </a:prstGeom>
          <a:ln w="25400">
            <a:solidFill>
              <a:srgbClr val="09BFA1"/>
            </a:solidFill>
          </a:ln>
        </p:spPr>
      </p:pic>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5814" y="297713"/>
            <a:ext cx="8006316" cy="1938992"/>
          </a:xfrm>
          <a:prstGeom prst="rect">
            <a:avLst/>
          </a:prstGeom>
        </p:spPr>
        <p:txBody>
          <a:bodyPr wrap="square">
            <a:spAutoFit/>
          </a:bodyPr>
          <a:lstStyle/>
          <a:p>
            <a:pPr lvl="0" algn="just" defTabSz="914400" eaLnBrk="0" fontAlgn="base" hangingPunct="0">
              <a:spcBef>
                <a:spcPct val="0"/>
              </a:spcBef>
              <a:spcAft>
                <a:spcPct val="0"/>
              </a:spcAft>
            </a:pPr>
            <a:r>
              <a:rPr lang="ru-RU" sz="2000" u="sng" dirty="0" smtClean="0">
                <a:latin typeface="Times New Roman" pitchFamily="18" charset="0"/>
                <a:ea typeface="Calibri" pitchFamily="34" charset="0"/>
                <a:cs typeface="Times New Roman" pitchFamily="18" charset="0"/>
              </a:rPr>
              <a:t>Наша гипотеза была подтверждена</a:t>
            </a:r>
            <a:r>
              <a:rPr lang="ru-RU" sz="2000" dirty="0" smtClean="0">
                <a:latin typeface="Times New Roman" pitchFamily="18" charset="0"/>
                <a:ea typeface="Calibri" pitchFamily="34" charset="0"/>
                <a:cs typeface="Times New Roman" pitchFamily="18" charset="0"/>
              </a:rPr>
              <a:t>, зная историю города, можно создать </a:t>
            </a:r>
            <a:r>
              <a:rPr lang="ru-RU" sz="2000" dirty="0" err="1" smtClean="0">
                <a:latin typeface="Times New Roman" pitchFamily="18" charset="0"/>
                <a:ea typeface="Calibri" pitchFamily="34" charset="0"/>
                <a:cs typeface="Times New Roman" pitchFamily="18" charset="0"/>
              </a:rPr>
              <a:t>квест</a:t>
            </a:r>
            <a:r>
              <a:rPr lang="ru-RU" sz="2000" dirty="0" smtClean="0">
                <a:latin typeface="Times New Roman" pitchFamily="18" charset="0"/>
                <a:ea typeface="Calibri" pitchFamily="34" charset="0"/>
                <a:cs typeface="Times New Roman" pitchFamily="18" charset="0"/>
              </a:rPr>
              <a:t> - игру определенной тематики со своими правилами</a:t>
            </a:r>
            <a:r>
              <a:rPr lang="ru-RU" sz="2000" dirty="0" smtClean="0">
                <a:latin typeface="Times New Roman" pitchFamily="18" charset="0"/>
                <a:cs typeface="Times New Roman" pitchFamily="18" charset="0"/>
              </a:rPr>
              <a:t>. </a:t>
            </a:r>
            <a:r>
              <a:rPr lang="ru-RU" sz="2000" dirty="0" smtClean="0">
                <a:latin typeface="Times New Roman" pitchFamily="18" charset="0"/>
                <a:ea typeface="Calibri" pitchFamily="34" charset="0"/>
                <a:cs typeface="Times New Roman" pitchFamily="18" charset="0"/>
              </a:rPr>
              <a:t>Мы убедились в том, что вариант городского </a:t>
            </a:r>
            <a:r>
              <a:rPr lang="ru-RU" sz="2000" dirty="0" err="1" smtClean="0">
                <a:latin typeface="Times New Roman" pitchFamily="18" charset="0"/>
                <a:ea typeface="Calibri" pitchFamily="34" charset="0"/>
                <a:cs typeface="Times New Roman" pitchFamily="18" charset="0"/>
              </a:rPr>
              <a:t>квеста</a:t>
            </a:r>
            <a:r>
              <a:rPr lang="ru-RU" sz="2000" dirty="0" smtClean="0">
                <a:latin typeface="Times New Roman" pitchFamily="18" charset="0"/>
                <a:ea typeface="Calibri" pitchFamily="34" charset="0"/>
                <a:cs typeface="Times New Roman" pitchFamily="18" charset="0"/>
              </a:rPr>
              <a:t> может идеально сочетаться с возможностью ознакомиться с достопримечательностями того или иного города, открыть для себя какие-то факты, интересные места, как-то иначе посмотреть на уже знакомые вещи</a:t>
            </a:r>
          </a:p>
        </p:txBody>
      </p:sp>
      <p:pic>
        <p:nvPicPr>
          <p:cNvPr id="2050" name="Picture 2" descr="C:\Users\Людмила\Desktop\картинки\Рисунок3 (2).jpg"/>
          <p:cNvPicPr>
            <a:picLocks noChangeAspect="1" noChangeArrowheads="1"/>
          </p:cNvPicPr>
          <p:nvPr/>
        </p:nvPicPr>
        <p:blipFill>
          <a:blip r:embed="rId2" cstate="print"/>
          <a:srcRect/>
          <a:stretch>
            <a:fillRect/>
          </a:stretch>
        </p:blipFill>
        <p:spPr bwMode="auto">
          <a:xfrm>
            <a:off x="3721395" y="2374782"/>
            <a:ext cx="5061098" cy="2502904"/>
          </a:xfrm>
          <a:prstGeom prst="rect">
            <a:avLst/>
          </a:prstGeom>
          <a:noFill/>
        </p:spPr>
      </p:pic>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Людмила\Desktop\Рисуно8.jpg"/>
          <p:cNvPicPr>
            <a:picLocks noChangeAspect="1" noChangeArrowheads="1"/>
          </p:cNvPicPr>
          <p:nvPr/>
        </p:nvPicPr>
        <p:blipFill>
          <a:blip r:embed="rId2" cstate="print"/>
          <a:srcRect/>
          <a:stretch>
            <a:fillRect/>
          </a:stretch>
        </p:blipFill>
        <p:spPr bwMode="auto">
          <a:xfrm>
            <a:off x="0" y="1"/>
            <a:ext cx="9144000" cy="5143500"/>
          </a:xfrm>
          <a:prstGeom prst="rect">
            <a:avLst/>
          </a:prstGeom>
          <a:noFill/>
        </p:spPr>
      </p:pic>
      <p:sp>
        <p:nvSpPr>
          <p:cNvPr id="4" name="Прямоугольник 3"/>
          <p:cNvSpPr/>
          <p:nvPr/>
        </p:nvSpPr>
        <p:spPr>
          <a:xfrm rot="20851631">
            <a:off x="630861" y="1393581"/>
            <a:ext cx="7744418" cy="2585323"/>
          </a:xfrm>
          <a:prstGeom prst="rect">
            <a:avLst/>
          </a:prstGeom>
        </p:spPr>
        <p:txBody>
          <a:bodyPr wrap="square">
            <a:spAutoFit/>
          </a:bodyPr>
          <a:lstStyle/>
          <a:p>
            <a:pPr algn="r"/>
            <a:r>
              <a:rPr lang="ru-RU" sz="4000" dirty="0" smtClean="0">
                <a:latin typeface="Times New Roman" pitchFamily="18" charset="0"/>
                <a:cs typeface="Times New Roman" pitchFamily="18" charset="0"/>
              </a:rPr>
              <a:t>                </a:t>
            </a:r>
            <a:r>
              <a:rPr lang="ru-RU" sz="5400" b="1" dirty="0" smtClean="0">
                <a:solidFill>
                  <a:schemeClr val="bg1"/>
                </a:solidFill>
                <a:latin typeface="Times New Roman" pitchFamily="18" charset="0"/>
                <a:cs typeface="Times New Roman" pitchFamily="18" charset="0"/>
              </a:rPr>
              <a:t>С ДНЕМ                                                РОЖДЕНИЯ, ЛЮБИМЫЙ  ГОРОД</a:t>
            </a:r>
            <a:r>
              <a:rPr lang="ru-RU" sz="5400" dirty="0" smtClean="0">
                <a:solidFill>
                  <a:schemeClr val="bg1">
                    <a:lumMod val="75000"/>
                  </a:schemeClr>
                </a:solidFill>
                <a:latin typeface="Times New Roman" pitchFamily="18" charset="0"/>
                <a:cs typeface="Times New Roman" pitchFamily="18" charset="0"/>
              </a:rPr>
              <a:t>!</a:t>
            </a:r>
            <a:endParaRPr lang="ru-RU" sz="5400" dirty="0">
              <a:solidFill>
                <a:schemeClr val="bg1">
                  <a:lumMod val="75000"/>
                </a:schemeClr>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Users\Людмила\Desktop\улыбка.jpg"/>
          <p:cNvPicPr>
            <a:picLocks noChangeAspect="1" noChangeArrowheads="1"/>
          </p:cNvPicPr>
          <p:nvPr/>
        </p:nvPicPr>
        <p:blipFill>
          <a:blip r:embed="rId2" cstate="print"/>
          <a:srcRect/>
          <a:stretch>
            <a:fillRect/>
          </a:stretch>
        </p:blipFill>
        <p:spPr bwMode="auto">
          <a:xfrm>
            <a:off x="1" y="0"/>
            <a:ext cx="9143999" cy="5143500"/>
          </a:xfrm>
          <a:prstGeom prst="rect">
            <a:avLst/>
          </a:prstGeom>
          <a:noFill/>
        </p:spPr>
      </p:pic>
      <p:sp>
        <p:nvSpPr>
          <p:cNvPr id="4" name="Заголовок 3"/>
          <p:cNvSpPr>
            <a:spLocks noGrp="1"/>
          </p:cNvSpPr>
          <p:nvPr>
            <p:ph type="title"/>
          </p:nvPr>
        </p:nvSpPr>
        <p:spPr>
          <a:xfrm>
            <a:off x="0" y="273843"/>
            <a:ext cx="9027267" cy="4869657"/>
          </a:xfrm>
        </p:spPr>
        <p:txBody>
          <a:bodyPr>
            <a:normAutofit/>
          </a:bodyPr>
          <a:lstStyle/>
          <a:p>
            <a:r>
              <a:rPr lang="ru-RU" dirty="0" smtClean="0">
                <a:solidFill>
                  <a:schemeClr val="bg1"/>
                </a:solidFill>
              </a:rPr>
              <a:t>       </a:t>
            </a:r>
            <a:br>
              <a:rPr lang="ru-RU" dirty="0" smtClean="0">
                <a:solidFill>
                  <a:schemeClr val="bg1"/>
                </a:solidFill>
              </a:rPr>
            </a:br>
            <a:r>
              <a:rPr lang="ru-RU" dirty="0" smtClean="0">
                <a:solidFill>
                  <a:schemeClr val="bg1"/>
                </a:solidFill>
              </a:rPr>
              <a:t>           </a:t>
            </a:r>
            <a:br>
              <a:rPr lang="ru-RU" dirty="0" smtClean="0">
                <a:solidFill>
                  <a:schemeClr val="bg1"/>
                </a:solidFill>
              </a:rPr>
            </a:br>
            <a:r>
              <a:rPr lang="ru-RU" dirty="0" smtClean="0">
                <a:solidFill>
                  <a:schemeClr val="bg1"/>
                </a:solidFill>
              </a:rPr>
              <a:t/>
            </a:r>
            <a:br>
              <a:rPr lang="ru-RU" dirty="0" smtClean="0">
                <a:solidFill>
                  <a:schemeClr val="bg1"/>
                </a:solidFill>
              </a:rPr>
            </a:br>
            <a:r>
              <a:rPr lang="ru-RU" dirty="0" smtClean="0">
                <a:solidFill>
                  <a:schemeClr val="bg1"/>
                </a:solidFill>
              </a:rPr>
              <a:t/>
            </a:r>
            <a:br>
              <a:rPr lang="ru-RU" dirty="0" smtClean="0">
                <a:solidFill>
                  <a:schemeClr val="bg1"/>
                </a:solidFill>
              </a:rPr>
            </a:br>
            <a:r>
              <a:rPr lang="ru-RU" dirty="0" smtClean="0">
                <a:solidFill>
                  <a:schemeClr val="bg1"/>
                </a:solidFill>
              </a:rPr>
              <a:t/>
            </a:r>
            <a:br>
              <a:rPr lang="ru-RU" dirty="0" smtClean="0">
                <a:solidFill>
                  <a:schemeClr val="bg1"/>
                </a:solidFill>
              </a:rPr>
            </a:br>
            <a:r>
              <a:rPr lang="ru-RU" dirty="0" smtClean="0">
                <a:solidFill>
                  <a:schemeClr val="bg1"/>
                </a:solidFill>
              </a:rPr>
              <a:t/>
            </a:r>
            <a:br>
              <a:rPr lang="ru-RU" dirty="0" smtClean="0">
                <a:solidFill>
                  <a:schemeClr val="bg1"/>
                </a:solidFill>
              </a:rPr>
            </a:br>
            <a:r>
              <a:rPr lang="ru-RU" dirty="0" smtClean="0">
                <a:solidFill>
                  <a:schemeClr val="bg1"/>
                </a:solidFill>
              </a:rPr>
              <a:t/>
            </a:r>
            <a:br>
              <a:rPr lang="ru-RU" dirty="0" smtClean="0">
                <a:solidFill>
                  <a:schemeClr val="bg1"/>
                </a:solidFill>
              </a:rPr>
            </a:br>
            <a:r>
              <a:rPr lang="ru-RU" dirty="0" smtClean="0">
                <a:solidFill>
                  <a:schemeClr val="bg1"/>
                </a:solidFill>
              </a:rPr>
              <a:t>                 </a:t>
            </a:r>
            <a:br>
              <a:rPr lang="ru-RU" dirty="0" smtClean="0">
                <a:solidFill>
                  <a:schemeClr val="bg1"/>
                </a:solidFill>
              </a:rPr>
            </a:br>
            <a:r>
              <a:rPr lang="ru-RU" dirty="0" smtClean="0">
                <a:solidFill>
                  <a:schemeClr val="bg1"/>
                </a:solidFill>
              </a:rPr>
              <a:t>                 СПАСИБО ЗА ВНИМАНИЕ !!!</a:t>
            </a:r>
            <a:endParaRPr lang="ru-RU"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latin typeface="Times New Roman" pitchFamily="18" charset="0"/>
                <a:cs typeface="Times New Roman" pitchFamily="18" charset="0"/>
              </a:rPr>
              <a:t>Использованные источники и интернет ресурсы:</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a:xfrm>
            <a:off x="595423" y="1369219"/>
            <a:ext cx="7919927" cy="3415432"/>
          </a:xfrm>
        </p:spPr>
        <p:txBody>
          <a:bodyPr>
            <a:normAutofit fontScale="92500" lnSpcReduction="20000"/>
          </a:bodyPr>
          <a:lstStyle/>
          <a:p>
            <a:r>
              <a:rPr lang="en-US" dirty="0" smtClean="0">
                <a:latin typeface="Times New Roman" pitchFamily="18" charset="0"/>
                <a:cs typeface="Times New Roman" pitchFamily="18" charset="0"/>
              </a:rPr>
              <a:t>http://www.old.mirniy.ru/page10.</a:t>
            </a:r>
            <a:endParaRPr lang="ru-RU"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hlinkClick r:id="rId2"/>
              </a:rPr>
              <a:t>http://www.plesetzk.ru</a:t>
            </a:r>
            <a:endParaRPr lang="ru-RU" dirty="0" smtClean="0">
              <a:latin typeface="Times New Roman" pitchFamily="18" charset="0"/>
              <a:cs typeface="Times New Roman" pitchFamily="18" charset="0"/>
            </a:endParaRPr>
          </a:p>
          <a:p>
            <a:pPr fontAlgn="ctr"/>
            <a:r>
              <a:rPr lang="en-US" dirty="0" smtClean="0">
                <a:latin typeface="Times New Roman" pitchFamily="18" charset="0"/>
                <a:cs typeface="Times New Roman" pitchFamily="18" charset="0"/>
              </a:rPr>
              <a:t>https://ru.wikipedia.org/wiki/</a:t>
            </a:r>
            <a:r>
              <a:rPr lang="ru-RU" dirty="0" err="1" smtClean="0">
                <a:latin typeface="Times New Roman" pitchFamily="18" charset="0"/>
                <a:cs typeface="Times New Roman" pitchFamily="18" charset="0"/>
              </a:rPr>
              <a:t>Плесецк_</a:t>
            </a:r>
            <a:r>
              <a:rPr lang="ru-RU" dirty="0" smtClean="0">
                <a:latin typeface="Times New Roman" pitchFamily="18" charset="0"/>
                <a:cs typeface="Times New Roman" pitchFamily="18" charset="0"/>
              </a:rPr>
              <a:t>(космодром)</a:t>
            </a:r>
          </a:p>
          <a:p>
            <a:pPr fontAlgn="ctr"/>
            <a:r>
              <a:rPr lang="en-US" dirty="0" smtClean="0">
                <a:latin typeface="Times New Roman" pitchFamily="18" charset="0"/>
                <a:cs typeface="Times New Roman" pitchFamily="18" charset="0"/>
              </a:rPr>
              <a:t>www.kik-sssr.ru/Plesetsk_non_sekret.htm </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hlinkClick r:id="rId3"/>
              </a:rPr>
              <a:t> Космодром "Плесецк" | Документы по истории и деятельности</a:t>
            </a:r>
            <a:r>
              <a:rPr lang="en-US" dirty="0" smtClean="0">
                <a:latin typeface="Times New Roman" pitchFamily="18" charset="0"/>
                <a:cs typeface="Times New Roman" pitchFamily="18" charset="0"/>
              </a:rPr>
              <a:t> www.plesetzk.ru/library</a:t>
            </a:r>
          </a:p>
          <a:p>
            <a:pPr fontAlgn="ctr"/>
            <a:r>
              <a:rPr lang="ru-RU" dirty="0" err="1" smtClean="0">
                <a:latin typeface="Times New Roman" pitchFamily="18" charset="0"/>
                <a:cs typeface="Times New Roman" pitchFamily="18" charset="0"/>
                <a:hlinkClick r:id="rId4"/>
              </a:rPr>
              <a:t>Башлаков</a:t>
            </a:r>
            <a:r>
              <a:rPr lang="ru-RU" dirty="0" smtClean="0">
                <a:latin typeface="Times New Roman" pitchFamily="18" charset="0"/>
                <a:cs typeface="Times New Roman" pitchFamily="18" charset="0"/>
                <a:hlinkClick r:id="rId4"/>
              </a:rPr>
              <a:t> А.А. Космодром Плесец</a:t>
            </a:r>
            <a:r>
              <a:rPr lang="ru-RU" dirty="0" smtClean="0">
                <a:hlinkClick r:id="rId4"/>
              </a:rPr>
              <a:t>к - северный космодром </a:t>
            </a:r>
            <a:r>
              <a:rPr lang="ru-RU" dirty="0" smtClean="0">
                <a:latin typeface="Times New Roman" pitchFamily="18" charset="0"/>
                <a:cs typeface="Times New Roman" pitchFamily="18" charset="0"/>
                <a:hlinkClick r:id="rId4"/>
              </a:rPr>
              <a:t>России. Том 1 </a:t>
            </a:r>
            <a:endParaRPr lang="ru-RU" dirty="0" smtClean="0">
              <a:latin typeface="Times New Roman" pitchFamily="18" charset="0"/>
              <a:cs typeface="Times New Roman" pitchFamily="18" charset="0"/>
            </a:endParaRPr>
          </a:p>
          <a:p>
            <a:pPr fontAlgn="ctr"/>
            <a:r>
              <a:rPr lang="en-US" dirty="0" smtClean="0"/>
              <a:t/>
            </a:r>
            <a:br>
              <a:rPr lang="en-US" dirty="0" smtClean="0"/>
            </a:br>
            <a:r>
              <a:rPr lang="en-US" dirty="0" smtClean="0">
                <a:latin typeface="Times New Roman" pitchFamily="18" charset="0"/>
                <a:cs typeface="Times New Roman" pitchFamily="18" charset="0"/>
              </a:rPr>
              <a:t> www.gazetamir.ru/</a:t>
            </a:r>
            <a:r>
              <a:rPr lang="ru-RU" dirty="0" smtClean="0">
                <a:latin typeface="Times New Roman" pitchFamily="18" charset="0"/>
                <a:cs typeface="Times New Roman" pitchFamily="18" charset="0"/>
              </a:rPr>
              <a:t>история.</a:t>
            </a:r>
            <a:endParaRPr lang="en-US" dirty="0" smtClean="0">
              <a:latin typeface="Times New Roman" pitchFamily="18" charset="0"/>
              <a:cs typeface="Times New Roman" pitchFamily="18" charset="0"/>
            </a:endParaRPr>
          </a:p>
          <a:p>
            <a:pPr>
              <a:buNone/>
            </a:pPr>
            <a:r>
              <a:rPr lang="en-US" dirty="0" smtClean="0"/>
              <a:t/>
            </a:r>
            <a:br>
              <a:rPr lang="en-US" dirty="0" smtClean="0"/>
            </a:br>
            <a:endParaRPr lang="ru-RU"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Прямоугольник 4"/>
          <p:cNvSpPr/>
          <p:nvPr/>
        </p:nvSpPr>
        <p:spPr>
          <a:xfrm>
            <a:off x="6103088" y="0"/>
            <a:ext cx="3040911" cy="5143500"/>
          </a:xfrm>
          <a:prstGeom prst="rect">
            <a:avLst/>
          </a:prstGeom>
          <a:solidFill>
            <a:srgbClr val="0BE5C1">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 name="Рисунок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813838" y="3178897"/>
            <a:ext cx="1553441" cy="1553441"/>
          </a:xfrm>
          <a:prstGeom prst="ellipse">
            <a:avLst/>
          </a:prstGeom>
        </p:spPr>
      </p:pic>
      <p:sp>
        <p:nvSpPr>
          <p:cNvPr id="81921" name="Rectangle 1"/>
          <p:cNvSpPr>
            <a:spLocks noChangeArrowheads="1"/>
          </p:cNvSpPr>
          <p:nvPr/>
        </p:nvSpPr>
        <p:spPr bwMode="auto">
          <a:xfrm>
            <a:off x="170121" y="570379"/>
            <a:ext cx="6783572" cy="42165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lang="ru-RU" sz="2000" dirty="0" smtClean="0">
                <a:latin typeface="Times New Roman" pitchFamily="18" charset="0"/>
                <a:ea typeface="Calibri" pitchFamily="34" charset="0"/>
                <a:cs typeface="Times New Roman" pitchFamily="18" charset="0"/>
              </a:rPr>
              <a:t>                                    </a:t>
            </a:r>
            <a:r>
              <a:rPr lang="ru-RU" sz="2800" dirty="0" smtClean="0">
                <a:latin typeface="Times New Roman" pitchFamily="18" charset="0"/>
                <a:ea typeface="Calibri" pitchFamily="34" charset="0"/>
                <a:cs typeface="Times New Roman" pitchFamily="18" charset="0"/>
              </a:rPr>
              <a:t>ЗАДАЧИ:</a:t>
            </a:r>
          </a:p>
          <a:p>
            <a:pPr marL="0" marR="0" lvl="0" indent="0" algn="just" defTabSz="914400" rtl="0" eaLnBrk="1" fontAlgn="base" latinLnBrk="0" hangingPunct="1">
              <a:lnSpc>
                <a:spcPct val="100000"/>
              </a:lnSpc>
              <a:spcBef>
                <a:spcPct val="0"/>
              </a:spcBef>
              <a:spcAft>
                <a:spcPct val="0"/>
              </a:spcAft>
              <a:buClrTx/>
              <a:buSzTx/>
              <a:buFontTx/>
              <a:buChar char="•"/>
              <a:tabLst/>
            </a:pP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Узнать, что такое </a:t>
            </a:r>
            <a:r>
              <a:rPr kumimoji="0" lang="ru-RU"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квест</a:t>
            </a: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и как их создают</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Провести анализ специальной, краеведческой и художественной литературы</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Выявить наиболее интересные сведения об истории города</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Сделать фотографии значимых объектов</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Создать </a:t>
            </a:r>
            <a:r>
              <a:rPr kumimoji="0" lang="ru-RU"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квест-игру</a:t>
            </a: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определенной тематики со своими правилами</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Создать  презентацию </a:t>
            </a:r>
            <a:r>
              <a:rPr kumimoji="0" lang="ru-RU"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квеста</a:t>
            </a:r>
            <a:endPar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lang="ru-RU" sz="2400" dirty="0" smtClean="0">
                <a:latin typeface="Times New Roman" pitchFamily="18" charset="0"/>
                <a:cs typeface="Times New Roman" pitchFamily="18" charset="0"/>
              </a:rPr>
              <a:t>Составить брошюру «Мирный - мой </a:t>
            </a:r>
            <a:r>
              <a:rPr lang="ru-RU" sz="2400" dirty="0" smtClean="0">
                <a:latin typeface="Times New Roman" pitchFamily="18" charset="0"/>
                <a:cs typeface="Times New Roman" pitchFamily="18" charset="0"/>
              </a:rPr>
              <a:t>город»</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382222218"/>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372139" y="1358139"/>
            <a:ext cx="8304027"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Были использованы следующие методы работы:</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Исследовательский</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Анализ литературы</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Наблюдение</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Синтез</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22" name="Рисунок 2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23283" y="148856"/>
            <a:ext cx="1233377" cy="1233377"/>
          </a:xfrm>
          <a:prstGeom prst="ellipse">
            <a:avLst/>
          </a:prstGeom>
          <a:ln w="25400">
            <a:solidFill>
              <a:srgbClr val="09BFA1"/>
            </a:solidFill>
          </a:ln>
        </p:spPr>
      </p:pic>
      <p:pic>
        <p:nvPicPr>
          <p:cNvPr id="23" name="Рисунок 2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16818" y="3030280"/>
            <a:ext cx="1571272" cy="1571272"/>
          </a:xfrm>
          <a:prstGeom prst="ellipse">
            <a:avLst/>
          </a:prstGeom>
          <a:ln w="25400">
            <a:solidFill>
              <a:srgbClr val="09BFA1"/>
            </a:solidFill>
          </a:ln>
        </p:spPr>
      </p:pic>
      <p:pic>
        <p:nvPicPr>
          <p:cNvPr id="24" name="Рисунок 2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465590" y="143867"/>
            <a:ext cx="1553441" cy="1553441"/>
          </a:xfrm>
          <a:prstGeom prst="ellipse">
            <a:avLst/>
          </a:prstGeom>
        </p:spPr>
      </p:pic>
    </p:spTree>
    <p:extLst>
      <p:ext uri="{BB962C8B-B14F-4D97-AF65-F5344CB8AC3E}">
        <p14:creationId xmlns="" xmlns:p14="http://schemas.microsoft.com/office/powerpoint/2010/main" val="15053743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out)">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out)">
                                      <p:cBhvr>
                                        <p:cTn id="1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70122"/>
            <a:ext cx="9144000" cy="786808"/>
          </a:xfrm>
        </p:spPr>
        <p:txBody>
          <a:bodyPr>
            <a:normAutofit/>
          </a:bodyPr>
          <a:lstStyle/>
          <a:p>
            <a:r>
              <a:rPr lang="ru-RU" sz="2800" b="1" dirty="0" smtClean="0">
                <a:latin typeface="Times New Roman" pitchFamily="18" charset="0"/>
                <a:cs typeface="Times New Roman" pitchFamily="18" charset="0"/>
              </a:rPr>
              <a:t>  Наше исследование прошло несколько  этапов</a:t>
            </a:r>
            <a:endParaRPr lang="ru-RU" sz="2800" b="1" dirty="0">
              <a:latin typeface="Times New Roman" pitchFamily="18" charset="0"/>
              <a:cs typeface="Times New Roman" pitchFamily="18" charset="0"/>
            </a:endParaRPr>
          </a:p>
        </p:txBody>
      </p:sp>
      <p:sp>
        <p:nvSpPr>
          <p:cNvPr id="3" name="Содержимое 2"/>
          <p:cNvSpPr>
            <a:spLocks noGrp="1"/>
          </p:cNvSpPr>
          <p:nvPr>
            <p:ph idx="1"/>
          </p:nvPr>
        </p:nvSpPr>
        <p:spPr>
          <a:xfrm>
            <a:off x="0" y="1073889"/>
            <a:ext cx="9143999" cy="4069612"/>
          </a:xfrm>
        </p:spPr>
        <p:txBody>
          <a:bodyPr/>
          <a:lstStyle/>
          <a:p>
            <a:endParaRPr lang="ru-RU" dirty="0" smtClean="0"/>
          </a:p>
          <a:p>
            <a:endParaRPr lang="ru-RU" dirty="0"/>
          </a:p>
        </p:txBody>
      </p:sp>
      <p:pic>
        <p:nvPicPr>
          <p:cNvPr id="66561" name="Picture 1" descr="C:\Users\Людмила\Desktop\КВЕСТ\фото\DSCN9858.JPG"/>
          <p:cNvPicPr>
            <a:picLocks noChangeAspect="1" noChangeArrowheads="1"/>
          </p:cNvPicPr>
          <p:nvPr/>
        </p:nvPicPr>
        <p:blipFill>
          <a:blip r:embed="rId2" cstate="print"/>
          <a:srcRect/>
          <a:stretch>
            <a:fillRect/>
          </a:stretch>
        </p:blipFill>
        <p:spPr bwMode="auto">
          <a:xfrm>
            <a:off x="381904" y="1010093"/>
            <a:ext cx="5497900" cy="3970062"/>
          </a:xfrm>
          <a:prstGeom prst="rect">
            <a:avLst/>
          </a:prstGeom>
          <a:noFill/>
        </p:spPr>
      </p:pic>
      <p:pic>
        <p:nvPicPr>
          <p:cNvPr id="5" name="Рисунок 4"/>
          <p:cNvPicPr/>
          <p:nvPr/>
        </p:nvPicPr>
        <p:blipFill rotWithShape="1">
          <a:blip r:embed="rId3" cstate="print">
            <a:extLst>
              <a:ext uri="{28A0092B-C50C-407E-A947-70E740481C1C}">
                <a14:useLocalDpi xmlns:lc="http://schemas.openxmlformats.org/drawingml/2006/lockedCanvas" xmlns:pic="http://schemas.openxmlformats.org/drawingml/2006/picture" xmlns:a14="http://schemas.microsoft.com/office/drawing/2010/main" xmlns="" xmlns:wne="http://schemas.microsoft.com/office/word/2006/wordml" xmlns:w="http://schemas.openxmlformats.org/wordprocessingml/2006/main" xmlns:w10="urn:schemas-microsoft-com:office:word" xmlns:wp="http://schemas.openxmlformats.org/drawingml/2006/wordprocessingDrawing" xmlns:v="urn:schemas-microsoft-com:vml" xmlns:m="http://schemas.openxmlformats.org/officeDocument/2006/math" xmlns:o="urn:schemas-microsoft-com:office:office" xmlns:ve="http://schemas.openxmlformats.org/markup-compatibility/2006" val="0"/>
              </a:ext>
            </a:extLst>
          </a:blip>
          <a:srcRect l="18278" r="12573"/>
          <a:stretch/>
        </p:blipFill>
        <p:spPr>
          <a:xfrm>
            <a:off x="6602094" y="899047"/>
            <a:ext cx="2074073" cy="2249573"/>
          </a:xfrm>
          <a:prstGeom prst="rect">
            <a:avLst/>
          </a:prstGeom>
        </p:spPr>
      </p:pic>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3" name="TextBox 22"/>
          <p:cNvSpPr txBox="1"/>
          <p:nvPr/>
        </p:nvSpPr>
        <p:spPr>
          <a:xfrm>
            <a:off x="5388180" y="2068089"/>
            <a:ext cx="1197447" cy="215444"/>
          </a:xfrm>
          <a:prstGeom prst="rect">
            <a:avLst/>
          </a:prstGeom>
          <a:noFill/>
        </p:spPr>
        <p:txBody>
          <a:bodyPr wrap="square" lIns="0" tIns="0" rIns="0" bIns="0" rtlCol="0">
            <a:spAutoFit/>
          </a:bodyPr>
          <a:lstStyle/>
          <a:p>
            <a:r>
              <a:rPr lang="ru-RU" sz="1400" dirty="0" smtClean="0"/>
              <a:t> </a:t>
            </a:r>
            <a:endParaRPr lang="ru-RU" sz="1400" dirty="0"/>
          </a:p>
        </p:txBody>
      </p:sp>
      <p:sp>
        <p:nvSpPr>
          <p:cNvPr id="26" name="TextBox 25"/>
          <p:cNvSpPr txBox="1"/>
          <p:nvPr/>
        </p:nvSpPr>
        <p:spPr>
          <a:xfrm>
            <a:off x="5152855" y="2782111"/>
            <a:ext cx="1379047" cy="437744"/>
          </a:xfrm>
          <a:prstGeom prst="rect">
            <a:avLst/>
          </a:prstGeom>
          <a:noFill/>
        </p:spPr>
        <p:txBody>
          <a:bodyPr wrap="square" lIns="0" tIns="0" rIns="0" bIns="0" rtlCol="0">
            <a:spAutoFit/>
          </a:bodyPr>
          <a:lstStyle/>
          <a:p>
            <a:endParaRPr lang="ru-RU" sz="1400" dirty="0"/>
          </a:p>
        </p:txBody>
      </p:sp>
      <p:sp>
        <p:nvSpPr>
          <p:cNvPr id="29" name="TextBox 28"/>
          <p:cNvSpPr txBox="1"/>
          <p:nvPr/>
        </p:nvSpPr>
        <p:spPr>
          <a:xfrm>
            <a:off x="5545215" y="2999656"/>
            <a:ext cx="1634903" cy="215444"/>
          </a:xfrm>
          <a:prstGeom prst="rect">
            <a:avLst/>
          </a:prstGeom>
          <a:noFill/>
        </p:spPr>
        <p:txBody>
          <a:bodyPr wrap="square" lIns="0" tIns="0" rIns="0" bIns="0" rtlCol="0">
            <a:spAutoFit/>
          </a:bodyPr>
          <a:lstStyle/>
          <a:p>
            <a:endParaRPr lang="ru-RU" sz="1400" dirty="0"/>
          </a:p>
        </p:txBody>
      </p:sp>
      <p:sp>
        <p:nvSpPr>
          <p:cNvPr id="32" name="TextBox 31"/>
          <p:cNvSpPr txBox="1"/>
          <p:nvPr/>
        </p:nvSpPr>
        <p:spPr>
          <a:xfrm>
            <a:off x="5130179" y="3481548"/>
            <a:ext cx="1537468" cy="215444"/>
          </a:xfrm>
          <a:prstGeom prst="rect">
            <a:avLst/>
          </a:prstGeom>
          <a:noFill/>
        </p:spPr>
        <p:txBody>
          <a:bodyPr wrap="square" lIns="0" tIns="0" rIns="0" bIns="0" rtlCol="0">
            <a:spAutoFit/>
          </a:bodyPr>
          <a:lstStyle/>
          <a:p>
            <a:endParaRPr lang="ru-RU" sz="1400" dirty="0"/>
          </a:p>
        </p:txBody>
      </p:sp>
      <p:sp>
        <p:nvSpPr>
          <p:cNvPr id="35" name="TextBox 34"/>
          <p:cNvSpPr txBox="1"/>
          <p:nvPr/>
        </p:nvSpPr>
        <p:spPr>
          <a:xfrm>
            <a:off x="5143161" y="3951945"/>
            <a:ext cx="1647851" cy="215444"/>
          </a:xfrm>
          <a:prstGeom prst="rect">
            <a:avLst/>
          </a:prstGeom>
          <a:noFill/>
        </p:spPr>
        <p:txBody>
          <a:bodyPr wrap="square" lIns="0" tIns="0" rIns="0" bIns="0" rtlCol="0">
            <a:spAutoFit/>
          </a:bodyPr>
          <a:lstStyle/>
          <a:p>
            <a:endParaRPr lang="ru-RU" sz="1400" dirty="0"/>
          </a:p>
        </p:txBody>
      </p:sp>
      <p:sp>
        <p:nvSpPr>
          <p:cNvPr id="38" name="TextBox 37"/>
          <p:cNvSpPr txBox="1"/>
          <p:nvPr/>
        </p:nvSpPr>
        <p:spPr>
          <a:xfrm>
            <a:off x="7646696" y="2068089"/>
            <a:ext cx="936195" cy="215444"/>
          </a:xfrm>
          <a:prstGeom prst="rect">
            <a:avLst/>
          </a:prstGeom>
          <a:noFill/>
        </p:spPr>
        <p:txBody>
          <a:bodyPr wrap="square" lIns="0" tIns="0" rIns="0" bIns="0" rtlCol="0">
            <a:spAutoFit/>
          </a:bodyPr>
          <a:lstStyle/>
          <a:p>
            <a:r>
              <a:rPr lang="ru-RU" sz="1400" dirty="0" smtClean="0"/>
              <a:t> </a:t>
            </a:r>
            <a:endParaRPr lang="ru-RU" sz="1400" dirty="0"/>
          </a:p>
        </p:txBody>
      </p:sp>
      <p:sp>
        <p:nvSpPr>
          <p:cNvPr id="41" name="TextBox 40"/>
          <p:cNvSpPr txBox="1"/>
          <p:nvPr/>
        </p:nvSpPr>
        <p:spPr>
          <a:xfrm>
            <a:off x="8334108" y="3615215"/>
            <a:ext cx="1028605" cy="215444"/>
          </a:xfrm>
          <a:prstGeom prst="rect">
            <a:avLst/>
          </a:prstGeom>
          <a:noFill/>
        </p:spPr>
        <p:txBody>
          <a:bodyPr wrap="square" lIns="0" tIns="0" rIns="0" bIns="0" rtlCol="0">
            <a:spAutoFit/>
          </a:bodyPr>
          <a:lstStyle/>
          <a:p>
            <a:endParaRPr lang="ru-RU" sz="1400" dirty="0"/>
          </a:p>
        </p:txBody>
      </p:sp>
      <p:sp>
        <p:nvSpPr>
          <p:cNvPr id="44" name="TextBox 43"/>
          <p:cNvSpPr txBox="1"/>
          <p:nvPr/>
        </p:nvSpPr>
        <p:spPr>
          <a:xfrm>
            <a:off x="8005471" y="4273979"/>
            <a:ext cx="1138529" cy="215444"/>
          </a:xfrm>
          <a:prstGeom prst="rect">
            <a:avLst/>
          </a:prstGeom>
          <a:noFill/>
        </p:spPr>
        <p:txBody>
          <a:bodyPr wrap="square" lIns="0" tIns="0" rIns="0" bIns="0" rtlCol="0">
            <a:spAutoFit/>
          </a:bodyPr>
          <a:lstStyle/>
          <a:p>
            <a:r>
              <a:rPr lang="ru-RU" sz="1400" dirty="0" smtClean="0"/>
              <a:t> </a:t>
            </a:r>
            <a:endParaRPr lang="ru-RU" sz="1400" dirty="0"/>
          </a:p>
        </p:txBody>
      </p:sp>
      <p:sp>
        <p:nvSpPr>
          <p:cNvPr id="47" name="TextBox 46"/>
          <p:cNvSpPr txBox="1"/>
          <p:nvPr/>
        </p:nvSpPr>
        <p:spPr>
          <a:xfrm>
            <a:off x="8116878" y="3919293"/>
            <a:ext cx="1196958" cy="215444"/>
          </a:xfrm>
          <a:prstGeom prst="rect">
            <a:avLst/>
          </a:prstGeom>
          <a:noFill/>
        </p:spPr>
        <p:txBody>
          <a:bodyPr wrap="square" lIns="0" tIns="0" rIns="0" bIns="0" rtlCol="0">
            <a:spAutoFit/>
          </a:bodyPr>
          <a:lstStyle/>
          <a:p>
            <a:endParaRPr lang="ru-RU" sz="1400" dirty="0"/>
          </a:p>
        </p:txBody>
      </p:sp>
      <p:sp>
        <p:nvSpPr>
          <p:cNvPr id="50" name="TextBox 49"/>
          <p:cNvSpPr txBox="1"/>
          <p:nvPr/>
        </p:nvSpPr>
        <p:spPr>
          <a:xfrm>
            <a:off x="7724517" y="4347490"/>
            <a:ext cx="1138529" cy="215444"/>
          </a:xfrm>
          <a:prstGeom prst="rect">
            <a:avLst/>
          </a:prstGeom>
          <a:noFill/>
        </p:spPr>
        <p:txBody>
          <a:bodyPr wrap="square" lIns="0" tIns="0" rIns="0" bIns="0" rtlCol="0">
            <a:spAutoFit/>
          </a:bodyPr>
          <a:lstStyle/>
          <a:p>
            <a:r>
              <a:rPr lang="ru-RU" sz="1400" dirty="0" smtClean="0"/>
              <a:t> </a:t>
            </a:r>
            <a:endParaRPr lang="ru-RU" sz="1400" dirty="0"/>
          </a:p>
        </p:txBody>
      </p:sp>
      <p:sp>
        <p:nvSpPr>
          <p:cNvPr id="52" name="Прямоугольник 51"/>
          <p:cNvSpPr/>
          <p:nvPr/>
        </p:nvSpPr>
        <p:spPr>
          <a:xfrm>
            <a:off x="0" y="127591"/>
            <a:ext cx="8852169" cy="1261884"/>
          </a:xfrm>
          <a:prstGeom prst="rect">
            <a:avLst/>
          </a:prstGeom>
        </p:spPr>
        <p:txBody>
          <a:bodyPr wrap="square">
            <a:spAutoFit/>
          </a:bodyPr>
          <a:lstStyle/>
          <a:p>
            <a:r>
              <a:rPr lang="ru-RU" sz="2800" b="1" dirty="0" smtClean="0">
                <a:latin typeface="Times New Roman" pitchFamily="18" charset="0"/>
                <a:cs typeface="Times New Roman" pitchFamily="18" charset="0"/>
              </a:rPr>
              <a:t>                Этап </a:t>
            </a:r>
            <a:r>
              <a:rPr lang="en-US" sz="2800" b="1" dirty="0" smtClean="0">
                <a:latin typeface="Times New Roman" pitchFamily="18" charset="0"/>
                <a:cs typeface="Times New Roman" pitchFamily="18" charset="0"/>
              </a:rPr>
              <a:t>I </a:t>
            </a:r>
            <a:r>
              <a:rPr lang="ru-RU" sz="2800" b="1" dirty="0" smtClean="0">
                <a:latin typeface="Times New Roman" pitchFamily="18" charset="0"/>
                <a:cs typeface="Times New Roman" pitchFamily="18" charset="0"/>
              </a:rPr>
              <a:t>Мы узнали, что такое </a:t>
            </a:r>
            <a:r>
              <a:rPr lang="ru-RU" sz="2800" b="1" dirty="0" err="1" smtClean="0">
                <a:latin typeface="Times New Roman" pitchFamily="18" charset="0"/>
                <a:cs typeface="Times New Roman" pitchFamily="18" charset="0"/>
              </a:rPr>
              <a:t>квест</a:t>
            </a:r>
            <a:endParaRPr lang="en-US" sz="2800" b="1" dirty="0" smtClean="0">
              <a:latin typeface="Times New Roman" pitchFamily="18" charset="0"/>
              <a:cs typeface="Times New Roman" pitchFamily="18" charset="0"/>
            </a:endParaRPr>
          </a:p>
          <a:p>
            <a:r>
              <a:rPr lang="ru-RU" sz="2800" b="1" dirty="0" err="1" smtClean="0">
                <a:latin typeface="Times New Roman" pitchFamily="18" charset="0"/>
                <a:cs typeface="Times New Roman" pitchFamily="18" charset="0"/>
              </a:rPr>
              <a:t>Квест</a:t>
            </a:r>
            <a:r>
              <a:rPr lang="ru-RU" sz="2800" b="1"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 это приключенческая игра, в которой необходимо решать задачи для продвижения по сюжету</a:t>
            </a:r>
            <a:endParaRPr lang="ru-RU" sz="2000" dirty="0">
              <a:latin typeface="Times New Roman" pitchFamily="18" charset="0"/>
              <a:cs typeface="Times New Roman" pitchFamily="18" charset="0"/>
            </a:endParaRPr>
          </a:p>
        </p:txBody>
      </p:sp>
      <p:sp>
        <p:nvSpPr>
          <p:cNvPr id="53" name="Прямоугольник 52"/>
          <p:cNvSpPr/>
          <p:nvPr/>
        </p:nvSpPr>
        <p:spPr>
          <a:xfrm>
            <a:off x="5068111" y="1877438"/>
            <a:ext cx="1964987" cy="523220"/>
          </a:xfrm>
          <a:prstGeom prst="rect">
            <a:avLst/>
          </a:prstGeom>
        </p:spPr>
        <p:txBody>
          <a:bodyPr wrap="square">
            <a:spAutoFit/>
          </a:bodyPr>
          <a:lstStyle/>
          <a:p>
            <a:pPr lvl="0" algn="just" defTabSz="914400" fontAlgn="base">
              <a:spcBef>
                <a:spcPct val="0"/>
              </a:spcBef>
              <a:spcAft>
                <a:spcPct val="0"/>
              </a:spcAft>
            </a:pPr>
            <a:r>
              <a:rPr lang="ru-RU" sz="1400" b="1" dirty="0" smtClean="0">
                <a:latin typeface="Times New Roman" pitchFamily="18" charset="0"/>
                <a:ea typeface="Calibri" pitchFamily="34" charset="0"/>
                <a:cs typeface="Times New Roman" pitchFamily="18" charset="0"/>
              </a:rPr>
              <a:t>Образовательные </a:t>
            </a:r>
            <a:r>
              <a:rPr lang="ru-RU" sz="1400" b="1" dirty="0" err="1" smtClean="0">
                <a:latin typeface="Times New Roman" pitchFamily="18" charset="0"/>
                <a:ea typeface="Calibri" pitchFamily="34" charset="0"/>
                <a:cs typeface="Times New Roman" pitchFamily="18" charset="0"/>
              </a:rPr>
              <a:t>квесты</a:t>
            </a:r>
            <a:endParaRPr lang="ru-RU" sz="1400" b="1" dirty="0" smtClean="0">
              <a:latin typeface="Arial" pitchFamily="34" charset="0"/>
              <a:cs typeface="Arial" pitchFamily="34" charset="0"/>
            </a:endParaRPr>
          </a:p>
        </p:txBody>
      </p:sp>
      <p:sp>
        <p:nvSpPr>
          <p:cNvPr id="54" name="Прямоугольник 53"/>
          <p:cNvSpPr/>
          <p:nvPr/>
        </p:nvSpPr>
        <p:spPr>
          <a:xfrm>
            <a:off x="5116749" y="2947481"/>
            <a:ext cx="1916349" cy="307777"/>
          </a:xfrm>
          <a:prstGeom prst="rect">
            <a:avLst/>
          </a:prstGeom>
        </p:spPr>
        <p:txBody>
          <a:bodyPr wrap="square">
            <a:spAutoFit/>
          </a:bodyPr>
          <a:lstStyle/>
          <a:p>
            <a:r>
              <a:rPr lang="ru-RU" sz="1400" b="1" dirty="0" err="1" smtClean="0">
                <a:latin typeface="Times New Roman" pitchFamily="18" charset="0"/>
                <a:cs typeface="Times New Roman" pitchFamily="18" charset="0"/>
              </a:rPr>
              <a:t>Квест</a:t>
            </a:r>
            <a:r>
              <a:rPr lang="ru-RU" sz="1400" b="1" dirty="0" smtClean="0">
                <a:latin typeface="Times New Roman" pitchFamily="18" charset="0"/>
                <a:cs typeface="Times New Roman" pitchFamily="18" charset="0"/>
              </a:rPr>
              <a:t>- эрудит</a:t>
            </a:r>
            <a:endParaRPr lang="ru-RU" sz="1400" b="1" dirty="0">
              <a:latin typeface="Times New Roman" pitchFamily="18" charset="0"/>
              <a:cs typeface="Times New Roman" pitchFamily="18" charset="0"/>
            </a:endParaRPr>
          </a:p>
        </p:txBody>
      </p:sp>
      <p:sp>
        <p:nvSpPr>
          <p:cNvPr id="55" name="Прямоугольник 54"/>
          <p:cNvSpPr/>
          <p:nvPr/>
        </p:nvSpPr>
        <p:spPr>
          <a:xfrm>
            <a:off x="5145932" y="3452840"/>
            <a:ext cx="2101174" cy="307777"/>
          </a:xfrm>
          <a:prstGeom prst="rect">
            <a:avLst/>
          </a:prstGeom>
        </p:spPr>
        <p:txBody>
          <a:bodyPr wrap="square">
            <a:spAutoFit/>
          </a:bodyPr>
          <a:lstStyle/>
          <a:p>
            <a:r>
              <a:rPr lang="ru-RU" sz="1400" b="1" dirty="0" err="1" smtClean="0">
                <a:latin typeface="Times New Roman" pitchFamily="18" charset="0"/>
                <a:ea typeface="Calibri" pitchFamily="34" charset="0"/>
                <a:cs typeface="Times New Roman" pitchFamily="18" charset="0"/>
              </a:rPr>
              <a:t>Тимбилдинг</a:t>
            </a:r>
            <a:endParaRPr lang="ru-RU" sz="1400" b="1" dirty="0"/>
          </a:p>
        </p:txBody>
      </p:sp>
      <p:sp>
        <p:nvSpPr>
          <p:cNvPr id="56" name="Прямоугольник 55"/>
          <p:cNvSpPr/>
          <p:nvPr/>
        </p:nvSpPr>
        <p:spPr>
          <a:xfrm>
            <a:off x="5184843" y="3852153"/>
            <a:ext cx="2110902" cy="307777"/>
          </a:xfrm>
          <a:prstGeom prst="rect">
            <a:avLst/>
          </a:prstGeom>
        </p:spPr>
        <p:txBody>
          <a:bodyPr wrap="square">
            <a:spAutoFit/>
          </a:bodyPr>
          <a:lstStyle/>
          <a:p>
            <a:r>
              <a:rPr lang="ru-RU" sz="1400" b="1" dirty="0" smtClean="0">
                <a:latin typeface="Times New Roman" pitchFamily="18" charset="0"/>
                <a:cs typeface="Times New Roman" pitchFamily="18" charset="0"/>
              </a:rPr>
              <a:t>Тематические </a:t>
            </a:r>
            <a:r>
              <a:rPr lang="ru-RU" sz="1400" b="1" dirty="0" err="1" smtClean="0">
                <a:latin typeface="Times New Roman" pitchFamily="18" charset="0"/>
                <a:cs typeface="Times New Roman" pitchFamily="18" charset="0"/>
              </a:rPr>
              <a:t>квесты</a:t>
            </a:r>
            <a:r>
              <a:rPr lang="ru-RU" sz="1400" b="1" dirty="0" smtClean="0">
                <a:latin typeface="Times New Roman" pitchFamily="18" charset="0"/>
                <a:cs typeface="Times New Roman" pitchFamily="18" charset="0"/>
              </a:rPr>
              <a:t>: </a:t>
            </a:r>
            <a:endParaRPr lang="ru-RU" sz="1400" b="1" dirty="0">
              <a:latin typeface="Times New Roman" pitchFamily="18" charset="0"/>
              <a:cs typeface="Times New Roman" pitchFamily="18" charset="0"/>
            </a:endParaRPr>
          </a:p>
        </p:txBody>
      </p:sp>
      <p:sp>
        <p:nvSpPr>
          <p:cNvPr id="73734" name="Rectangle 6"/>
          <p:cNvSpPr>
            <a:spLocks noChangeArrowheads="1"/>
          </p:cNvSpPr>
          <p:nvPr/>
        </p:nvSpPr>
        <p:spPr bwMode="auto">
          <a:xfrm>
            <a:off x="5077838" y="2492827"/>
            <a:ext cx="220818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Социальные </a:t>
            </a:r>
            <a:r>
              <a:rPr kumimoji="0" lang="ru-RU"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квесты</a:t>
            </a:r>
            <a:endParaRPr kumimoji="0" lang="ru-RU"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73735" name="Rectangle 7"/>
          <p:cNvSpPr>
            <a:spLocks noChangeArrowheads="1"/>
          </p:cNvSpPr>
          <p:nvPr/>
        </p:nvSpPr>
        <p:spPr bwMode="auto">
          <a:xfrm>
            <a:off x="4737370" y="1359500"/>
            <a:ext cx="1653702"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Живые </a:t>
            </a:r>
            <a:r>
              <a:rPr kumimoji="0" lang="ru-RU" sz="1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квесты</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73736" name="Rectangle 8"/>
          <p:cNvSpPr>
            <a:spLocks noChangeArrowheads="1"/>
          </p:cNvSpPr>
          <p:nvPr/>
        </p:nvSpPr>
        <p:spPr bwMode="auto">
          <a:xfrm>
            <a:off x="7091915" y="1290282"/>
            <a:ext cx="1915897"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Компьютерные </a:t>
            </a:r>
            <a:r>
              <a:rPr kumimoji="0" lang="ru-RU" sz="1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квесты</a:t>
            </a: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1400" b="1" i="0" u="none" strike="noStrike" cap="none" normalizeH="0" baseline="0" dirty="0" smtClean="0">
              <a:ln>
                <a:noFill/>
              </a:ln>
              <a:solidFill>
                <a:schemeClr val="tx1"/>
              </a:solidFill>
              <a:effectLst/>
              <a:latin typeface="Arial" pitchFamily="34" charset="0"/>
              <a:cs typeface="Arial" pitchFamily="34" charset="0"/>
            </a:endParaRPr>
          </a:p>
        </p:txBody>
      </p:sp>
      <p:sp>
        <p:nvSpPr>
          <p:cNvPr id="73737" name="Rectangle 9"/>
          <p:cNvSpPr>
            <a:spLocks noChangeArrowheads="1"/>
          </p:cNvSpPr>
          <p:nvPr/>
        </p:nvSpPr>
        <p:spPr bwMode="auto">
          <a:xfrm>
            <a:off x="7344383" y="1811697"/>
            <a:ext cx="179961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Текстовые приключения</a:t>
            </a:r>
            <a:endParaRPr kumimoji="0" lang="ru-RU"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73738" name="Rectangle 10"/>
          <p:cNvSpPr>
            <a:spLocks noChangeArrowheads="1"/>
          </p:cNvSpPr>
          <p:nvPr/>
        </p:nvSpPr>
        <p:spPr bwMode="auto">
          <a:xfrm>
            <a:off x="7402749" y="2416495"/>
            <a:ext cx="1342417"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Графические </a:t>
            </a:r>
            <a:r>
              <a:rPr kumimoji="0" lang="ru-RU"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квесты</a:t>
            </a:r>
            <a:endParaRPr kumimoji="0" lang="ru-RU"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73739" name="Rectangle 11"/>
          <p:cNvSpPr>
            <a:spLocks noChangeArrowheads="1"/>
          </p:cNvSpPr>
          <p:nvPr/>
        </p:nvSpPr>
        <p:spPr bwMode="auto">
          <a:xfrm>
            <a:off x="7451387" y="3013454"/>
            <a:ext cx="1342417"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ru-RU"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Квесты-головоломки</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8" name="Picture 2" descr="C:\Users\Людмила\Desktop\КВЕСТ\Миниатюра-Детский-командный (1).jpg"/>
          <p:cNvPicPr>
            <a:picLocks noChangeAspect="1" noChangeArrowheads="1"/>
          </p:cNvPicPr>
          <p:nvPr/>
        </p:nvPicPr>
        <p:blipFill>
          <a:blip r:embed="rId4" cstate="print"/>
          <a:srcRect/>
          <a:stretch>
            <a:fillRect/>
          </a:stretch>
        </p:blipFill>
        <p:spPr bwMode="auto">
          <a:xfrm>
            <a:off x="203617" y="1478604"/>
            <a:ext cx="4387838" cy="3183738"/>
          </a:xfrm>
          <a:prstGeom prst="rect">
            <a:avLst/>
          </a:prstGeom>
          <a:noFill/>
        </p:spPr>
      </p:pic>
      <p:sp>
        <p:nvSpPr>
          <p:cNvPr id="73740" name="Rectangle 12"/>
          <p:cNvSpPr>
            <a:spLocks noChangeArrowheads="1"/>
          </p:cNvSpPr>
          <p:nvPr/>
        </p:nvSpPr>
        <p:spPr bwMode="auto">
          <a:xfrm>
            <a:off x="7470844" y="3831014"/>
            <a:ext cx="1429965"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Визуальные романы</a:t>
            </a:r>
            <a:endParaRPr kumimoji="0" lang="ru-RU" sz="1800" b="1"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1658540203"/>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3" name="Рисунок 5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776856"/>
            <a:ext cx="4751388" cy="3207696"/>
          </a:xfrm>
          <a:prstGeom prst="rect">
            <a:avLst/>
          </a:prstGeom>
        </p:spPr>
      </p:pic>
      <p:sp>
        <p:nvSpPr>
          <p:cNvPr id="69633" name="Rectangle 1"/>
          <p:cNvSpPr>
            <a:spLocks noChangeArrowheads="1"/>
          </p:cNvSpPr>
          <p:nvPr/>
        </p:nvSpPr>
        <p:spPr bwMode="auto">
          <a:xfrm>
            <a:off x="4805916" y="780605"/>
            <a:ext cx="3997842"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Первые «прародители»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квестов</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появились в начале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5" tooltip="1970-е"/>
              </a:rPr>
              <a:t>1970-х</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когда программист и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6" tooltip="Спелеолог"/>
              </a:rPr>
              <a:t>спелеолог</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7" tooltip="en:William Crowther"/>
              </a:rPr>
              <a:t>Уильям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hlinkClick r:id="rId7" tooltip="en:William Crowther"/>
              </a:rPr>
              <a:t>Кроутер</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8" tooltip="Разработка программного обеспечения"/>
              </a:rPr>
              <a:t>разработал программу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под названием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hlinkClick r:id="rId9" tooltip="Colossal Cave Adventure"/>
              </a:rPr>
              <a:t>Colossal</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9" tooltip="Colossal Cave Adventure"/>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hlinkClick r:id="rId9" tooltip="Colossal Cave Adventure"/>
              </a:rPr>
              <a:t>Cave</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9" tooltip="Colossal Cave Adventure"/>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hlinkClick r:id="rId9" tooltip="Colossal Cave Adventure"/>
              </a:rPr>
              <a:t>Adventure</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22860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Сюжет — похождения героя в большой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10" tooltip="Пещера"/>
              </a:rPr>
              <a:t>пещере</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545423969"/>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ideouroki_fonts2">
      <a:majorFont>
        <a:latin typeface="Roboto Slab"/>
        <a:ea typeface=""/>
        <a:cs typeface=""/>
      </a:majorFont>
      <a:minorFont>
        <a:latin typeface="Open Sans"/>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7360</TotalTime>
  <Words>1544</Words>
  <Application>Microsoft Office PowerPoint</Application>
  <PresentationFormat>Экран (16:9)</PresentationFormat>
  <Paragraphs>234</Paragraphs>
  <Slides>48</Slides>
  <Notes>7</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48</vt:i4>
      </vt:variant>
    </vt:vector>
  </HeadingPairs>
  <TitlesOfParts>
    <vt:vector size="56" baseType="lpstr">
      <vt:lpstr>Arial</vt:lpstr>
      <vt:lpstr>Times New Roman</vt:lpstr>
      <vt:lpstr>Calibri</vt:lpstr>
      <vt:lpstr>Open Sans</vt:lpstr>
      <vt:lpstr>Meiryo</vt:lpstr>
      <vt:lpstr>Roboto Slab</vt:lpstr>
      <vt:lpstr>Gabriola</vt:lpstr>
      <vt:lpstr>Тема Office</vt:lpstr>
      <vt:lpstr>Слайд 1</vt:lpstr>
      <vt:lpstr>Слайд 2</vt:lpstr>
      <vt:lpstr>Слайд 3</vt:lpstr>
      <vt:lpstr>Слайд 4</vt:lpstr>
      <vt:lpstr>Слайд 5</vt:lpstr>
      <vt:lpstr>Слайд 6</vt:lpstr>
      <vt:lpstr>  Наше исследование прошло несколько  этапов</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                    Улица Овчинникова</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Вывод:</vt:lpstr>
      <vt:lpstr>Слайд 45</vt:lpstr>
      <vt:lpstr>Слайд 46</vt:lpstr>
      <vt:lpstr>                                                            СПАСИБО ЗА ВНИМАНИЕ !!!</vt:lpstr>
      <vt:lpstr>Использованные источники и интернет ресурсы:</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юрий</cp:lastModifiedBy>
  <cp:revision>386</cp:revision>
  <dcterms:created xsi:type="dcterms:W3CDTF">2015-12-14T06:35:07Z</dcterms:created>
  <dcterms:modified xsi:type="dcterms:W3CDTF">2017-05-09T11:41:27Z</dcterms:modified>
</cp:coreProperties>
</file>