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72" r:id="rId5"/>
    <p:sldId id="260" r:id="rId6"/>
    <p:sldId id="261" r:id="rId7"/>
    <p:sldId id="269" r:id="rId8"/>
    <p:sldId id="274" r:id="rId9"/>
    <p:sldId id="263" r:id="rId10"/>
    <p:sldId id="275" r:id="rId11"/>
    <p:sldId id="262" r:id="rId12"/>
    <p:sldId id="264" r:id="rId13"/>
    <p:sldId id="270" r:id="rId14"/>
    <p:sldId id="271" r:id="rId15"/>
    <p:sldId id="265" r:id="rId16"/>
    <p:sldId id="266" r:id="rId17"/>
    <p:sldId id="268" r:id="rId18"/>
    <p:sldId id="273" r:id="rId19"/>
    <p:sldId id="267" r:id="rId20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bg1">
                <a:shade val="80000"/>
                <a:satMod val="230000"/>
              </a:schemeClr>
            </a:gs>
            <a:gs pos="100000">
              <a:schemeClr val="bg1">
                <a:tint val="97000"/>
                <a:satMod val="22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онкурс\Презентация\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483767" y="116632"/>
            <a:ext cx="3672409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99792" y="17383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МАОУ «Лицей № 4»</a:t>
            </a:r>
            <a:endParaRPr lang="ru-RU" sz="24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1844824"/>
            <a:ext cx="3946624" cy="1800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Franklin Gothic Medium" pitchFamily="34" charset="0"/>
              </a:rPr>
              <a:t>Урок физики 11/11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Franklin Gothic Medium" pitchFamily="34" charset="0"/>
              </a:rPr>
              <a:t>8 класс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Franklin Gothic Medium" pitchFamily="34" charset="0"/>
              </a:rPr>
              <a:t>Энергия топлива</a:t>
            </a:r>
            <a:endParaRPr lang="ru-RU" sz="2800" b="1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509120"/>
            <a:ext cx="3946624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63588" y="4548708"/>
            <a:ext cx="387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Учитель: 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Хоченкова</a:t>
            </a:r>
            <a:r>
              <a:rPr lang="ru-RU" sz="20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Татьяна </a:t>
            </a:r>
            <a:r>
              <a:rPr lang="ru-RU" sz="20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Евгеньевна, кандидат педагогических наук</a:t>
            </a:r>
            <a:endParaRPr lang="ru-RU" sz="20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87824" y="6016014"/>
            <a:ext cx="2664296" cy="6533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40956" y="6023029"/>
            <a:ext cx="195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Franklin Gothic Medium" pitchFamily="34" charset="0"/>
              </a:rPr>
              <a:t>Рязань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Franklin Gothic Medium" pitchFamily="34" charset="0"/>
              </a:rPr>
              <a:t>2016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5" descr="079513_3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0" r="67525"/>
          <a:stretch>
            <a:fillRect/>
          </a:stretch>
        </p:blipFill>
        <p:spPr bwMode="auto">
          <a:xfrm rot="20597038">
            <a:off x="395288" y="476250"/>
            <a:ext cx="2012950" cy="20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7" descr="079513_3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9" r="48421" b="59853"/>
          <a:stretch>
            <a:fillRect/>
          </a:stretch>
        </p:blipFill>
        <p:spPr bwMode="auto">
          <a:xfrm rot="9734968">
            <a:off x="3708400" y="1557338"/>
            <a:ext cx="1557338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map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8204">
            <a:off x="5867400" y="765175"/>
            <a:ext cx="22415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9" descr="079513_3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>
            <a:off x="827088" y="2636838"/>
            <a:ext cx="1730375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1" descr="079513_3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4" r="24525" b="61806"/>
          <a:stretch>
            <a:fillRect/>
          </a:stretch>
        </p:blipFill>
        <p:spPr bwMode="auto">
          <a:xfrm rot="12037516">
            <a:off x="6443663" y="3644900"/>
            <a:ext cx="16637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3" descr="079513_3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2" b="59853"/>
          <a:stretch>
            <a:fillRect/>
          </a:stretch>
        </p:blipFill>
        <p:spPr bwMode="auto">
          <a:xfrm rot="9262612">
            <a:off x="3708400" y="4365625"/>
            <a:ext cx="12414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5" descr="079513_3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63802" r="32491"/>
          <a:stretch>
            <a:fillRect/>
          </a:stretch>
        </p:blipFill>
        <p:spPr bwMode="auto">
          <a:xfrm>
            <a:off x="6732588" y="1196975"/>
            <a:ext cx="1728787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6" descr="079513_3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63802" r="32491"/>
          <a:stretch>
            <a:fillRect/>
          </a:stretch>
        </p:blipFill>
        <p:spPr bwMode="auto">
          <a:xfrm>
            <a:off x="2627313" y="4724400"/>
            <a:ext cx="1728787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7" descr="079513_3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63802" r="32491"/>
          <a:stretch>
            <a:fillRect/>
          </a:stretch>
        </p:blipFill>
        <p:spPr bwMode="auto">
          <a:xfrm>
            <a:off x="2124075" y="333375"/>
            <a:ext cx="1728788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8" descr="079513_3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63802" r="32491"/>
          <a:stretch>
            <a:fillRect/>
          </a:stretch>
        </p:blipFill>
        <p:spPr bwMode="auto">
          <a:xfrm>
            <a:off x="4140200" y="2420938"/>
            <a:ext cx="1728788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20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2206 L -0.01563 0.9618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5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-0.38148 L 0.01736 0.76945 " pathEditMode="relative" ptsTypes="AA">
                                      <p:cBhvr>
                                        <p:cTn id="1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-0.26296 L 0.06649 0.96158 " pathEditMode="relative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0"/>
                            </p:stCondLst>
                            <p:childTnLst>
                              <p:par>
                                <p:cTn id="5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3000"/>
                            </p:stCondLst>
                            <p:childTnLst>
                              <p:par>
                                <p:cTn id="6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000"/>
                            </p:stCondLst>
                            <p:childTnLst>
                              <p:par>
                                <p:cTn id="7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ПИЩА—ЭНЕРГИЯ?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G:\Конференция\Здоровьесбер_физика\Лекторий\Питание\Картинка\Человек_продук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1855"/>
            <a:ext cx="2324737" cy="28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4248" y="1124744"/>
            <a:ext cx="65322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Пища – не просто «еда», это энергия для нашей жизни, которую организм расходует в процессе своей деятельности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.</a:t>
            </a:r>
          </a:p>
          <a:p>
            <a:pPr indent="176213" algn="just"/>
            <a:r>
              <a:rPr lang="ru-RU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Калорийность продуктов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 — количество энергии, высвобождаемой в организме человека из продуктов питания при полном их усвоении в процессе пищеварения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098" name="Picture 2" descr="pishhevaya-piramida-pitani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31" y="2515453"/>
            <a:ext cx="4567627" cy="380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9060" y="5265474"/>
            <a:ext cx="3580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1 ккал = 1000 калорий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1 кал = 4,2 Дж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1 ккал = 4200 Дж</a:t>
            </a:r>
            <a:endParaRPr lang="ru-RU" sz="2000" b="1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75" y="4293096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Пирамида питания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- схематическое изображение принципов здорового питания. </a:t>
            </a:r>
          </a:p>
        </p:txBody>
      </p:sp>
      <p:pic>
        <p:nvPicPr>
          <p:cNvPr id="10" name="Picture 2" descr="http://vignette3.wikia.nocookie.net/someordinarygamers/images/6/6c/Question-mark.png/revision/latest?cb=201407310228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19" y="472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ПИЩА—ЭНЕРГИЯ?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937284"/>
              </p:ext>
            </p:extLst>
          </p:nvPr>
        </p:nvGraphicFramePr>
        <p:xfrm>
          <a:off x="107503" y="1246079"/>
          <a:ext cx="8941231" cy="3711500"/>
        </p:xfrm>
        <a:graphic>
          <a:graphicData uri="http://schemas.openxmlformats.org/drawingml/2006/table">
            <a:tbl>
              <a:tblPr/>
              <a:tblGrid>
                <a:gridCol w="2448273"/>
                <a:gridCol w="2160240"/>
                <a:gridCol w="2160240"/>
                <a:gridCol w="2172478"/>
              </a:tblGrid>
              <a:tr h="3871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Продукты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Удельная теплота </a:t>
                      </a:r>
                      <a:endParaRPr lang="ru-RU" sz="1800" b="1" kern="1400" dirty="0" smtClean="0">
                        <a:solidFill>
                          <a:srgbClr val="9933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 smtClean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сгорания </a:t>
                      </a:r>
                      <a:r>
                        <a:rPr lang="ru-RU" sz="1800" b="1" kern="1400" dirty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топлива, кДж/кг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Продукты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Удельная теплота </a:t>
                      </a:r>
                      <a:endParaRPr lang="ru-RU" sz="1800" b="1" kern="1400" dirty="0" smtClean="0">
                        <a:solidFill>
                          <a:srgbClr val="9933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 smtClean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сгорания </a:t>
                      </a:r>
                      <a:r>
                        <a:rPr lang="ru-RU" sz="1800" b="1" kern="1400" dirty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топлива, кДж/кг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5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Борщ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 smtClean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26</a:t>
                      </a:r>
                      <a:r>
                        <a:rPr lang="en-US" sz="1800" b="1" kern="1400" dirty="0" smtClean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46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Молоко цельное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 smtClean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</a:t>
                      </a:r>
                      <a:r>
                        <a:rPr lang="en-US" sz="1800" b="1" kern="1400" dirty="0" smtClean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730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5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Овощной суп</a:t>
                      </a:r>
                      <a:endParaRPr lang="ru-RU" sz="1800" kern="140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1554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Какао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 smtClean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</a:t>
                      </a:r>
                      <a:r>
                        <a:rPr lang="ru-RU" sz="1800" b="1" kern="1400" dirty="0" smtClean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</a:t>
                      </a:r>
                      <a:r>
                        <a:rPr lang="en-US" sz="1800" b="1" kern="1400" dirty="0" smtClean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04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5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Курица отварная</a:t>
                      </a:r>
                      <a:endParaRPr lang="ru-RU" sz="1800" kern="140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10122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Чай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42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5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Макароны</a:t>
                      </a:r>
                      <a:endParaRPr lang="ru-RU" sz="1800" kern="140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13944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Хлеб белый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 smtClean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75</a:t>
                      </a:r>
                      <a:r>
                        <a:rPr lang="en-US" sz="1800" b="1" kern="1400" dirty="0" smtClean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12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5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Картофель</a:t>
                      </a:r>
                      <a:endParaRPr lang="ru-RU" sz="1800" kern="140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3483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Булочка</a:t>
                      </a:r>
                      <a:endParaRPr lang="ru-RU" sz="1800" kern="140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 smtClean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9870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5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Рис отварной</a:t>
                      </a:r>
                      <a:endParaRPr lang="ru-RU" sz="1800" kern="140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 smtClean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47</a:t>
                      </a:r>
                      <a:r>
                        <a:rPr lang="en-US" sz="1800" b="1" kern="1400" dirty="0" smtClean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66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Шоколад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22218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5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Мясо тушеное</a:t>
                      </a:r>
                      <a:endParaRPr lang="ru-RU" sz="1800" kern="140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9618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Яблоки</a:t>
                      </a:r>
                      <a:endParaRPr lang="ru-RU" sz="1800" kern="140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1554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Салат из </a:t>
                      </a:r>
                      <a:r>
                        <a:rPr lang="ru-RU" sz="1800" b="1" kern="1400" dirty="0" smtClean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помидоров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789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Бананы</a:t>
                      </a:r>
                      <a:endParaRPr lang="ru-RU" sz="1800" kern="140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3318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5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Салат из огурцов</a:t>
                      </a:r>
                      <a:endParaRPr lang="ru-RU" sz="1800" kern="140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630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Апельсины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1470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20983" marR="20983" marT="20983" marB="20983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1" descr="G:\Конференция\Здоровьесбер_физика\Лекторий\Питание\Картинка\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013176"/>
            <a:ext cx="2055827" cy="1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Конференция\Здоровьесбер_физика\Лекторий\Питание\Картинка\3406348-34731496-fd9e8c8cb9c7b4088d06b536b8cd1f0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24" y="5013176"/>
            <a:ext cx="2284251" cy="1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Конференция\Фест_Инноватика\Инноватика.Образ.Творчество\salud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21" y="5013176"/>
            <a:ext cx="2054002" cy="1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G:\Конференция\Фест_Инноватика\Инноватика.Образ.Творчество\original-13600799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76" y="5013176"/>
            <a:ext cx="2141486" cy="1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0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ЭНЕРГОЗАТРАТЫ ОРГАНИЗМА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РАЗЛИЧНЫХ ВИДАХ ДЕЯТЕЛЬНОСТИ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G:\Конференция\Здоровьесбер_физика\Лекторий\Питание\Коллаж_Энергозатраты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9" y="1242582"/>
            <a:ext cx="2491136" cy="24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Конференция\Здоровьесбер_физика\Лекторий\Питание\Коллаж_Энергозатраты_1_ре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9" y="3767141"/>
            <a:ext cx="2491137" cy="24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837291"/>
              </p:ext>
            </p:extLst>
          </p:nvPr>
        </p:nvGraphicFramePr>
        <p:xfrm>
          <a:off x="2771800" y="1317465"/>
          <a:ext cx="6264695" cy="4832506"/>
        </p:xfrm>
        <a:graphic>
          <a:graphicData uri="http://schemas.openxmlformats.org/drawingml/2006/table">
            <a:tbl>
              <a:tblPr/>
              <a:tblGrid>
                <a:gridCol w="2016224"/>
                <a:gridCol w="1008113"/>
                <a:gridCol w="2155912"/>
                <a:gridCol w="1084446"/>
              </a:tblGrid>
              <a:tr h="56489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Вид физической 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активности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Расход энергии, кДж/ч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Вид физической 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активности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99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Расход энергии, кДж/ч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Сон (бездействие)</a:t>
                      </a:r>
                      <a:endParaRPr lang="ru-RU" sz="1800" b="1" kern="1400" dirty="0">
                        <a:solidFill>
                          <a:srgbClr val="0099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60</a:t>
                      </a:r>
                      <a:endParaRPr lang="ru-RU" sz="1800" b="1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Спокойная прогулка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630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Одевание</a:t>
                      </a:r>
                      <a:endParaRPr lang="ru-RU" sz="1800" kern="1400" dirty="0">
                        <a:solidFill>
                          <a:srgbClr val="0066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126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400" dirty="0" smtClean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Езда на велосипеде</a:t>
                      </a:r>
                      <a:endParaRPr lang="ru-RU" dirty="0"/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1344</a:t>
                      </a:r>
                      <a:endParaRPr lang="ru-RU" dirty="0"/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4D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Прием пищи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4D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136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 smtClean="0">
                          <a:solidFill>
                            <a:srgbClr val="4D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Бег (11 км/ч)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 smtClean="0">
                          <a:solidFill>
                            <a:srgbClr val="4D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2037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7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 smtClean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Уборка постели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546</a:t>
                      </a:r>
                      <a:endParaRPr lang="ru-RU" sz="1800" kern="1400" dirty="0" smtClean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 smtClean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Бадминтон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 smtClean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1250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7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 smtClean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Сидячая работа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315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Гимнастические упражнения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710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3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4D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Поход в магазин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 smtClean="0">
                          <a:solidFill>
                            <a:srgbClr val="4D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336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 smtClean="0">
                          <a:solidFill>
                            <a:srgbClr val="4D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Катание</a:t>
                      </a:r>
                      <a:r>
                        <a:rPr lang="ru-RU" sz="1800" b="1" kern="1400" baseline="0" dirty="0" smtClean="0">
                          <a:solidFill>
                            <a:srgbClr val="4D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на коньках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4D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1430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Баскетбол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1596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Современные танцы</a:t>
                      </a:r>
                      <a:endParaRPr lang="ru-RU" sz="1800" kern="140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1008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Волейбол</a:t>
                      </a:r>
                      <a:endParaRPr lang="ru-RU" sz="1800" kern="1400" dirty="0" smtClean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1071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Плавание</a:t>
                      </a:r>
                      <a:endParaRPr lang="ru-RU" sz="1800" kern="140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>
                          <a:solidFill>
                            <a:srgbClr val="00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882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7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 smtClean="0">
                          <a:solidFill>
                            <a:srgbClr val="4D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Футбол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 smtClean="0">
                          <a:solidFill>
                            <a:srgbClr val="4D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1890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4D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Лыжи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4D33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1570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7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400" dirty="0" smtClean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Прыжки</a:t>
                      </a:r>
                      <a:r>
                        <a:rPr lang="ru-RU" sz="1800" b="1" kern="1400" baseline="0" dirty="0" smtClean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(скакалка)</a:t>
                      </a:r>
                      <a:endParaRPr lang="ru-RU" sz="1800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2008</a:t>
                      </a:r>
                      <a:endParaRPr lang="ru-RU" sz="1800" kern="1400" dirty="0" smtClean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Настольный теннис</a:t>
                      </a:r>
                      <a:endParaRPr lang="ru-RU" sz="1800" b="1" kern="1400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400" dirty="0" smtClean="0">
                          <a:solidFill>
                            <a:srgbClr val="008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860</a:t>
                      </a:r>
                      <a:endParaRPr lang="ru-RU" sz="1800" kern="1400" dirty="0" smtClean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3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9233"/>
            <a:ext cx="8229600" cy="75632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КОМПЛЕКСНОЕ ПРИМЕНЕНИЕ ПОЛУЧЕННЫХ ЗНАНИЙ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085553"/>
            <a:ext cx="85689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ПРАВИЛА РАБОТЫ В ГРУППАХ:</a:t>
            </a:r>
          </a:p>
          <a:p>
            <a:pPr marL="365125" indent="350838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Активно обменивайтесь информацией между собой;</a:t>
            </a:r>
          </a:p>
          <a:p>
            <a:pPr marL="365125" indent="350838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Разбирайте все, что неясно;</a:t>
            </a:r>
          </a:p>
          <a:p>
            <a:pPr marL="365125" indent="350838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Совместно делайте выводы;</a:t>
            </a:r>
          </a:p>
          <a:p>
            <a:pPr marL="365125" indent="350838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Выработайте единый подход;</a:t>
            </a:r>
          </a:p>
          <a:p>
            <a:pPr marL="365125" indent="350838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Помните: от вклада каждого зависит общий результат работы.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932212"/>
            <a:ext cx="8784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 algn="ctr"/>
            <a:r>
              <a:rPr lang="ru-RU" sz="20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Выполнение заданий на основе материалов </a:t>
            </a:r>
          </a:p>
          <a:p>
            <a:pPr indent="182563" algn="ctr"/>
            <a:r>
              <a:rPr lang="ru-RU" sz="20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буклета </a:t>
            </a:r>
            <a:r>
              <a:rPr lang="ru-RU" sz="20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«Формула правильного питания»</a:t>
            </a:r>
            <a:endParaRPr lang="ru-RU" sz="2000" b="1" dirty="0" smtClean="0">
              <a:solidFill>
                <a:srgbClr val="C00000"/>
              </a:solidFill>
              <a:latin typeface="Franklin Gothic Medium" panose="020B0603020102020204" pitchFamily="34" charset="0"/>
            </a:endParaRPr>
          </a:p>
          <a:p>
            <a:pPr indent="182563" algn="just"/>
            <a:r>
              <a:rPr lang="ru-RU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Группа 1.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Рассчитайте энергетическую калорийность завтрака, состоящего из 1 стакана молока (200 мл) и булочки, массой 200 г.</a:t>
            </a:r>
          </a:p>
          <a:p>
            <a:pPr indent="182563" algn="just"/>
            <a:r>
              <a:rPr lang="ru-RU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Группа 2.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Рассчитайте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энергетическую калорийность 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обеда,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состоящего из 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мясного борща (150 г), картофельного пюре (100 г), салата из огурцов (50г) и 200 мл какао.</a:t>
            </a:r>
          </a:p>
          <a:p>
            <a:pPr indent="182563" algn="just"/>
            <a:r>
              <a:rPr lang="ru-RU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Группа 3. 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Рассчитайте энергетическую калорийность ужина, состоящего из 150 г риса, 100 г отварной курицы и стакана (200 мл) сладкого чая.</a:t>
            </a:r>
          </a:p>
          <a:p>
            <a:pPr indent="182563" algn="just"/>
            <a:r>
              <a:rPr lang="ru-RU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Группа 4. 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Рассчитайте </a:t>
            </a:r>
            <a:r>
              <a:rPr lang="ru-RU" b="1" dirty="0" err="1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энергозатраты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организма для ученика 8 класса при посещении школы (спокойная прогулка (15 мин), работа на уроках (4 ч), урока физической культуры (45 мин), секции волейбола (1,5 ч)).</a:t>
            </a:r>
            <a:endParaRPr lang="ru-RU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343" y="188640"/>
            <a:ext cx="8479546" cy="8283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ПРАВИЛЬНОГО ПИТАНИЯ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G:\Конференция\Здоровьесбер_физика\Лекторий\Питание\Картинка\ZIdbzxJ_F_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6" y="1556792"/>
            <a:ext cx="4365668" cy="43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2004" y="2046360"/>
            <a:ext cx="416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Q</a:t>
            </a:r>
            <a:r>
              <a:rPr lang="ru-RU" sz="24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полученное=</a:t>
            </a:r>
            <a:r>
              <a:rPr lang="en-US" sz="24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Q</a:t>
            </a:r>
            <a:r>
              <a:rPr lang="ru-RU" sz="24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затраченное</a:t>
            </a:r>
            <a:endParaRPr lang="ru-RU" sz="2400" b="1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0345" y="2780928"/>
            <a:ext cx="4415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/>
            <a:r>
              <a:rPr lang="ru-RU" b="1" dirty="0">
                <a:solidFill>
                  <a:srgbClr val="002060"/>
                </a:solidFill>
                <a:latin typeface="Franklin Gothic Medium" pitchFamily="34" charset="0"/>
              </a:rPr>
              <a:t>Если питание несбалансированное, то остаток полученной с пищей энергии накапливается в организме в виде жиров, а если энергетическая ценность пищи недостаточна — человек </a:t>
            </a:r>
            <a:r>
              <a:rPr lang="ru-RU" b="1" dirty="0" smtClean="0">
                <a:solidFill>
                  <a:srgbClr val="002060"/>
                </a:solidFill>
                <a:latin typeface="Franklin Gothic Medium" pitchFamily="34" charset="0"/>
              </a:rPr>
              <a:t> худеет.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9353" y="4437112"/>
            <a:ext cx="4257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/>
            <a:r>
              <a:rPr lang="ru-RU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Правильное питание – неизменный принцип </a:t>
            </a:r>
            <a:r>
              <a:rPr lang="ru-RU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здоровья </a:t>
            </a:r>
            <a:r>
              <a:rPr lang="ru-RU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и хорошего самочувствия на протяжении многих лет</a:t>
            </a:r>
            <a:r>
              <a:rPr lang="ru-RU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.</a:t>
            </a:r>
            <a:endParaRPr lang="ru-RU" b="1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392" y="283710"/>
            <a:ext cx="8229600" cy="9003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ТАБЛИЦА ОЦЕНКИ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ИНДЕКСА МАССЫ ТЕЛА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T E\Desktop\З\wpid-vash-ideal-nyy-ves_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1" y="1206208"/>
            <a:ext cx="8555983" cy="42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902" y="5445253"/>
            <a:ext cx="8849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/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С помощью этой таблицы можно наглядно определить соотношение индекса массы тела. Проверьте свой показатель и, если необходимо, скорректируйте программу питания.</a:t>
            </a:r>
            <a:endParaRPr lang="ru-RU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ТВОЕ ЗДОРОВЬЕ –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ОТВЕТСТВЕННОСТЬ!</a:t>
            </a:r>
            <a:endParaRPr lang="ru-RU" dirty="0"/>
          </a:p>
        </p:txBody>
      </p:sp>
      <p:pic>
        <p:nvPicPr>
          <p:cNvPr id="4" name="Picture 2" descr="G:\Конференция\Фест_Инноватика\Инноватика.Образ.Творчество\metabolizmanizi-hizlandirmanin-ipuclari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676" y="2896033"/>
            <a:ext cx="4326512" cy="24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150096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ru-RU" b="1" dirty="0" smtClean="0">
                <a:solidFill>
                  <a:srgbClr val="002060"/>
                </a:solidFill>
                <a:latin typeface="Franklin Gothic Medium" pitchFamily="34" charset="0"/>
              </a:rPr>
              <a:t>Наш </a:t>
            </a:r>
            <a:r>
              <a:rPr lang="ru-RU" b="1" dirty="0">
                <a:solidFill>
                  <a:srgbClr val="002060"/>
                </a:solidFill>
                <a:latin typeface="Franklin Gothic Medium" pitchFamily="34" charset="0"/>
              </a:rPr>
              <a:t>организм получает из пищи энергию и расходует ее в процессе жизнедеятельности. Энергетический баланс влияет на массу нашего тела. Правильно составленная программа питания и физические нагрузки помогают человеку находится в гармонии с самим собой, а значит быть здоровым и счастливым.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Franklin Gothic Medium" pitchFamily="34" charset="0"/>
              </a:rPr>
              <a:t> </a:t>
            </a:r>
            <a:r>
              <a:rPr lang="ru-RU" b="1" dirty="0" smtClean="0">
                <a:solidFill>
                  <a:srgbClr val="0070C0"/>
                </a:solidFill>
                <a:latin typeface="Franklin Gothic Medium" pitchFamily="34" charset="0"/>
              </a:rPr>
              <a:t>СОСТАВЬ СВОЮ ПРОГРАММУ ПИТАНИЯ!</a:t>
            </a:r>
            <a:endParaRPr lang="ru-RU" b="1" dirty="0">
              <a:solidFill>
                <a:srgbClr val="0070C0"/>
              </a:solidFill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253" y="551506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Franklin Gothic Medium" pitchFamily="34" charset="0"/>
              </a:rPr>
              <a:t>ВЫБЕРИ ЗДОРОВЫЙ ЖИЗНЕННЫЙ ПУТЬ!</a:t>
            </a:r>
            <a:endParaRPr lang="ru-RU" sz="2000" b="1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591734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Franklin Gothic Medium" pitchFamily="34" charset="0"/>
              </a:rPr>
              <a:t>БУДЬТЕ ЗДОРОВЫ!</a:t>
            </a:r>
            <a:endParaRPr lang="ru-RU" sz="2400" b="1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40" y="260648"/>
            <a:ext cx="8229600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ОБОЩЕНИЕ И СИСТЕМАТИЗАЦИЯ ЗНАНИЙ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276" y="1124744"/>
            <a:ext cx="88569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ЧТО УЗНАЛИ?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ПОДУМАЙТЕ И ОТВЕТЬТЕ</a:t>
            </a:r>
          </a:p>
          <a:p>
            <a:pPr indent="176213" algn="just"/>
            <a:r>
              <a:rPr lang="ru-RU" alt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1</a:t>
            </a:r>
            <a: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. </a:t>
            </a:r>
            <a:r>
              <a:rPr lang="ru-RU" altLang="ru-RU" b="1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Какая </a:t>
            </a:r>
            <a:r>
              <a:rPr lang="ru-RU" altLang="ru-RU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физическая величина показывает, сколько энергии выделяется при </a:t>
            </a:r>
            <a:r>
              <a:rPr lang="ru-RU" altLang="ru-RU" b="1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сжигании 1 кг топлива?</a:t>
            </a:r>
          </a:p>
          <a:p>
            <a:pPr indent="176213" algn="just"/>
            <a:endParaRPr lang="ru-RU" altLang="ru-RU" b="1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indent="176213" algn="just"/>
            <a: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2. </a:t>
            </a:r>
            <a:r>
              <a:rPr lang="ru-RU" alt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В каком случае можно получить большее количество теплоты, сжигая 1 кг каменного угля или 1 кг антрацита</a:t>
            </a:r>
            <a: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?</a:t>
            </a:r>
          </a:p>
          <a:p>
            <a:pPr indent="176213"/>
            <a:endParaRPr lang="ru-RU" altLang="ru-RU" b="1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indent="176213" algn="just"/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3.</a:t>
            </a:r>
            <a:r>
              <a:rPr lang="ru-RU" b="1" dirty="0" smtClean="0">
                <a:latin typeface="Franklin Gothic Medium" panose="020B0603020102020204" pitchFamily="34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В чем отличие понятия теплоты сгорания топлива от удельной теплоты сгорания топлива</a:t>
            </a:r>
            <a:r>
              <a:rPr lang="ru-RU" altLang="ru-RU" b="1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?</a:t>
            </a:r>
          </a:p>
        </p:txBody>
      </p:sp>
      <p:pic>
        <p:nvPicPr>
          <p:cNvPr id="5122" name="Picture 2" descr="http://www.vseodetyah.com/editorfiles/shokolad%283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5" y="4126216"/>
            <a:ext cx="3239527" cy="21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91880" y="3977576"/>
            <a:ext cx="5480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 algn="ctr"/>
            <a:r>
              <a:rPr lang="ru-RU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РЕШИТЕ </a:t>
            </a:r>
            <a:r>
              <a:rPr lang="ru-RU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ЗАДАЧУ</a:t>
            </a:r>
            <a:endParaRPr lang="ru-RU" b="1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indent="176213" algn="just"/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При подготовке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к урокам в течение 2 часов затрачивается около 800 кДж энергии. Можно ли восстановить затраты энергии, если съесть плитку шоколада (50г), рулет (200г ) и выпить стакан какао (200 мл)?</a:t>
            </a:r>
          </a:p>
          <a:p>
            <a:pPr indent="176213" algn="just"/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Здоровое ли это питание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?</a:t>
            </a:r>
          </a:p>
          <a:p>
            <a:pPr indent="176213" algn="just"/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Какова формула правильного питания?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2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910" y="5419183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УРОК!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Shape 362"/>
          <p:cNvSpPr txBox="1"/>
          <p:nvPr/>
        </p:nvSpPr>
        <p:spPr>
          <a:xfrm>
            <a:off x="179512" y="1268760"/>
            <a:ext cx="8757752" cy="3168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 baseline="0" dirty="0" smtClean="0">
                <a:solidFill>
                  <a:schemeClr val="accent2">
                    <a:lumMod val="50000"/>
                  </a:schemeClr>
                </a:solidFill>
                <a:latin typeface="Souce Sans Pro"/>
                <a:ea typeface="Souce Sans Pro"/>
                <a:cs typeface="Souce Sans Pro"/>
                <a:sym typeface="Souce Sans Pro"/>
              </a:rPr>
              <a:t>1.</a:t>
            </a:r>
            <a:r>
              <a:rPr lang="ru-RU" sz="2000" b="0" i="0" u="none" strike="noStrike" cap="none" baseline="0" dirty="0" smtClean="0">
                <a:solidFill>
                  <a:schemeClr val="accent2">
                    <a:lumMod val="50000"/>
                  </a:schemeClr>
                </a:solidFill>
                <a:latin typeface="Souce Sans Pro"/>
                <a:ea typeface="Souce Sans Pro"/>
                <a:cs typeface="Souce Sans Pro"/>
                <a:sym typeface="Souce Sans Pro"/>
              </a:rPr>
              <a:t> </a:t>
            </a:r>
            <a:r>
              <a:rPr lang="ru-RU" sz="2000" b="1" i="0" u="none" strike="noStrike" cap="none" baseline="0" dirty="0" smtClean="0">
                <a:solidFill>
                  <a:schemeClr val="accent2">
                    <a:lumMod val="50000"/>
                  </a:schemeClr>
                </a:solidFill>
                <a:latin typeface="Franklin Gothic Medium" pitchFamily="34" charset="0"/>
                <a:ea typeface="Souce Sans Pro"/>
                <a:cs typeface="Souce Sans Pro"/>
                <a:sym typeface="Souce Sans Pro"/>
              </a:rPr>
              <a:t>Что </a:t>
            </a:r>
            <a:r>
              <a:rPr lang="ru-RU" sz="2000" b="1" i="0" u="none" strike="noStrike" cap="none" baseline="0" dirty="0">
                <a:solidFill>
                  <a:schemeClr val="accent2">
                    <a:lumMod val="50000"/>
                  </a:schemeClr>
                </a:solidFill>
                <a:latin typeface="Franklin Gothic Medium" pitchFamily="34" charset="0"/>
                <a:ea typeface="Souce Sans Pro"/>
                <a:cs typeface="Souce Sans Pro"/>
                <a:sym typeface="Souce Sans Pro"/>
              </a:rPr>
              <a:t>вам понравилось больше всего на уроке</a:t>
            </a:r>
            <a:r>
              <a:rPr lang="ru-RU" sz="2000" b="1" i="0" u="none" strike="noStrike" cap="none" baseline="0" dirty="0" smtClean="0">
                <a:solidFill>
                  <a:schemeClr val="accent2">
                    <a:lumMod val="50000"/>
                  </a:schemeClr>
                </a:solidFill>
                <a:latin typeface="Franklin Gothic Medium" pitchFamily="34" charset="0"/>
                <a:ea typeface="Souce Sans Pro"/>
                <a:cs typeface="Souce Sans Pro"/>
                <a:sym typeface="Souce Sans Pro"/>
              </a:rPr>
              <a:t>?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ru-RU" sz="2000" b="1" i="0" u="none" strike="noStrike" cap="none" baseline="0" dirty="0">
              <a:solidFill>
                <a:schemeClr val="accent2">
                  <a:lumMod val="50000"/>
                </a:schemeClr>
              </a:solidFill>
              <a:latin typeface="Franklin Gothic Medium" pitchFamily="34" charset="0"/>
              <a:ea typeface="Souce Sans Pro"/>
              <a:cs typeface="Souce Sans Pro"/>
              <a:sym typeface="Souce Sans Pro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 baseline="0" dirty="0">
                <a:solidFill>
                  <a:schemeClr val="accent2">
                    <a:lumMod val="50000"/>
                  </a:schemeClr>
                </a:solidFill>
                <a:latin typeface="Franklin Gothic Medium" pitchFamily="34" charset="0"/>
                <a:ea typeface="Souce Sans Pro"/>
                <a:cs typeface="Souce Sans Pro"/>
                <a:sym typeface="Souce Sans Pro"/>
              </a:rPr>
              <a:t>2. Как вы считаете, достигли ли мы цели урока</a:t>
            </a:r>
            <a:r>
              <a:rPr lang="ru-RU" sz="2000" b="1" i="0" u="none" strike="noStrike" cap="none" baseline="0" dirty="0" smtClean="0">
                <a:solidFill>
                  <a:schemeClr val="accent2">
                    <a:lumMod val="50000"/>
                  </a:schemeClr>
                </a:solidFill>
                <a:latin typeface="Franklin Gothic Medium" pitchFamily="34" charset="0"/>
                <a:ea typeface="Souce Sans Pro"/>
                <a:cs typeface="Souce Sans Pro"/>
                <a:sym typeface="Souce Sans Pro"/>
              </a:rPr>
              <a:t>?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ru-RU" sz="2000" b="1" i="0" u="none" strike="noStrike" cap="none" baseline="0" dirty="0">
              <a:solidFill>
                <a:schemeClr val="accent2">
                  <a:lumMod val="50000"/>
                </a:schemeClr>
              </a:solidFill>
              <a:latin typeface="Franklin Gothic Medium" pitchFamily="34" charset="0"/>
              <a:ea typeface="Souce Sans Pro"/>
              <a:cs typeface="Souce Sans Pro"/>
              <a:sym typeface="Souce Sans Pro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 baseline="0" dirty="0">
                <a:solidFill>
                  <a:schemeClr val="accent2">
                    <a:lumMod val="50000"/>
                  </a:schemeClr>
                </a:solidFill>
                <a:latin typeface="Franklin Gothic Medium" pitchFamily="34" charset="0"/>
                <a:ea typeface="Souce Sans Pro"/>
                <a:cs typeface="Souce Sans Pro"/>
                <a:sym typeface="Souce Sans Pro"/>
              </a:rPr>
              <a:t>3. Что нового и интересного вы сегодня узнали на уроке</a:t>
            </a:r>
            <a:r>
              <a:rPr lang="ru-RU" sz="2000" b="1" i="0" u="none" strike="noStrike" cap="none" baseline="0" dirty="0" smtClean="0">
                <a:solidFill>
                  <a:schemeClr val="accent2">
                    <a:lumMod val="50000"/>
                  </a:schemeClr>
                </a:solidFill>
                <a:latin typeface="Franklin Gothic Medium" pitchFamily="34" charset="0"/>
                <a:ea typeface="Souce Sans Pro"/>
                <a:cs typeface="Souce Sans Pro"/>
                <a:sym typeface="Souce Sans Pro"/>
              </a:rPr>
              <a:t>?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ru-RU" sz="2000" b="1" i="0" u="none" strike="noStrike" cap="none" baseline="0" dirty="0">
              <a:solidFill>
                <a:schemeClr val="accent2">
                  <a:lumMod val="50000"/>
                </a:schemeClr>
              </a:solidFill>
              <a:latin typeface="Franklin Gothic Medium" pitchFamily="34" charset="0"/>
              <a:ea typeface="Souce Sans Pro"/>
              <a:cs typeface="Souce Sans Pro"/>
              <a:sym typeface="Souce Sans Pro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 baseline="0" dirty="0">
                <a:solidFill>
                  <a:schemeClr val="accent2">
                    <a:lumMod val="50000"/>
                  </a:schemeClr>
                </a:solidFill>
                <a:latin typeface="Franklin Gothic Medium" pitchFamily="34" charset="0"/>
                <a:ea typeface="Souce Sans Pro"/>
                <a:cs typeface="Souce Sans Pro"/>
                <a:sym typeface="Souce Sans Pro"/>
              </a:rPr>
              <a:t>4. Чем ценен для вас изученный материал</a:t>
            </a:r>
            <a:r>
              <a:rPr lang="ru-RU" sz="2000" b="1" i="0" u="none" strike="noStrike" cap="none" baseline="0" dirty="0" smtClean="0">
                <a:solidFill>
                  <a:schemeClr val="accent2">
                    <a:lumMod val="50000"/>
                  </a:schemeClr>
                </a:solidFill>
                <a:latin typeface="Franklin Gothic Medium" pitchFamily="34" charset="0"/>
                <a:ea typeface="Souce Sans Pro"/>
                <a:cs typeface="Souce Sans Pro"/>
                <a:sym typeface="Souce Sans Pro"/>
              </a:rPr>
              <a:t>?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ru-RU" sz="2000" b="1" i="0" u="none" strike="noStrike" cap="none" baseline="0" dirty="0">
              <a:solidFill>
                <a:schemeClr val="accent2">
                  <a:lumMod val="50000"/>
                </a:schemeClr>
              </a:solidFill>
              <a:latin typeface="Franklin Gothic Medium" pitchFamily="34" charset="0"/>
              <a:ea typeface="Souce Sans Pro"/>
              <a:cs typeface="Souce Sans Pro"/>
              <a:sym typeface="Souce Sans Pro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 baseline="0" dirty="0">
                <a:solidFill>
                  <a:schemeClr val="accent2">
                    <a:lumMod val="50000"/>
                  </a:schemeClr>
                </a:solidFill>
                <a:latin typeface="Franklin Gothic Medium" pitchFamily="34" charset="0"/>
                <a:ea typeface="Souce Sans Pro"/>
                <a:cs typeface="Souce Sans Pro"/>
                <a:sym typeface="Souce Sans Pro"/>
              </a:rPr>
              <a:t>5. Испытываете ли вы эмоциональный подъём, чувство удовлетворения от урока?</a:t>
            </a:r>
          </a:p>
        </p:txBody>
      </p:sp>
      <p:sp>
        <p:nvSpPr>
          <p:cNvPr id="6" name="Shape 355"/>
          <p:cNvSpPr txBox="1">
            <a:spLocks/>
          </p:cNvSpPr>
          <p:nvPr/>
        </p:nvSpPr>
        <p:spPr>
          <a:xfrm>
            <a:off x="179512" y="4581129"/>
            <a:ext cx="8640960" cy="79208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spcBef>
                <a:spcPts val="0"/>
              </a:spcBef>
              <a:buSzPct val="25000"/>
            </a:pPr>
            <a:r>
              <a:rPr lang="ru-RU" sz="2000" b="1" i="1" dirty="0" smtClean="0">
                <a:solidFill>
                  <a:srgbClr val="C00000"/>
                </a:solidFill>
                <a:latin typeface="Franklin Gothic Medium" panose="020B0603020102020204" pitchFamily="34" charset="0"/>
                <a:ea typeface="Souce Sans Pro"/>
                <a:cs typeface="Souce Sans Pro"/>
                <a:sym typeface="Souce Sans Pro"/>
              </a:rPr>
              <a:t>Домашнее задание: </a:t>
            </a:r>
            <a:r>
              <a:rPr lang="ru-RU" sz="2000" b="1" dirty="0">
                <a:solidFill>
                  <a:srgbClr val="0070C0"/>
                </a:solidFill>
                <a:latin typeface="Franklin Gothic Medium" panose="020B0603020102020204" pitchFamily="34" charset="0"/>
                <a:ea typeface="Souce Sans Pro"/>
                <a:cs typeface="Souce Sans Pro"/>
                <a:sym typeface="Souce Sans Pro"/>
              </a:rPr>
              <a:t>§ </a:t>
            </a:r>
            <a:r>
              <a:rPr lang="ru-RU" sz="2000" b="1" dirty="0" smtClean="0">
                <a:solidFill>
                  <a:srgbClr val="0070C0"/>
                </a:solidFill>
                <a:latin typeface="Franklin Gothic Medium" panose="020B0603020102020204" pitchFamily="34" charset="0"/>
                <a:ea typeface="Souce Sans Pro"/>
                <a:cs typeface="Souce Sans Pro"/>
                <a:sym typeface="Souce Sans Pro"/>
              </a:rPr>
              <a:t>10, упражнение 5 (№ 3), домашняя лабораторная работа «Расчет дневного энергетического баланса питания»</a:t>
            </a:r>
            <a:endParaRPr lang="ru-RU" sz="2000" b="1" i="1" dirty="0">
              <a:solidFill>
                <a:srgbClr val="C00000"/>
              </a:solidFill>
              <a:latin typeface="Franklin Gothic Medium" panose="020B0603020102020204" pitchFamily="34" charset="0"/>
              <a:ea typeface="Souce Sans Pro"/>
              <a:cs typeface="Souce Sans Pro"/>
              <a:sym typeface="Sou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481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онкурс\Презентация\OL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8" y="1354274"/>
            <a:ext cx="3237657" cy="285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Конкурс\Презентация\2001778_egyptpowerdreamstime_m_46061212_КАПОТ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344352"/>
            <a:ext cx="4320481" cy="286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7383" y="2057653"/>
            <a:ext cx="12066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+</a:t>
            </a:r>
            <a:endParaRPr lang="ru-RU" sz="8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7384" y="4011459"/>
            <a:ext cx="12066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=</a:t>
            </a:r>
            <a:endParaRPr lang="ru-RU" sz="8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6" y="3888349"/>
            <a:ext cx="8018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5301208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«Всё в мире является энергией. Энергия лежит в основе всего</a:t>
            </a:r>
            <a:r>
              <a:rPr lang="ru-RU" sz="20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Это </a:t>
            </a:r>
            <a:r>
              <a:rPr lang="ru-RU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— не философия. Это — физика».</a:t>
            </a:r>
          </a:p>
          <a:p>
            <a:r>
              <a:rPr lang="ru-RU" sz="20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Альберт Эйнштейн</a:t>
            </a:r>
          </a:p>
        </p:txBody>
      </p:sp>
    </p:spTree>
    <p:extLst>
      <p:ext uri="{BB962C8B-B14F-4D97-AF65-F5344CB8AC3E}">
        <p14:creationId xmlns:p14="http://schemas.microsoft.com/office/powerpoint/2010/main" val="394118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ХОТИМ УЗНАТЬ?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1196752"/>
            <a:ext cx="43924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НОВЫЕ ПОНЯТИЯ: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что такое топливо?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виды топлива;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почему при сгорании топлива выделяется энергия?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как рассчитать энергию топлива?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где применяется энергия топлива?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пища – энергия?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формула правильного питания.</a:t>
            </a:r>
            <a:endParaRPr lang="ru-RU" sz="20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050" name="Picture 2" descr="http://ekbonline.ru/upload/iblock/502/5021a552ce99cf477e945ec0c05cb3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17873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2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ТОПЛИВО?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203848" y="1330166"/>
            <a:ext cx="580681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76213"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Источником энергии, которая </a:t>
            </a:r>
            <a:r>
              <a:rPr lang="ru-RU" altLang="ru-RU" sz="20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используется </a:t>
            </a:r>
            <a:r>
              <a:rPr lang="ru-RU" altLang="ru-RU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в промышленности, на транспорте, в сельском хозяйстве, в быту, является </a:t>
            </a:r>
            <a:r>
              <a:rPr lang="ru-RU" altLang="ru-RU" sz="20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топливо</a:t>
            </a:r>
            <a:r>
              <a:rPr lang="ru-RU" altLang="ru-RU" sz="20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.</a:t>
            </a:r>
          </a:p>
          <a:p>
            <a:pPr indent="176213" algn="just" eaLnBrk="1" hangingPunct="1">
              <a:spcBef>
                <a:spcPct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Топливо</a:t>
            </a:r>
            <a:r>
              <a:rPr lang="ru-RU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– </a:t>
            </a:r>
            <a:r>
              <a:rPr lang="ru-RU" sz="20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вещество</a:t>
            </a:r>
            <a:r>
              <a:rPr lang="ru-RU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, которое  способно гореть и выделять при этом энергию.</a:t>
            </a:r>
          </a:p>
          <a:p>
            <a:pPr indent="176213" algn="just" eaLnBrk="1" hangingPunct="1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Для того, чтобы зажечь вещество, его необходимо нагреть до температуры, которая называется </a:t>
            </a:r>
            <a:r>
              <a:rPr lang="ru-RU" altLang="ru-RU" sz="20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температурой воспламенения</a:t>
            </a:r>
            <a:r>
              <a:rPr lang="ru-RU" altLang="ru-RU" sz="2000" b="1" i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. </a:t>
            </a:r>
            <a:r>
              <a:rPr lang="ru-RU" altLang="ru-RU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Например, для угля эта температура </a:t>
            </a:r>
            <a:r>
              <a:rPr lang="ru-RU" altLang="ru-RU" sz="20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составляет </a:t>
            </a:r>
            <a:r>
              <a:rPr lang="ru-RU" altLang="ru-RU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350°С. </a:t>
            </a:r>
          </a:p>
          <a:p>
            <a:pPr indent="176213"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В состав топлива входит </a:t>
            </a:r>
            <a:r>
              <a:rPr lang="ru-RU" altLang="ru-RU" sz="20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углерод</a:t>
            </a:r>
            <a:r>
              <a:rPr lang="ru-RU" altLang="ru-RU" sz="20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. Неслучайно ископаемые виды природного топлива называют </a:t>
            </a:r>
            <a:r>
              <a:rPr lang="ru-RU" altLang="ru-RU" sz="20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углеводородами</a:t>
            </a:r>
            <a:r>
              <a:rPr lang="ru-RU" altLang="ru-RU" sz="20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.</a:t>
            </a:r>
          </a:p>
          <a:p>
            <a:pPr indent="176213" algn="just" eaLnBrk="1" hangingPunct="1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Энергия</a:t>
            </a:r>
            <a:r>
              <a:rPr lang="ru-RU" altLang="ru-RU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, выделяющаяся при полном сгорании топлива называется </a:t>
            </a:r>
            <a:r>
              <a:rPr lang="ru-RU" altLang="ru-RU" sz="20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теплотой сгорания топлива</a:t>
            </a:r>
            <a:r>
              <a:rPr lang="ru-RU" altLang="ru-RU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. </a:t>
            </a:r>
          </a:p>
        </p:txBody>
      </p:sp>
      <p:pic>
        <p:nvPicPr>
          <p:cNvPr id="3074" name="Picture 2" descr="http://time56.ru/userfiles/news/large/13669_razvitie-tek-osnovnaya-tsel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4" y="1268760"/>
            <a:ext cx="3013614" cy="215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zkx-vyborg.ru/uploads/posts/2012-02/1328773490_gaz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4" y="3789040"/>
            <a:ext cx="3013614" cy="226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1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ТОПЛИВА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://%D0%BA%D0%B0%D0%BC%D0%B5%D0%BD%D0%BD%D1%8B%D0%B9-%D1%83%D0%B3%D0%BE%D0%BB%D1%8C.%D0%BC%D0%BE%D1%81%D0%BA%D0%B2%D0%B0/images/Kamenniy_ug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%D0%BA%D0%B0%D0%BC%D0%B5%D0%BD%D0%BD%D1%8B%D0%B9-%D1%83%D0%B3%D0%BE%D0%BB%D1%8C.%D0%BC%D0%BE%D1%81%D0%BA%D0%B2%D0%B0/images/Kamenniy_ugo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%D0%BA%D0%B0%D0%BC%D0%B5%D0%BD%D0%BD%D1%8B%D0%B9-%D1%83%D0%B3%D0%BE%D0%BB%D1%8C.%D0%BC%D0%BE%D1%81%D0%BA%D0%B2%D0%B0/images/Kamenniy_ugol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G:\Конкурс\Презентация\Картинка\Kamenniy_ug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59116"/>
            <a:ext cx="3302813" cy="247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download-pictures.net/img/C2/%D0%9D%D0%B5%D1%84%D1%82%D1%8C%20%D0%B8%20%D0%BD%D0%B5%D1%84%D1%82%D0%B5%D0%BF%D1%80%D0%BE%D0%B4%D1%83%D0%BA%D1%82%D1%8B/%D0%9D%D0%B5%D1%84%D1%82%D1%8C_%D0%B8_%D0%BD%D0%B5%D1%84%D1%82%D0%B5%D0%BF%D1%80%D0%BE%D0%B4%D1%83%D0%BA%D1%82%D1%8B_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07" y="1272778"/>
            <a:ext cx="3251945" cy="244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G:\Конкурс\Презентация\Картинка\1362565855_Газ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07" y="3852528"/>
            <a:ext cx="3251945" cy="24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800657"/>
            <a:ext cx="3313628" cy="250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375" y="1307437"/>
            <a:ext cx="102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Уголь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375" y="3859651"/>
            <a:ext cx="102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Торф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40352" y="1327245"/>
            <a:ext cx="102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Нефть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72218" y="3853538"/>
            <a:ext cx="89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Газ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085" name="Picture 13" descr="http://www.bankfirm.ru/img/sg/61/6119_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92231"/>
            <a:ext cx="3297404" cy="247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14002" y="2803908"/>
            <a:ext cx="102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Дрова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666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9" descr="Шарик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500">
            <a:off x="5607844" y="4973221"/>
            <a:ext cx="7127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8" descr="Шари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9958">
            <a:off x="6956190" y="5108951"/>
            <a:ext cx="695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3" descr="Шарик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031">
            <a:off x="1973679" y="1542832"/>
            <a:ext cx="6889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ВЫДЕЛЯЕТСЯ ЭНЕРГИЯ?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1" descr="Шар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082">
            <a:off x="550068" y="1559497"/>
            <a:ext cx="669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2"/>
          <p:cNvSpPr>
            <a:spLocks noChangeArrowheads="1"/>
          </p:cNvSpPr>
          <p:nvPr/>
        </p:nvSpPr>
        <p:spPr bwMode="auto">
          <a:xfrm>
            <a:off x="1042988" y="1241426"/>
            <a:ext cx="1152525" cy="1130300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2924176" y="1886744"/>
            <a:ext cx="792162" cy="288925"/>
          </a:xfrm>
          <a:prstGeom prst="rightArrow">
            <a:avLst>
              <a:gd name="adj1" fmla="val 50000"/>
              <a:gd name="adj2" fmla="val 68544"/>
            </a:avLst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CC0000"/>
              </a:solidFill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683066" y="1717099"/>
            <a:ext cx="477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369219" y="1602582"/>
            <a:ext cx="500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2181226" y="1711543"/>
            <a:ext cx="477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3924300" y="1341438"/>
            <a:ext cx="1152525" cy="1130300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 flipH="1">
            <a:off x="5292725" y="1484313"/>
            <a:ext cx="865188" cy="8413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 flipH="1">
            <a:off x="6372225" y="1484313"/>
            <a:ext cx="865188" cy="8413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" name="Прямоугольник 14"/>
          <p:cNvSpPr>
            <a:spLocks noChangeArrowheads="1"/>
          </p:cNvSpPr>
          <p:nvPr/>
        </p:nvSpPr>
        <p:spPr bwMode="auto">
          <a:xfrm>
            <a:off x="2924176" y="927100"/>
            <a:ext cx="579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cs typeface="Arial" charset="0"/>
              </a:rPr>
              <a:t>Q</a:t>
            </a:r>
            <a:endParaRPr lang="ru-RU" altLang="ru-RU" sz="4000" dirty="0">
              <a:cs typeface="Arial" charset="0"/>
            </a:endParaRPr>
          </a:p>
        </p:txBody>
      </p:sp>
      <p:pic>
        <p:nvPicPr>
          <p:cNvPr id="15" name="Picture 3" descr="C:\Users\Директор\Desktop\Аннимации\Стрелки и значки\righ-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28145" y="1606549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Директор\Desktop\Аннимации\Стрелки и значки\righ-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928145" y="2105012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2962566" y="2367515"/>
            <a:ext cx="550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/>
              <a:t>А</a:t>
            </a: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4250530" y="1584325"/>
            <a:ext cx="500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5486400" y="1628775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6565900" y="1628775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21" name="Rectangle 45"/>
          <p:cNvSpPr>
            <a:spLocks noChangeArrowheads="1"/>
          </p:cNvSpPr>
          <p:nvPr/>
        </p:nvSpPr>
        <p:spPr bwMode="auto">
          <a:xfrm>
            <a:off x="72229" y="2835960"/>
            <a:ext cx="8856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71450" algn="just" eaLnBrk="1" hangingPunct="1">
              <a:spcBef>
                <a:spcPct val="3000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При разделении молекулы воды на атомы, совершается работа по преодолению сил притяжения между атомами. Следовательно, затрачивается некоторая энергия.</a:t>
            </a:r>
            <a:endParaRPr lang="ru-RU" altLang="ru-RU" sz="1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272" y="3482291"/>
            <a:ext cx="8887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just"/>
            <a:r>
              <a:rPr lang="ru-RU" altLang="ru-RU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При сжигании топлива атомы соединяются в молекулы, </a:t>
            </a:r>
            <a:r>
              <a:rPr lang="ru-RU" altLang="ru-RU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и происходит </a:t>
            </a:r>
            <a:r>
              <a:rPr lang="ru-RU" altLang="ru-RU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выделение энергии</a:t>
            </a:r>
            <a:r>
              <a:rPr lang="ru-RU" altLang="ru-RU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. </a:t>
            </a:r>
            <a: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Часть </a:t>
            </a:r>
            <a:r>
              <a:rPr lang="ru-RU" alt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выделяющейся теплоты затрачивается на разрыв связи в молекуле </a:t>
            </a:r>
            <a: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О</a:t>
            </a:r>
            <a:r>
              <a:rPr lang="ru-RU" altLang="ru-RU" b="1" baseline="-250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2</a:t>
            </a:r>
            <a:r>
              <a:rPr lang="ru-RU" alt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, а часть расходуется на образование продукта СО</a:t>
            </a:r>
            <a:r>
              <a:rPr lang="ru-RU" altLang="ru-RU" b="1" baseline="-25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2</a:t>
            </a:r>
            <a:r>
              <a:rPr lang="ru-RU" alt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(</a:t>
            </a:r>
            <a: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углекислого газа).</a:t>
            </a:r>
            <a:endParaRPr lang="ru-RU" altLang="ru-RU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505619" y="4831139"/>
            <a:ext cx="863600" cy="841375"/>
          </a:xfrm>
          <a:prstGeom prst="ellipse">
            <a:avLst/>
          </a:prstGeom>
          <a:gradFill rotWithShape="1">
            <a:gsLst>
              <a:gs pos="0">
                <a:srgbClr val="00185E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697354" y="4953376"/>
            <a:ext cx="500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 flipH="1">
            <a:off x="1613316" y="4831139"/>
            <a:ext cx="865187" cy="841375"/>
          </a:xfrm>
          <a:prstGeom prst="ellipse">
            <a:avLst/>
          </a:prstGeom>
          <a:gradFill rotWithShape="1">
            <a:gsLst>
              <a:gs pos="0">
                <a:srgbClr val="00185E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" name="Rectangle 38"/>
          <p:cNvSpPr>
            <a:spLocks noChangeArrowheads="1"/>
          </p:cNvSpPr>
          <p:nvPr/>
        </p:nvSpPr>
        <p:spPr bwMode="auto">
          <a:xfrm>
            <a:off x="1818104" y="4918111"/>
            <a:ext cx="500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2678909" y="4686676"/>
            <a:ext cx="1152525" cy="11303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Rectangle 41"/>
          <p:cNvSpPr>
            <a:spLocks noChangeArrowheads="1"/>
          </p:cNvSpPr>
          <p:nvPr/>
        </p:nvSpPr>
        <p:spPr bwMode="auto">
          <a:xfrm>
            <a:off x="3016254" y="4953377"/>
            <a:ext cx="477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4217192" y="5511758"/>
            <a:ext cx="792162" cy="288925"/>
          </a:xfrm>
          <a:prstGeom prst="rightArrow">
            <a:avLst>
              <a:gd name="adj1" fmla="val 50000"/>
              <a:gd name="adj2" fmla="val 68544"/>
            </a:avLst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CC0000"/>
              </a:solidFill>
            </a:endParaRPr>
          </a:p>
        </p:txBody>
      </p:sp>
      <p:sp>
        <p:nvSpPr>
          <p:cNvPr id="30" name="Oval 50"/>
          <p:cNvSpPr>
            <a:spLocks noChangeArrowheads="1"/>
          </p:cNvSpPr>
          <p:nvPr/>
        </p:nvSpPr>
        <p:spPr bwMode="auto">
          <a:xfrm>
            <a:off x="6084887" y="4671178"/>
            <a:ext cx="1152525" cy="11303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3" name="Picture 45" descr="77283326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96" y="5488544"/>
            <a:ext cx="13176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C:\Users\Директор\Desktop\Аннимации\Стрелки и значки\righ-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175124" y="5152933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14"/>
          <p:cNvSpPr>
            <a:spLocks noChangeArrowheads="1"/>
          </p:cNvSpPr>
          <p:nvPr/>
        </p:nvSpPr>
        <p:spPr bwMode="auto">
          <a:xfrm>
            <a:off x="4171155" y="4480301"/>
            <a:ext cx="579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cs typeface="Arial" charset="0"/>
              </a:rPr>
              <a:t>Q</a:t>
            </a:r>
            <a:endParaRPr lang="ru-RU" altLang="ru-RU" sz="4000" dirty="0">
              <a:cs typeface="Arial" charset="0"/>
            </a:endParaRPr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6380162" y="4962108"/>
            <a:ext cx="477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5657850" y="5122573"/>
            <a:ext cx="500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7190345" y="5222040"/>
            <a:ext cx="500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5274887" y="6013407"/>
            <a:ext cx="3097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ru-RU" altLang="ru-RU" sz="1200" b="1" dirty="0"/>
              <a:t>Молекула углекислого газа (СО</a:t>
            </a:r>
            <a:r>
              <a:rPr lang="ru-RU" altLang="ru-RU" sz="1200" b="1" baseline="-25000" dirty="0"/>
              <a:t>2</a:t>
            </a:r>
            <a:r>
              <a:rPr lang="ru-RU" altLang="ru-RU" sz="1200" b="1" dirty="0"/>
              <a:t>)</a:t>
            </a: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506060" y="2494974"/>
            <a:ext cx="2078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ru-RU" altLang="ru-RU" sz="1200" b="1" dirty="0"/>
              <a:t>Молекула</a:t>
            </a:r>
            <a:r>
              <a:rPr lang="ru-RU" altLang="ru-RU" sz="1400" b="1" dirty="0"/>
              <a:t> </a:t>
            </a:r>
            <a:r>
              <a:rPr lang="ru-RU" altLang="ru-RU" sz="1200" b="1" dirty="0"/>
              <a:t>воды (Н</a:t>
            </a:r>
            <a:r>
              <a:rPr lang="ru-RU" altLang="ru-RU" sz="1200" b="1" baseline="-25000" dirty="0"/>
              <a:t>2</a:t>
            </a:r>
            <a:r>
              <a:rPr lang="ru-RU" altLang="ru-RU" sz="1200" b="1" dirty="0"/>
              <a:t>О)</a:t>
            </a:r>
          </a:p>
        </p:txBody>
      </p:sp>
      <p:pic>
        <p:nvPicPr>
          <p:cNvPr id="4098" name="Picture 2" descr="http://vignette3.wikia.nocookie.net/someordinarygamers/images/6/6c/Question-mark.png/revision/latest?cb=201407310228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19" y="472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ЭНЕРГИИ, </a:t>
            </a: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ВЫДЕЛЯЕМОЙ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СГОРАНИИ ТОПЛИВА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491879" y="1124744"/>
            <a:ext cx="2249607" cy="56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Arial" pitchFamily="34" charset="0"/>
              </a:rPr>
              <a:t>Q=q</a:t>
            </a:r>
            <a:r>
              <a:rPr kumimoji="0" lang="en-US" altLang="ru-RU" sz="3600" b="1" i="0" u="none" strike="noStrike" cap="none" normalizeH="0" baseline="0" noProof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Arial" pitchFamily="34" charset="0"/>
              </a:rPr>
              <a:t>×</a:t>
            </a:r>
            <a:r>
              <a:rPr kumimoji="0" lang="en-US" alt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Arial" pitchFamily="34" charset="0"/>
              </a:rPr>
              <a:t>m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Arial" pitchFamily="34" charset="0"/>
            </a:endParaRP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195987" y="1670417"/>
            <a:ext cx="87917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76213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Удельная теплота сгорания топлива </a:t>
            </a:r>
            <a:r>
              <a:rPr lang="ru-RU" altLang="ru-RU" sz="1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(</a:t>
            </a:r>
            <a:r>
              <a:rPr lang="en-US" altLang="ru-RU" sz="1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q)</a:t>
            </a:r>
            <a:r>
              <a:rPr lang="ru-RU" altLang="ru-RU" sz="1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– это физическая величина, </a:t>
            </a:r>
            <a:r>
              <a:rPr lang="ru-RU" altLang="ru-RU" sz="1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показывающая</a:t>
            </a:r>
            <a:r>
              <a:rPr lang="ru-RU" altLang="ru-RU" sz="1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, </a:t>
            </a:r>
            <a:r>
              <a:rPr lang="ru-RU" altLang="ru-RU" sz="18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какое </a:t>
            </a:r>
            <a:r>
              <a:rPr lang="ru-RU" altLang="ru-RU" sz="1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количество теплоты </a:t>
            </a:r>
            <a:r>
              <a:rPr lang="en-US" altLang="ru-RU" sz="1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(Q) </a:t>
            </a:r>
            <a:r>
              <a:rPr lang="ru-RU" altLang="ru-RU" sz="1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выделяется при полном сгорании топлива массой 1 кг.</a:t>
            </a: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6196116" y="1168482"/>
            <a:ext cx="22156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[</a:t>
            </a:r>
            <a:r>
              <a:rPr lang="en-US" altLang="ru-RU" sz="2800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q </a:t>
            </a:r>
            <a:r>
              <a:rPr lang="ru-RU" altLang="ru-RU" sz="2800" b="1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] </a:t>
            </a:r>
            <a:r>
              <a:rPr lang="ru-RU" altLang="ru-RU" sz="2800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= </a:t>
            </a:r>
            <a:r>
              <a:rPr lang="ru-RU" altLang="ru-RU" sz="2800" b="1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[Дж</a:t>
            </a:r>
            <a:r>
              <a:rPr lang="en-US" altLang="ru-RU" sz="2800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/</a:t>
            </a:r>
            <a:r>
              <a:rPr lang="ru-RU" altLang="ru-RU" sz="2800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кг]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879723"/>
              </p:ext>
            </p:extLst>
          </p:nvPr>
        </p:nvGraphicFramePr>
        <p:xfrm>
          <a:off x="193484" y="2564904"/>
          <a:ext cx="884639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857"/>
                <a:gridCol w="1224136"/>
                <a:gridCol w="4104456"/>
                <a:gridCol w="115894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Вещество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q, МДж/кг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Вещество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q, МДж/кг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Порох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3,8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Мазут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40,6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Дрова сухие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10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Дизельное топливо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43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Торф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Топливо реактивных самолетов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(ТС- 1)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43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Сахар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Природный газ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44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Уголь каменный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27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Нефть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44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Спирт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27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Бензин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46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Кокс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29,3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Керосин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46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Антрацит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Ацетилен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50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Древесный уголь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34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Водород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itchFamily="18" charset="0"/>
                          <a:cs typeface="Arial" charset="0"/>
                        </a:rPr>
                        <a:t>120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" panose="020B0603020102020204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marT="45724" marB="45724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5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ПОЛУЧЕННЫХ ЗНАНИЙ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075" y="1115765"/>
            <a:ext cx="88513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 algn="just"/>
            <a:r>
              <a:rPr lang="ru-RU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Задача 1. 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Сколько энергии выделяется при полном сгорании 1 кг бензина?</a:t>
            </a:r>
          </a:p>
          <a:p>
            <a:pPr indent="176213" algn="just"/>
            <a:endParaRPr lang="ru-RU" b="1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indent="176213" algn="just"/>
            <a:r>
              <a:rPr lang="ru-RU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Задача 2.  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Что означает выражение: удельная теплота сгорания топлива 34 МДж/кг?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Что это за топливо?</a:t>
            </a:r>
          </a:p>
          <a:p>
            <a:pPr indent="176213" algn="just"/>
            <a:endParaRPr lang="ru-RU" b="1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indent="176213" algn="just"/>
            <a:r>
              <a:rPr lang="ru-RU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Задача 3.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В каком случае можно получить большее количество теплоты: при сжигании 1 кг торфа или 1 кг керосина?</a:t>
            </a:r>
          </a:p>
          <a:p>
            <a:pPr indent="176213" algn="just"/>
            <a:endParaRPr lang="ru-RU" b="1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indent="176213" algn="just"/>
            <a:r>
              <a:rPr lang="ru-RU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Задача 4.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Какое количество теплоты выделится при полном сгорании  керосина объемом 2 л?</a:t>
            </a:r>
          </a:p>
          <a:p>
            <a:pPr indent="176213" algn="just"/>
            <a:endParaRPr lang="ru-RU" b="1" dirty="0" smtClean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Задача 5.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Удельная теплота сгорания сосновых дров больше, чем березовых. Кубометр каких дров выгоднее купить – березовых или сосновых? Цена кубометра тех и других дров одинакова. Плотность березы больше плотности сосны.</a:t>
            </a:r>
            <a:endParaRPr lang="ru-RU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26" name="Picture 2" descr="G:\Конкурс\Презентация\Картинка\berezovye_drov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8" y="5070929"/>
            <a:ext cx="1862741" cy="126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voskresenka.info/wp-content/uploads/2015/10/poleznie-svoystva-keros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87" y="5070932"/>
            <a:ext cx="1659230" cy="127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igpicture.ru/wp-content/uploads/2010/02/singsho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85" y="5070928"/>
            <a:ext cx="1731762" cy="12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zwalls.ru/pic/201309/1920x1200/zwalls.ru-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143" y="5070933"/>
            <a:ext cx="1800200" cy="12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tpsnk.ru/data/files/image/obj_oil_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269" y="5070928"/>
            <a:ext cx="1681264" cy="126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6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" y="188640"/>
            <a:ext cx="8820472" cy="8283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ЭНЕРГИИ ТОПЛИВА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030705"/>
              </p:ext>
            </p:extLst>
          </p:nvPr>
        </p:nvGraphicFramePr>
        <p:xfrm>
          <a:off x="107504" y="1196752"/>
          <a:ext cx="892899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4464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Franklin Gothic Medium" panose="020B0603020102020204" pitchFamily="34" charset="0"/>
                        </a:rPr>
                        <a:t>СОВЕРШЕНИЕ РАБОТЫ</a:t>
                      </a:r>
                      <a:endParaRPr lang="ru-RU" dirty="0">
                        <a:solidFill>
                          <a:srgbClr val="C0000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Franklin Gothic Medium" panose="020B0603020102020204" pitchFamily="34" charset="0"/>
                        </a:rPr>
                        <a:t>ТЕПЛОПЕРЕДАЧА</a:t>
                      </a:r>
                      <a:endParaRPr lang="ru-RU" dirty="0">
                        <a:solidFill>
                          <a:srgbClr val="C0000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ЭЛЕКТРОСТАНЦИЯ</a:t>
                      </a:r>
                      <a:endParaRPr lang="ru-RU" dirty="0">
                        <a:solidFill>
                          <a:srgbClr val="00206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КАМИН</a:t>
                      </a:r>
                      <a:endParaRPr lang="ru-RU" dirty="0">
                        <a:solidFill>
                          <a:srgbClr val="00206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ДВИГАТЕЛЬ АВТОМОБИЛЯ</a:t>
                      </a:r>
                      <a:endParaRPr lang="ru-RU" dirty="0">
                        <a:solidFill>
                          <a:srgbClr val="00206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ДОМЕННАЯ ПЕЧЬ</a:t>
                      </a:r>
                      <a:endParaRPr lang="ru-RU" dirty="0">
                        <a:solidFill>
                          <a:srgbClr val="00206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РАКЕТНЫЙ ДВИГАТЕЛЬ</a:t>
                      </a:r>
                      <a:endParaRPr lang="ru-RU" dirty="0">
                        <a:solidFill>
                          <a:srgbClr val="00206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ГАЗОВАЯ ПЛИТА</a:t>
                      </a:r>
                      <a:endParaRPr lang="ru-RU" dirty="0">
                        <a:solidFill>
                          <a:srgbClr val="00206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www.newstracker.ru/media/ajax_uploads/85132508-c022-4e7f-8c45-88eff76cc8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2880320" cy="198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oturizm.club/uploads/images/editor2/asnh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820509"/>
            <a:ext cx="2880320" cy="19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adeinsheffield.org/newtemplates/slider/data1/images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66" y="2780928"/>
            <a:ext cx="2896744" cy="198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iopuls.info/bio/pict/2013/10/996-2013-01_kam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31" y="2782243"/>
            <a:ext cx="2977214" cy="198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474.ru/img/rssnews/dbb6815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66" y="4820510"/>
            <a:ext cx="2899344" cy="193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G:\Конкурс\Презентация\Картинка\316_КАП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32" y="4807973"/>
            <a:ext cx="2977214" cy="192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626</TotalTime>
  <Words>1192</Words>
  <Application>Microsoft Office PowerPoint</Application>
  <PresentationFormat>Экран (4:3)</PresentationFormat>
  <Paragraphs>269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Начальная</vt:lpstr>
      <vt:lpstr>Презентация PowerPoint</vt:lpstr>
      <vt:lpstr>Презентация PowerPoint</vt:lpstr>
      <vt:lpstr>ЧТО ХОТИМ УЗНАТЬ?</vt:lpstr>
      <vt:lpstr>ЧТО ТАКОЕ ТОПЛИВО?</vt:lpstr>
      <vt:lpstr>ВИДЫ ТОПЛИВА</vt:lpstr>
      <vt:lpstr>ПОЧЕМУ ВЫДЕЛЯЕТСЯ ЭНЕРГИЯ?</vt:lpstr>
      <vt:lpstr>РАСЧЕТ ЭНЕРГИИ,  ВЫДЕЛЯЕМОЙ ПРИ СГОРАНИИ ТОПЛИВА</vt:lpstr>
      <vt:lpstr>ПРИМЕНЕНИЕ ПОЛУЧЕННЫХ ЗНАНИЙ</vt:lpstr>
      <vt:lpstr>ИСПОЛЬЗОВАНИЕ ЭНЕРГИИ ТОПЛИВА</vt:lpstr>
      <vt:lpstr>Презентация PowerPoint</vt:lpstr>
      <vt:lpstr>ПИЩА—ЭНЕРГИЯ?</vt:lpstr>
      <vt:lpstr>ПИЩА—ЭНЕРГИЯ?</vt:lpstr>
      <vt:lpstr>ЭНЕРГОЗАТРАТЫ ОРГАНИЗМА  ПРИ РАЗЛИЧНЫХ ВИДАХ ДЕЯТЕЛЬНОСТИ</vt:lpstr>
      <vt:lpstr>КОМПЛЕКСНОЕ ПРИМЕНЕНИЕ ПОЛУЧЕННЫХ ЗНАНИЙ</vt:lpstr>
      <vt:lpstr>ФОРМУЛА ПРАВИЛЬНОГО ПИТАНИЯ</vt:lpstr>
      <vt:lpstr>ТАБЛИЦА ОЦЕНКИ  ИНДЕКСА МАССЫ ТЕЛА</vt:lpstr>
      <vt:lpstr>ТВОЕ ЗДОРОВЬЕ –  ТВОЯ ОТВЕТСТВЕННОСТЬ!</vt:lpstr>
      <vt:lpstr>ОБОЩЕНИЕ И СИСТЕМАТИЗАЦИЯ ЗНАНИЙ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 E</cp:lastModifiedBy>
  <cp:revision>59</cp:revision>
  <cp:lastPrinted>2016-05-30T21:36:13Z</cp:lastPrinted>
  <dcterms:created xsi:type="dcterms:W3CDTF">2016-05-25T06:41:48Z</dcterms:created>
  <dcterms:modified xsi:type="dcterms:W3CDTF">2017-04-19T22:41:53Z</dcterms:modified>
</cp:coreProperties>
</file>