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94" r:id="rId3"/>
    <p:sldId id="281" r:id="rId4"/>
    <p:sldId id="256" r:id="rId5"/>
    <p:sldId id="286" r:id="rId6"/>
    <p:sldId id="287" r:id="rId7"/>
    <p:sldId id="288" r:id="rId8"/>
    <p:sldId id="289" r:id="rId9"/>
    <p:sldId id="290" r:id="rId10"/>
    <p:sldId id="291" r:id="rId11"/>
    <p:sldId id="274" r:id="rId12"/>
    <p:sldId id="275" r:id="rId13"/>
    <p:sldId id="295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8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23000"/>
                <a:lumOff val="77000"/>
                <a:alpha val="60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/>
              <a:pPr/>
              <a:t>24.04.2017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39" y="-10485"/>
            <a:ext cx="1679420" cy="230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48" y="5140774"/>
            <a:ext cx="2096952" cy="139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25" y="3359221"/>
            <a:ext cx="2483943" cy="1397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25" y="372891"/>
            <a:ext cx="1796536" cy="158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25" y="4696775"/>
            <a:ext cx="1492008" cy="1810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35" y="3468479"/>
            <a:ext cx="2144172" cy="1588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26" y="4997760"/>
            <a:ext cx="2122226" cy="151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77" y="23858"/>
            <a:ext cx="2357884" cy="156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71" y="79802"/>
            <a:ext cx="2129948" cy="17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26" y="2811647"/>
            <a:ext cx="2000901" cy="137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55" y="1945143"/>
            <a:ext cx="2160880" cy="143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53" y="2166887"/>
            <a:ext cx="1855880" cy="120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" y="4926319"/>
            <a:ext cx="2436876" cy="162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34" y="4997760"/>
            <a:ext cx="2180896" cy="144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19" y="81214"/>
            <a:ext cx="1914299" cy="168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87" y="3235706"/>
            <a:ext cx="2311543" cy="173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55" y="1819105"/>
            <a:ext cx="2170040" cy="138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49" y="4184682"/>
            <a:ext cx="1864146" cy="93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83" y="5111311"/>
            <a:ext cx="1777878" cy="142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www.pruzhany.su/news/jpg/1346698336.jpe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49" y="1641052"/>
            <a:ext cx="1806257" cy="1204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iles1.armyman.info/uploads/posts/2014-03/IMG_4687S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4" y="1619560"/>
            <a:ext cx="2360579" cy="1673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tdata.ru/u1/photoB330/20419541547-0/original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14" y="23858"/>
            <a:ext cx="2391679" cy="1598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mi44.ru/upload/iblock/26c/%D0%BC%D0%BE%D1%80%D1%8F%D0%BA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03" y="2015971"/>
            <a:ext cx="1872854" cy="1245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psi-uroven.ru/wp-content/image/bfc60291572266a912d41ee1ac7a066f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" y="3312378"/>
            <a:ext cx="2517199" cy="167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48" y="0"/>
            <a:ext cx="10413558" cy="775252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ФИЛВОРД</a:t>
            </a:r>
            <a:endParaRPr lang="ru-RU" sz="3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4"/>
          <a:srcRect l="55159" t="26261" r="15555" b="45238"/>
          <a:stretch/>
        </p:blipFill>
        <p:spPr>
          <a:xfrm>
            <a:off x="131762" y="910288"/>
            <a:ext cx="3890282" cy="256251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5"/>
          <a:srcRect l="55238" t="41640" r="15714" b="29436"/>
          <a:stretch/>
        </p:blipFill>
        <p:spPr>
          <a:xfrm>
            <a:off x="4157183" y="952877"/>
            <a:ext cx="3874358" cy="256251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6"/>
          <a:srcRect l="55238" t="34021" r="15635" b="35926"/>
          <a:stretch/>
        </p:blipFill>
        <p:spPr>
          <a:xfrm>
            <a:off x="4157183" y="3693013"/>
            <a:ext cx="3851527" cy="256251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7"/>
          <a:srcRect l="55238" t="28236" r="15635" b="41711"/>
          <a:stretch/>
        </p:blipFill>
        <p:spPr>
          <a:xfrm>
            <a:off x="8143849" y="3693013"/>
            <a:ext cx="3874358" cy="256251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8"/>
          <a:srcRect l="55238" t="52081" r="15635" b="18289"/>
          <a:stretch/>
        </p:blipFill>
        <p:spPr>
          <a:xfrm>
            <a:off x="131762" y="3676537"/>
            <a:ext cx="3890282" cy="2562510"/>
          </a:xfrm>
          <a:prstGeom prst="rect">
            <a:avLst/>
          </a:prstGeom>
        </p:spPr>
      </p:pic>
      <p:pic>
        <p:nvPicPr>
          <p:cNvPr id="3" name="12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00"/>
                </p14:media>
              </p:ext>
            </p:extLst>
          </p:nvPr>
        </p:nvPicPr>
        <p:blipFill rotWithShape="1">
          <a:blip r:embed="rId9"/>
          <a:srcRect l="19650" t="23540" r="9514" b="22263"/>
          <a:stretch/>
        </p:blipFill>
        <p:spPr>
          <a:xfrm>
            <a:off x="8008710" y="1057808"/>
            <a:ext cx="3703767" cy="1594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35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24411"/>
          </a:xfrm>
        </p:spPr>
        <p:txBody>
          <a:bodyPr/>
          <a:lstStyle/>
          <a:p>
            <a:pPr algn="ctr"/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Профессиограмма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246" y="1901952"/>
            <a:ext cx="11863754" cy="41276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/>
              <a:t>это </a:t>
            </a:r>
            <a:r>
              <a:rPr lang="ru-RU" sz="3200" dirty="0"/>
              <a:t>характеристика профессии, в которой описаны её особенности, содержание и характер труда, а также обозначены профессионально важные </a:t>
            </a:r>
            <a:r>
              <a:rPr lang="ru-RU" sz="3200" dirty="0" smtClean="0"/>
              <a:t>качества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/>
              <a:t>является </a:t>
            </a:r>
            <a:r>
              <a:rPr lang="ru-RU" sz="3200" dirty="0"/>
              <a:t>информационным источником, необходимым для ознакомления с </a:t>
            </a:r>
            <a:r>
              <a:rPr lang="ru-RU" sz="3200" dirty="0" smtClean="0"/>
              <a:t>профессией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63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621195"/>
              </p:ext>
            </p:extLst>
          </p:nvPr>
        </p:nvGraphicFramePr>
        <p:xfrm>
          <a:off x="0" y="399010"/>
          <a:ext cx="12192000" cy="492266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26822"/>
                <a:gridCol w="2327563"/>
                <a:gridCol w="2360569"/>
                <a:gridCol w="2437908"/>
                <a:gridCol w="2439138"/>
              </a:tblGrid>
              <a:tr h="1442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ПСИХОЛОГ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РАЗВЕДЧИК СУХОПУТНЫХ ВОЙСК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ВРАЧ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ВЗРЫВНИК (ФЛЕГМ)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ВОДОЛАЗ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586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АВИАДИСПЕТЧЕР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СНАЙПЕР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АРХИВИСТ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КИНОЛОГ (инструктор)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ПЕРЕВОДЧИК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92588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ЭКОЛОГ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ТОПОГРАФ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ФОТОКОРРЕСПОНДЕНТ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ЮРИСТ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ВОЕННЫЙ ИНЖЕНЕР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12 minute timer">
            <a:hlinkClick r:id="" action="ppaction://hlinkshowjump?jump=firstslide" highlightClick="1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000"/>
                </p14:media>
              </p:ext>
            </p:extLst>
          </p:nvPr>
        </p:nvPicPr>
        <p:blipFill rotWithShape="1">
          <a:blip r:embed="rId4"/>
          <a:srcRect l="19650" t="23540" r="9514" b="22263"/>
          <a:stretch>
            <a:fillRect/>
          </a:stretch>
        </p:blipFill>
        <p:spPr>
          <a:xfrm>
            <a:off x="3887172" y="5292497"/>
            <a:ext cx="3637495" cy="156550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789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76" y="-348632"/>
            <a:ext cx="12976019" cy="7485412"/>
          </a:xfrm>
          <a:prstGeom prst="rect">
            <a:avLst/>
          </a:prstGeom>
          <a:ln>
            <a:noFill/>
          </a:ln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41133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95400" y="2148713"/>
            <a:ext cx="9601200" cy="2571568"/>
          </a:xfrm>
        </p:spPr>
        <p:txBody>
          <a:bodyPr>
            <a:normAutofit fontScale="90000"/>
          </a:bodyPr>
          <a:lstStyle/>
          <a:p>
            <a:pPr>
              <a:spcBef>
                <a:spcPts val="1"/>
              </a:spcBef>
            </a:pPr>
            <a:r>
              <a:rPr lang="ru-RU" sz="5400" b="1" i="0" dirty="0" smtClean="0">
                <a:solidFill>
                  <a:schemeClr val="bg2">
                    <a:lumMod val="25000"/>
                  </a:schemeClr>
                </a:solidFill>
                <a:latin typeface="Book Antiqua"/>
                <a:ea typeface="+mj-ea"/>
                <a:cs typeface="+mj-cs"/>
              </a:rPr>
              <a:t/>
            </a:r>
            <a:br>
              <a:rPr lang="ru-RU" sz="5400" b="1" i="0" dirty="0" smtClean="0">
                <a:solidFill>
                  <a:schemeClr val="bg2">
                    <a:lumMod val="25000"/>
                  </a:schemeClr>
                </a:solidFill>
                <a:latin typeface="Book Antiqua"/>
                <a:ea typeface="+mj-ea"/>
                <a:cs typeface="+mj-cs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/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Book Antiqua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/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Book Antiqua"/>
              </a:rPr>
            </a:br>
            <a:r>
              <a:rPr lang="ru-RU" dirty="0">
                <a:solidFill>
                  <a:srgbClr val="800000"/>
                </a:solidFill>
              </a:rPr>
              <a:t>Взаимосвязь типа профессии и профессионально важных качеств личности</a:t>
            </a:r>
            <a:endParaRPr lang="ru-RU" sz="5400" b="1" i="0" dirty="0">
              <a:solidFill>
                <a:srgbClr val="800000"/>
              </a:solidFill>
              <a:latin typeface="Book Antiqua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5291528"/>
            <a:ext cx="9601200" cy="1323939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Смоленова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А.М., </a:t>
            </a:r>
            <a:r>
              <a:rPr lang="ru-RU" dirty="0">
                <a:solidFill>
                  <a:srgbClr val="E3DED1">
                    <a:lumMod val="25000"/>
                  </a:srgbClr>
                </a:solidFill>
              </a:rPr>
              <a:t>педагог-психолог 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solidFill>
                  <a:srgbClr val="E3DED1">
                    <a:lumMod val="25000"/>
                  </a:srgbClr>
                </a:solidFill>
              </a:rPr>
              <a:t>ФГКОУ «Кызылское президентское кадетское училище»</a:t>
            </a:r>
          </a:p>
        </p:txBody>
      </p:sp>
      <p:pic>
        <p:nvPicPr>
          <p:cNvPr id="5" name="Picture 2" descr="I:\урезка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374"/>
            <a:ext cx="12192000" cy="103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23047"/>
            <a:ext cx="12192000" cy="813327"/>
          </a:xfrm>
          <a:prstGeom prst="rect">
            <a:avLst/>
          </a:prstGeom>
          <a:solidFill>
            <a:srgbClr val="80000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</a:rPr>
              <a:t>ФЕДЕРАЛЬНОЕ ГОСУДАРСТВЕННОЕ КАЗЕННОЕ ОБЩЕОБРАЗОВАТЕЛЬНОЕ УЧРЕЖДЕНИЕ</a:t>
            </a:r>
          </a:p>
          <a:p>
            <a:pPr marL="0" indent="0" algn="ctr">
              <a:buNone/>
            </a:pP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«КЫЗЫЛСКОЕ ПРЕЗИДЕНТСКОЕ КАДЕТСКОЕ УЧИЛИЩЕ»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60" y="-163222"/>
            <a:ext cx="2252605" cy="236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14825" y="289888"/>
            <a:ext cx="6096000" cy="54168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/>
              <a:t>Мазовер</a:t>
            </a:r>
            <a:r>
              <a:rPr lang="ru-RU" sz="2400" dirty="0"/>
              <a:t>  </a:t>
            </a:r>
            <a:endParaRPr lang="ru-RU" sz="2400" dirty="0" smtClean="0"/>
          </a:p>
          <a:p>
            <a:pPr algn="ctr"/>
            <a:r>
              <a:rPr lang="ru-RU" sz="2400" b="1" dirty="0" smtClean="0"/>
              <a:t>Александр </a:t>
            </a:r>
            <a:r>
              <a:rPr lang="ru-RU" sz="2400" b="1" dirty="0"/>
              <a:t>Павлович </a:t>
            </a:r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000" dirty="0"/>
              <a:t>Участник Великой Отечественной войны. Основоположник советской кинологии. Гвардии подполковник.</a:t>
            </a:r>
            <a:endParaRPr lang="en-US" dirty="0"/>
          </a:p>
          <a:p>
            <a:endParaRPr lang="en-US" b="1" dirty="0" smtClean="0"/>
          </a:p>
          <a:p>
            <a:endParaRPr lang="ru-RU" b="1" dirty="0"/>
          </a:p>
          <a:p>
            <a:r>
              <a:rPr lang="ru-RU" sz="2000" dirty="0"/>
              <a:t>Орден Красной Звезды</a:t>
            </a:r>
            <a:endParaRPr lang="en-US" sz="2000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dirty="0"/>
              <a:t>Орден Отечественной войны</a:t>
            </a:r>
            <a:r>
              <a:rPr lang="en-US" sz="2000" dirty="0"/>
              <a:t> II </a:t>
            </a:r>
            <a:r>
              <a:rPr lang="ru-RU" sz="2000" dirty="0"/>
              <a:t>степени</a:t>
            </a:r>
            <a:endParaRPr lang="en-US" sz="2000" dirty="0"/>
          </a:p>
          <a:p>
            <a:pPr algn="ctr"/>
            <a:endParaRPr lang="en-US" dirty="0"/>
          </a:p>
        </p:txBody>
      </p:sp>
      <p:pic>
        <p:nvPicPr>
          <p:cNvPr id="6" name="Picture 6" descr="Order-of-the-Red-Star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65" y="2293553"/>
            <a:ext cx="1446252" cy="13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Order of the Patriotic War (2nd class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65" y="4084669"/>
            <a:ext cx="1522757" cy="158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Мазовер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" y="837917"/>
            <a:ext cx="3320912" cy="483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1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75652" y="392988"/>
            <a:ext cx="6182140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Этуш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Владимир Абрамович</a:t>
            </a:r>
          </a:p>
          <a:p>
            <a:pPr algn="ctr"/>
            <a:endParaRPr lang="ru-RU" sz="2400" dirty="0"/>
          </a:p>
          <a:p>
            <a:pPr algn="ctr"/>
            <a:r>
              <a:rPr lang="ru-RU" sz="2000" dirty="0"/>
              <a:t>Ветеран Великой Отечественной войны. Советский и российский актёр театра и кино, педагог. Народный артист СССР. </a:t>
            </a:r>
            <a:endParaRPr lang="en-US" sz="1100" dirty="0" smtClean="0"/>
          </a:p>
          <a:p>
            <a:pPr algn="ctr"/>
            <a:endParaRPr lang="en-US" sz="1100" dirty="0"/>
          </a:p>
          <a:p>
            <a:endParaRPr lang="en-US" sz="2000" dirty="0" smtClean="0"/>
          </a:p>
          <a:p>
            <a:r>
              <a:rPr lang="ru-RU" sz="2000" dirty="0" smtClean="0"/>
              <a:t>Орден </a:t>
            </a:r>
            <a:r>
              <a:rPr lang="ru-RU" sz="2000" dirty="0"/>
              <a:t>Красной Звезды</a:t>
            </a:r>
          </a:p>
          <a:p>
            <a:endParaRPr lang="en-US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Орден </a:t>
            </a:r>
            <a:r>
              <a:rPr lang="ru-RU" sz="2000" dirty="0"/>
              <a:t>«За заслуги перед Отечеством»</a:t>
            </a:r>
            <a:r>
              <a:rPr lang="en-US" sz="2000" dirty="0"/>
              <a:t> </a:t>
            </a:r>
            <a:r>
              <a:rPr lang="en-US" sz="2000" dirty="0" smtClean="0"/>
              <a:t>IV </a:t>
            </a:r>
            <a:r>
              <a:rPr lang="ru-RU" sz="2000" dirty="0"/>
              <a:t>степени</a:t>
            </a:r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900" b="1" dirty="0"/>
          </a:p>
          <a:p>
            <a:r>
              <a:rPr lang="ru-RU" sz="2000" dirty="0"/>
              <a:t>Орден Отечественной войны</a:t>
            </a:r>
            <a:r>
              <a:rPr lang="en-US" sz="2000" dirty="0"/>
              <a:t> </a:t>
            </a:r>
            <a:r>
              <a:rPr lang="en-US" sz="2000" dirty="0"/>
              <a:t> I, II, III </a:t>
            </a:r>
            <a:r>
              <a:rPr lang="ru-RU" sz="2000" dirty="0" smtClean="0"/>
              <a:t>степени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ru-RU" sz="2000" dirty="0"/>
          </a:p>
          <a:p>
            <a:pPr algn="ctr"/>
            <a:endParaRPr lang="ru-RU" sz="900" dirty="0"/>
          </a:p>
        </p:txBody>
      </p:sp>
      <p:pic>
        <p:nvPicPr>
          <p:cNvPr id="6" name="Picture 39" descr="Звезда ордена «За заслуги перед Отечеством» 1 степен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771" y="3627517"/>
            <a:ext cx="1076325" cy="1095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rder of the Patriotic War (2nd class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108" y="4831131"/>
            <a:ext cx="1099988" cy="11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m1-tub-ru.yandex.net/i?id=c69378242ae00862de6c86629a1b025e-l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6" y="807909"/>
            <a:ext cx="3376753" cy="498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 descr="Order-of-the-Red-Star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96" y="2264052"/>
            <a:ext cx="1316612" cy="12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2689" y="52295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Титов 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Герман </a:t>
            </a:r>
            <a:r>
              <a:rPr lang="ru-RU" sz="2400" b="1" dirty="0"/>
              <a:t>Степанович</a:t>
            </a:r>
            <a:endParaRPr lang="ru-RU" sz="2400" dirty="0"/>
          </a:p>
          <a:p>
            <a:pPr algn="ctr"/>
            <a:r>
              <a:rPr lang="ru-RU" sz="2400" dirty="0"/>
              <a:t> </a:t>
            </a:r>
            <a:endParaRPr lang="en-US" sz="2400" dirty="0" smtClean="0"/>
          </a:p>
          <a:p>
            <a:pPr algn="ctr"/>
            <a:r>
              <a:rPr lang="ru-RU" sz="2000" dirty="0" smtClean="0"/>
              <a:t>Советский </a:t>
            </a:r>
            <a:r>
              <a:rPr lang="ru-RU" sz="2000" dirty="0"/>
              <a:t>космонавт. Доктор военных наук, доцент. Генерал-полковник авиации</a:t>
            </a:r>
            <a:endParaRPr lang="ru-RU" sz="2000" dirty="0"/>
          </a:p>
          <a:p>
            <a:pPr algn="ctr"/>
            <a:endParaRPr lang="ru-RU" sz="2000" dirty="0"/>
          </a:p>
          <a:p>
            <a:r>
              <a:rPr lang="ru-RU" sz="2000" dirty="0"/>
              <a:t>Герой </a:t>
            </a:r>
            <a:r>
              <a:rPr lang="ru-RU" sz="2000" dirty="0" smtClean="0"/>
              <a:t>Советского </a:t>
            </a:r>
            <a:r>
              <a:rPr lang="ru-RU" sz="2000" dirty="0"/>
              <a:t>Союза</a:t>
            </a:r>
          </a:p>
          <a:p>
            <a:endParaRPr lang="ru-RU" sz="2000" dirty="0"/>
          </a:p>
          <a:p>
            <a:endParaRPr lang="en-US" sz="2400" dirty="0" smtClean="0"/>
          </a:p>
          <a:p>
            <a:endParaRPr lang="ru-RU" sz="2400" dirty="0"/>
          </a:p>
          <a:p>
            <a:r>
              <a:rPr lang="ru-RU" sz="2000" dirty="0"/>
              <a:t>Орден «За заслуги перед Отечеством»</a:t>
            </a:r>
          </a:p>
          <a:p>
            <a:r>
              <a:rPr lang="en-US" sz="2000" dirty="0"/>
              <a:t> III </a:t>
            </a:r>
            <a:r>
              <a:rPr lang="ru-RU" sz="2000" dirty="0"/>
              <a:t>степени</a:t>
            </a:r>
          </a:p>
          <a:p>
            <a:endParaRPr lang="en-US" sz="2000" dirty="0" smtClean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Медаль</a:t>
            </a:r>
          </a:p>
          <a:p>
            <a:r>
              <a:rPr lang="ru-RU" sz="2000" dirty="0"/>
              <a:t>«Ветеран Вооружённых Сил СССР»</a:t>
            </a:r>
            <a:endParaRPr lang="ru-RU" sz="2000" dirty="0"/>
          </a:p>
        </p:txBody>
      </p:sp>
      <p:pic>
        <p:nvPicPr>
          <p:cNvPr id="6" name="Picture 41" descr="Медаль «Золотая Звезда» (СССР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67" y="2312349"/>
            <a:ext cx="594798" cy="1175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9" descr="Звезда ордена «За заслуги перед Отечеством» 1 степен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89" y="3721208"/>
            <a:ext cx="1079537" cy="109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images.fineartamerica.com/images-medium-large/cosmonaut-gherman-titov-ria-novost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1256304"/>
            <a:ext cx="3468602" cy="492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VeterV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790" y="5022207"/>
            <a:ext cx="603355" cy="11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4313" y="482597"/>
            <a:ext cx="6430604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Халилов 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Валерий </a:t>
            </a:r>
            <a:r>
              <a:rPr lang="ru-RU" sz="2400" b="1" dirty="0"/>
              <a:t>Михайлович</a:t>
            </a:r>
            <a:endParaRPr lang="ru-RU" sz="2400" dirty="0"/>
          </a:p>
          <a:p>
            <a:pPr algn="ctr"/>
            <a:endParaRPr lang="ru-RU" sz="1100" dirty="0" smtClean="0"/>
          </a:p>
          <a:p>
            <a:pPr algn="ctr"/>
            <a:r>
              <a:rPr lang="ru-RU" sz="2000" dirty="0"/>
              <a:t>Российский дирижёр, композитор. Начальник Военно-оркестровой службы Вооружённых Сил РФ - главный военный дирижёр. Народный артист РФ. Генерал-лейтенант. </a:t>
            </a:r>
            <a:endParaRPr lang="en-US" sz="2000" dirty="0" smtClean="0"/>
          </a:p>
          <a:p>
            <a:pPr algn="ctr"/>
            <a:endParaRPr lang="ru-RU" sz="2000" b="1" dirty="0"/>
          </a:p>
          <a:p>
            <a:endParaRPr lang="en-US" sz="2000" dirty="0" smtClean="0"/>
          </a:p>
          <a:p>
            <a:r>
              <a:rPr lang="ru-RU" sz="2000" dirty="0"/>
              <a:t>Орден «За службу Родине в Вооружённых Силах СССР» III </a:t>
            </a:r>
            <a:r>
              <a:rPr lang="ru-RU" sz="2000" dirty="0" smtClean="0"/>
              <a:t>степени</a:t>
            </a:r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  <a:p>
            <a:r>
              <a:rPr lang="ru-RU" sz="2000" dirty="0"/>
              <a:t>Орден </a:t>
            </a:r>
            <a:r>
              <a:rPr lang="ru-RU" sz="2000" dirty="0" smtClean="0"/>
              <a:t>Почета</a:t>
            </a:r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  <a:p>
            <a:pPr algn="ctr"/>
            <a:endParaRPr lang="ru-RU" sz="2000" dirty="0"/>
          </a:p>
          <a:p>
            <a:r>
              <a:rPr lang="ru-RU" sz="2000" dirty="0"/>
              <a:t>Медаль «Участнику военной операции в Сирии»</a:t>
            </a:r>
            <a:endParaRPr lang="ru-RU" sz="2000" dirty="0"/>
          </a:p>
        </p:txBody>
      </p:sp>
      <p:pic>
        <p:nvPicPr>
          <p:cNvPr id="9" name="Рисунок 8" descr="http://sergeykovalev.ru/upload/original_55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1" y="929605"/>
            <a:ext cx="3497485" cy="514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7" descr="Медаль «Участнику военной операции в Сирии» (аверс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81" y="5241518"/>
            <a:ext cx="600075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der For Service to the Homeland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959" y="2743075"/>
            <a:ext cx="950918" cy="9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рден Почёта (РФ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23" y="3881350"/>
            <a:ext cx="614433" cy="121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4313" y="211485"/>
            <a:ext cx="7156173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Фисун</a:t>
            </a:r>
            <a:r>
              <a:rPr lang="ru-RU" sz="2400" b="1" dirty="0" smtClean="0"/>
              <a:t> 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Александр </a:t>
            </a:r>
            <a:r>
              <a:rPr lang="ru-RU" sz="2400" b="1" dirty="0"/>
              <a:t>Яковлевич</a:t>
            </a:r>
            <a:endParaRPr lang="ru-RU" sz="2400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2000" dirty="0"/>
              <a:t>Российский специалист в области организации военной медицины, учёный. Начальник Главного военно-медицинского управления МО РФ (2013—2016). Действительный государственный советник РФ2 класса.</a:t>
            </a:r>
          </a:p>
          <a:p>
            <a:pPr algn="ctr"/>
            <a:r>
              <a:rPr lang="ru-RU" sz="2000" dirty="0" smtClean="0"/>
              <a:t>, </a:t>
            </a:r>
            <a:r>
              <a:rPr lang="ru-RU" sz="2000" dirty="0"/>
              <a:t>доктор медицинских наук, профессор. </a:t>
            </a:r>
            <a:endParaRPr lang="ru-RU" sz="2000" dirty="0" smtClean="0"/>
          </a:p>
          <a:p>
            <a:pPr algn="ctr"/>
            <a:r>
              <a:rPr lang="ru-RU" sz="2000" dirty="0" smtClean="0"/>
              <a:t>Генерал-майор </a:t>
            </a:r>
            <a:r>
              <a:rPr lang="ru-RU" sz="2000" dirty="0"/>
              <a:t>медицинской службы запаса.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en-US" sz="2000" dirty="0"/>
          </a:p>
          <a:p>
            <a:pPr algn="ctr"/>
            <a:r>
              <a:rPr lang="ru-RU" sz="2000" dirty="0"/>
              <a:t>Заслуженный врач Российской Федерации</a:t>
            </a:r>
            <a:endParaRPr lang="ru-RU" sz="2000" dirty="0"/>
          </a:p>
          <a:p>
            <a:endParaRPr lang="ru-RU" sz="900" dirty="0"/>
          </a:p>
        </p:txBody>
      </p:sp>
      <p:pic>
        <p:nvPicPr>
          <p:cNvPr id="9" name="Рисунок 8" descr="https://upload.wikimedia.org/wikipedia/commons/3/3d/Alexander_Fisun_%282015-06-21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" y="842591"/>
            <a:ext cx="3576845" cy="496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Znak zaslujeniy vr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925" y="4433034"/>
            <a:ext cx="1037121" cy="13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8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63680" y="-47267"/>
            <a:ext cx="6096000" cy="65402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Шойгу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Сергей </a:t>
            </a:r>
            <a:r>
              <a:rPr lang="ru-RU" sz="2400" b="1" dirty="0" err="1" smtClean="0"/>
              <a:t>Кужугетович</a:t>
            </a:r>
            <a:endParaRPr lang="ru-RU" sz="2400" b="1" dirty="0" smtClean="0"/>
          </a:p>
          <a:p>
            <a:pPr algn="ctr"/>
            <a:endParaRPr lang="ru-RU" sz="1100" b="1" dirty="0"/>
          </a:p>
          <a:p>
            <a:pPr algn="ctr"/>
            <a:r>
              <a:rPr lang="ru-RU" sz="2000" dirty="0"/>
              <a:t>Российский военный и государственный деятель. Министр обороны РФ. Генерал армии. </a:t>
            </a:r>
            <a:r>
              <a:rPr lang="ru-RU" sz="2000" dirty="0" smtClean="0"/>
              <a:t>Кандидат </a:t>
            </a:r>
            <a:r>
              <a:rPr lang="ru-RU" sz="2000" dirty="0"/>
              <a:t>экономических наук</a:t>
            </a:r>
            <a:endParaRPr lang="en-US" sz="2000" dirty="0" smtClean="0"/>
          </a:p>
          <a:p>
            <a:pPr algn="ctr"/>
            <a:endParaRPr lang="en-US" sz="2000" dirty="0"/>
          </a:p>
          <a:p>
            <a:r>
              <a:rPr lang="ru-RU" sz="2000" dirty="0"/>
              <a:t>Герой Российской Федерации.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r>
              <a:rPr lang="ru-RU" sz="2000" dirty="0"/>
              <a:t>Орден Святого апостола Андрея Первозванного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r>
              <a:rPr lang="ru-RU" sz="2000" dirty="0"/>
              <a:t>Орден Почёта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Медаль ордена</a:t>
            </a:r>
            <a:br>
              <a:rPr lang="ru-RU" sz="2000" dirty="0"/>
            </a:br>
            <a:r>
              <a:rPr lang="ru-RU" sz="2000" dirty="0"/>
              <a:t>«За заслуги перед Отечеством»</a:t>
            </a:r>
            <a:r>
              <a:rPr lang="en-US" sz="2000" dirty="0"/>
              <a:t> </a:t>
            </a:r>
            <a:r>
              <a:rPr lang="en-US" sz="2000" dirty="0" smtClean="0"/>
              <a:t>II</a:t>
            </a:r>
            <a:r>
              <a:rPr lang="ru-RU" sz="2000" dirty="0" smtClean="0"/>
              <a:t>, </a:t>
            </a:r>
            <a:r>
              <a:rPr lang="ru-RU" sz="2000" dirty="0"/>
              <a:t>III</a:t>
            </a:r>
            <a:r>
              <a:rPr lang="en-US" sz="2000" dirty="0" smtClean="0"/>
              <a:t> </a:t>
            </a:r>
            <a:r>
              <a:rPr lang="ru-RU" sz="2000" dirty="0"/>
              <a:t>степени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96" y="4325518"/>
            <a:ext cx="760967" cy="862092"/>
          </a:xfrm>
          <a:prstGeom prst="rect">
            <a:avLst/>
          </a:prstGeom>
        </p:spPr>
      </p:pic>
      <p:pic>
        <p:nvPicPr>
          <p:cNvPr id="8" name="Picture 51" descr="http://www.eskrynnik.ru/images/bio/medal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432" y="5380529"/>
            <a:ext cx="651831" cy="108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sdrvdv.ru/wp-content/uploads/2015/05/60-year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7" y="673192"/>
            <a:ext cx="3595622" cy="525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Медаль «Золотая Звезда» (РФ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62" y="1858328"/>
            <a:ext cx="626584" cy="11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Звезда ордена Святого апостола Андрея Первозванного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56" y="3299791"/>
            <a:ext cx="891748" cy="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anded Design Yellow 16x9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250</Words>
  <Application>Microsoft Office PowerPoint</Application>
  <PresentationFormat>Широкоэкранный</PresentationFormat>
  <Paragraphs>131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Book Antiqua</vt:lpstr>
      <vt:lpstr>Calibri</vt:lpstr>
      <vt:lpstr>Times New Roman</vt:lpstr>
      <vt:lpstr>Banded Design Yellow 16x9</vt:lpstr>
      <vt:lpstr>Презентация PowerPoint</vt:lpstr>
      <vt:lpstr>Презентация PowerPoint</vt:lpstr>
      <vt:lpstr>    Взаимосвязь типа профессии и профессионально важных качеств личности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ФИЛВОРД</vt:lpstr>
      <vt:lpstr>Профессиограмма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2017-02-14T04:17:24Z</dcterms:created>
  <dcterms:modified xsi:type="dcterms:W3CDTF">2017-04-24T05:00:24Z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