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59" r:id="rId7"/>
    <p:sldId id="262" r:id="rId8"/>
    <p:sldId id="267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14.12.2016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14.12.2016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1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707904" y="764704"/>
            <a:ext cx="4789040" cy="2403698"/>
          </a:xfrm>
        </p:spPr>
        <p:txBody>
          <a:bodyPr>
            <a:noAutofit/>
          </a:bodyPr>
          <a:lstStyle/>
          <a:p>
            <a:r>
              <a:rPr lang="ru-RU" sz="7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Задачи </a:t>
            </a:r>
            <a:br>
              <a:rPr lang="ru-RU" sz="7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</a:br>
            <a:r>
              <a:rPr lang="ru-RU" sz="7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на</a:t>
            </a:r>
            <a:br>
              <a:rPr lang="ru-RU" sz="7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</a:br>
            <a:r>
              <a:rPr lang="ru-RU" sz="7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части</a:t>
            </a:r>
            <a:endParaRPr lang="ru-RU" sz="72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pic>
        <p:nvPicPr>
          <p:cNvPr id="4" name="Рисунок 3" descr="69614756_09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7544" y="548680"/>
            <a:ext cx="2461554" cy="5400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pc="600" dirty="0" smtClean="0">
                <a:latin typeface="Bookman Old Style" pitchFamily="18" charset="0"/>
              </a:rPr>
              <a:t>Тест</a:t>
            </a:r>
            <a:endParaRPr lang="ru-RU" spc="600" dirty="0"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56792"/>
            <a:ext cx="8892480" cy="5040560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b="1" dirty="0" smtClean="0"/>
              <a:t>1.</a:t>
            </a:r>
            <a:r>
              <a:rPr lang="ru-RU" dirty="0" smtClean="0"/>
              <a:t> Мороженое содержит 5 частей воды, 2 части молочного жира и 3 части сахара. Сколько надо грамм сахара, чтобы приготовить 1 кг мороженого?</a:t>
            </a:r>
          </a:p>
          <a:p>
            <a:pPr lvl="1" algn="just"/>
            <a:r>
              <a:rPr lang="ru-RU" b="1" dirty="0" smtClean="0"/>
              <a:t>А) 600 Б) 300 В) 200</a:t>
            </a:r>
            <a:endParaRPr lang="ru-RU" dirty="0" smtClean="0"/>
          </a:p>
          <a:p>
            <a:pPr algn="just"/>
            <a:r>
              <a:rPr lang="ru-RU" b="1" dirty="0" smtClean="0"/>
              <a:t>2.</a:t>
            </a:r>
            <a:r>
              <a:rPr lang="ru-RU" dirty="0" smtClean="0"/>
              <a:t> Для компота берут 2 части яблок и 3 части абрикосов. Сколько граммов яблок надо взять для 600 г абрикосов?</a:t>
            </a:r>
          </a:p>
          <a:p>
            <a:pPr lvl="1" algn="just"/>
            <a:r>
              <a:rPr lang="ru-RU" b="1" dirty="0" smtClean="0"/>
              <a:t>А) 200 Б) 240 В) 400</a:t>
            </a:r>
            <a:endParaRPr lang="ru-RU" dirty="0" smtClean="0"/>
          </a:p>
          <a:p>
            <a:pPr algn="just"/>
            <a:r>
              <a:rPr lang="ru-RU" b="1" dirty="0" smtClean="0"/>
              <a:t>3.</a:t>
            </a:r>
            <a:r>
              <a:rPr lang="ru-RU" b="1" i="1" dirty="0" smtClean="0"/>
              <a:t> </a:t>
            </a:r>
            <a:r>
              <a:rPr lang="ru-RU" dirty="0" smtClean="0"/>
              <a:t>Для спортивного клуба купили 80 больших и маленьких мячей, причем больших в 4 раза меньше, чем маленьких. Сколько купили больших мячей?</a:t>
            </a:r>
          </a:p>
          <a:p>
            <a:pPr lvl="1" algn="just"/>
            <a:r>
              <a:rPr lang="ru-RU" b="1" dirty="0" smtClean="0"/>
              <a:t>А) 16 Б) 20 В) 64</a:t>
            </a:r>
            <a:endParaRPr lang="ru-RU" dirty="0" smtClean="0"/>
          </a:p>
          <a:p>
            <a:pPr algn="just"/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55576" y="2852936"/>
            <a:ext cx="864096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555776" y="2852936"/>
            <a:ext cx="864096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755576" y="4293096"/>
            <a:ext cx="864096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1619672" y="4293096"/>
            <a:ext cx="864096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755576" y="5877272"/>
            <a:ext cx="1440160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Ромб 9">
            <a:hlinkClick r:id="rId2" action="ppaction://hlinksldjump"/>
          </p:cNvPr>
          <p:cNvSpPr/>
          <p:nvPr/>
        </p:nvSpPr>
        <p:spPr>
          <a:xfrm>
            <a:off x="7524328" y="5877272"/>
            <a:ext cx="1080120" cy="980728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Составь и реши задачу по схеме:</a:t>
            </a:r>
            <a:endParaRPr lang="ru-RU" dirty="0"/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611560" y="2348880"/>
            <a:ext cx="1080120" cy="0"/>
          </a:xfrm>
          <a:prstGeom prst="line">
            <a:avLst/>
          </a:prstGeom>
          <a:ln w="25400">
            <a:solidFill>
              <a:schemeClr val="tx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Прямая соединительная линия 3"/>
          <p:cNvCxnSpPr/>
          <p:nvPr/>
        </p:nvCxnSpPr>
        <p:spPr>
          <a:xfrm>
            <a:off x="1691680" y="2348880"/>
            <a:ext cx="1080120" cy="0"/>
          </a:xfrm>
          <a:prstGeom prst="line">
            <a:avLst/>
          </a:prstGeom>
          <a:ln w="25400">
            <a:solidFill>
              <a:schemeClr val="tx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2771800" y="2348880"/>
            <a:ext cx="1080120" cy="0"/>
          </a:xfrm>
          <a:prstGeom prst="line">
            <a:avLst/>
          </a:prstGeom>
          <a:ln w="25400">
            <a:solidFill>
              <a:schemeClr val="tx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611560" y="2924944"/>
            <a:ext cx="1080120" cy="0"/>
          </a:xfrm>
          <a:prstGeom prst="line">
            <a:avLst/>
          </a:prstGeom>
          <a:ln w="25400">
            <a:solidFill>
              <a:schemeClr val="tx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79512" y="2060848"/>
            <a:ext cx="5395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1</a:t>
            </a:r>
            <a:endParaRPr lang="ru-RU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79512" y="2636912"/>
            <a:ext cx="5395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2</a:t>
            </a:r>
            <a:endParaRPr lang="ru-RU" sz="2400" b="1" dirty="0"/>
          </a:p>
        </p:txBody>
      </p:sp>
      <p:sp>
        <p:nvSpPr>
          <p:cNvPr id="9" name="Правая фигурная скобка 8"/>
          <p:cNvSpPr/>
          <p:nvPr/>
        </p:nvSpPr>
        <p:spPr>
          <a:xfrm>
            <a:off x="4355976" y="2132856"/>
            <a:ext cx="216024" cy="1152128"/>
          </a:xfrm>
          <a:prstGeom prst="rightBrace">
            <a:avLst>
              <a:gd name="adj1" fmla="val 27869"/>
              <a:gd name="adj2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4644008" y="2492896"/>
            <a:ext cx="5395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80</a:t>
            </a:r>
            <a:endParaRPr lang="ru-RU" sz="2400" b="1" dirty="0"/>
          </a:p>
        </p:txBody>
      </p:sp>
      <p:sp>
        <p:nvSpPr>
          <p:cNvPr id="11" name="Правая фигурная скобка 10"/>
          <p:cNvSpPr/>
          <p:nvPr/>
        </p:nvSpPr>
        <p:spPr>
          <a:xfrm rot="5400000">
            <a:off x="1007604" y="2600908"/>
            <a:ext cx="288032" cy="1080120"/>
          </a:xfrm>
          <a:prstGeom prst="rightBrace">
            <a:avLst>
              <a:gd name="adj1" fmla="val 27869"/>
              <a:gd name="adj2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899592" y="3284984"/>
            <a:ext cx="5395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?</a:t>
            </a:r>
            <a:endParaRPr lang="ru-RU" sz="2400" b="1" dirty="0"/>
          </a:p>
        </p:txBody>
      </p:sp>
      <p:sp>
        <p:nvSpPr>
          <p:cNvPr id="13" name="Солнце 12"/>
          <p:cNvSpPr/>
          <p:nvPr/>
        </p:nvSpPr>
        <p:spPr>
          <a:xfrm>
            <a:off x="3779912" y="3429000"/>
            <a:ext cx="3096344" cy="2664296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</a:rPr>
              <a:t>20</a:t>
            </a:r>
            <a:endParaRPr lang="ru-RU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Прямоугольник с двумя скругленными противолежащими углами 2"/>
          <p:cNvSpPr/>
          <p:nvPr/>
        </p:nvSpPr>
        <p:spPr>
          <a:xfrm>
            <a:off x="683568" y="3717032"/>
            <a:ext cx="3600400" cy="1872208"/>
          </a:xfrm>
          <a:prstGeom prst="round2Diag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 smtClean="0">
              <a:solidFill>
                <a:schemeClr val="tx1"/>
              </a:solidFill>
              <a:latin typeface="Bookman Old Style" pitchFamily="18" charset="0"/>
            </a:endParaRPr>
          </a:p>
          <a:p>
            <a:pPr algn="ctr"/>
            <a:r>
              <a:rPr lang="ru-RU" sz="2400" b="1" u="sng" dirty="0" smtClean="0">
                <a:solidFill>
                  <a:schemeClr val="tx1"/>
                </a:solidFill>
                <a:latin typeface="Bookman Old Style" pitchFamily="18" charset="0"/>
              </a:rPr>
              <a:t>Мальчикам:</a:t>
            </a:r>
            <a:r>
              <a:rPr lang="ru-RU" sz="2400" dirty="0" smtClean="0">
                <a:solidFill>
                  <a:schemeClr val="tx1"/>
                </a:solidFill>
                <a:latin typeface="Bookman Old Style" pitchFamily="18" charset="0"/>
              </a:rPr>
              <a:t> для планирования бюджета семьи на месяц; </a:t>
            </a:r>
          </a:p>
          <a:p>
            <a:pPr algn="ctr"/>
            <a:r>
              <a:rPr lang="ru-RU" sz="2400" dirty="0" smtClean="0">
                <a:solidFill>
                  <a:schemeClr val="tx1"/>
                </a:solidFill>
                <a:latin typeface="Bookman Old Style" pitchFamily="18" charset="0"/>
              </a:rPr>
              <a:t> </a:t>
            </a:r>
            <a:endParaRPr lang="ru-RU" sz="2400" dirty="0">
              <a:solidFill>
                <a:schemeClr val="tx1"/>
              </a:solidFill>
              <a:latin typeface="Bookman Old Style" pitchFamily="18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для планирования бюджета семьи на месяц; девочкам </a:t>
            </a: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для изготовления крема для лица или шампуня.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4860032" y="3717032"/>
            <a:ext cx="3600400" cy="1872208"/>
          </a:xfrm>
          <a:prstGeom prst="round2Diag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 smtClean="0">
              <a:solidFill>
                <a:schemeClr val="tx1"/>
              </a:solidFill>
              <a:latin typeface="Bookman Old Style" pitchFamily="18" charset="0"/>
            </a:endParaRPr>
          </a:p>
          <a:p>
            <a:pPr algn="ctr"/>
            <a:r>
              <a:rPr lang="ru-RU" sz="2400" b="1" u="sng" dirty="0" smtClean="0">
                <a:solidFill>
                  <a:schemeClr val="tx1"/>
                </a:solidFill>
                <a:latin typeface="Bookman Old Style" pitchFamily="18" charset="0"/>
              </a:rPr>
              <a:t>Девочкам:</a:t>
            </a:r>
            <a:r>
              <a:rPr lang="ru-RU" sz="2400" dirty="0" smtClean="0">
                <a:solidFill>
                  <a:schemeClr val="tx1"/>
                </a:solidFill>
                <a:latin typeface="Bookman Old Style" pitchFamily="18" charset="0"/>
              </a:rPr>
              <a:t> для изготовления крема для лица или шампуня.</a:t>
            </a:r>
          </a:p>
          <a:p>
            <a:pPr algn="ctr"/>
            <a:r>
              <a:rPr lang="ru-RU" sz="2400" dirty="0" smtClean="0">
                <a:solidFill>
                  <a:schemeClr val="tx1"/>
                </a:solidFill>
                <a:latin typeface="Bookman Old Style" pitchFamily="18" charset="0"/>
              </a:rPr>
              <a:t> </a:t>
            </a:r>
            <a:endParaRPr lang="ru-RU" sz="2400" dirty="0">
              <a:solidFill>
                <a:schemeClr val="tx1"/>
              </a:solidFill>
              <a:latin typeface="Bookman Old Style" pitchFamily="18" charset="0"/>
            </a:endParaRPr>
          </a:p>
        </p:txBody>
      </p:sp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1259632" y="1844824"/>
            <a:ext cx="6120680" cy="1080120"/>
          </a:xfrm>
          <a:prstGeom prst="round2Diag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dirty="0" smtClean="0">
              <a:solidFill>
                <a:schemeClr val="tx1"/>
              </a:solidFill>
              <a:latin typeface="Bookman Old Style" pitchFamily="18" charset="0"/>
            </a:endParaRPr>
          </a:p>
          <a:p>
            <a:pPr algn="ctr"/>
            <a:r>
              <a:rPr lang="ru-RU" sz="2800" dirty="0" smtClean="0">
                <a:solidFill>
                  <a:schemeClr val="tx1"/>
                </a:solidFill>
                <a:latin typeface="Bookman Old Style" pitchFamily="18" charset="0"/>
              </a:rPr>
              <a:t>Составить и решить задачу на части </a:t>
            </a:r>
          </a:p>
          <a:p>
            <a:pPr algn="ctr"/>
            <a:r>
              <a:rPr lang="ru-RU" sz="2800" dirty="0" smtClean="0">
                <a:solidFill>
                  <a:schemeClr val="tx1"/>
                </a:solidFill>
                <a:latin typeface="Bookman Old Style" pitchFamily="18" charset="0"/>
              </a:rPr>
              <a:t> </a:t>
            </a:r>
            <a:endParaRPr lang="ru-RU" sz="2800" dirty="0">
              <a:solidFill>
                <a:schemeClr val="tx1"/>
              </a:solidFill>
              <a:latin typeface="Bookman Old Style" pitchFamily="18" charset="0"/>
            </a:endParaRPr>
          </a:p>
        </p:txBody>
      </p:sp>
      <p:cxnSp>
        <p:nvCxnSpPr>
          <p:cNvPr id="9" name="Прямая со стрелкой 8"/>
          <p:cNvCxnSpPr>
            <a:stCxn id="6" idx="1"/>
            <a:endCxn id="5" idx="3"/>
          </p:cNvCxnSpPr>
          <p:nvPr/>
        </p:nvCxnSpPr>
        <p:spPr>
          <a:xfrm>
            <a:off x="4319972" y="2924944"/>
            <a:ext cx="2340260" cy="7920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endCxn id="3" idx="3"/>
          </p:cNvCxnSpPr>
          <p:nvPr/>
        </p:nvCxnSpPr>
        <p:spPr>
          <a:xfrm flipH="1">
            <a:off x="2483768" y="2924944"/>
            <a:ext cx="1872208" cy="7920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hudo-meshochek_iz_tibeta_ispolnyayuschiy_lyubye_zhelaniya_40928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764704"/>
            <a:ext cx="8964488" cy="1252728"/>
          </a:xfrm>
        </p:spPr>
        <p:txBody>
          <a:bodyPr>
            <a:noAutofit/>
          </a:bodyPr>
          <a:lstStyle/>
          <a:p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Сплав состоит из олова. На 5 частей олова приходится 2 такие же части свинца. Ответьте на вопросы:</a:t>
            </a:r>
            <a:b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2204864"/>
            <a:ext cx="8712968" cy="4246097"/>
          </a:xfrm>
        </p:spPr>
        <p:txBody>
          <a:bodyPr/>
          <a:lstStyle/>
          <a:p>
            <a:r>
              <a:rPr lang="ru-RU" dirty="0" smtClean="0"/>
              <a:t>1. Сколько граммов олова содержит кусок сплава, в котором содержится 70 г свинца?</a:t>
            </a:r>
          </a:p>
          <a:p>
            <a:r>
              <a:rPr lang="ru-RU" dirty="0" smtClean="0"/>
              <a:t>2. Сколько граммов свинца содержит кусок сплава, в котором содержится 70 г олова?</a:t>
            </a:r>
          </a:p>
          <a:p>
            <a:r>
              <a:rPr lang="ru-RU" dirty="0" smtClean="0"/>
              <a:t>3. Сколько граммов свинца в куске сплава массой 210 г?</a:t>
            </a:r>
          </a:p>
          <a:p>
            <a:r>
              <a:rPr lang="ru-RU" dirty="0" smtClean="0"/>
              <a:t>4. Сколько граммов олова в куске сплава, в котором свинца на 210 г меньше, чем олова?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76672"/>
            <a:ext cx="9144000" cy="1008112"/>
          </a:xfrm>
        </p:spPr>
        <p:txBody>
          <a:bodyPr>
            <a:noAutofit/>
          </a:bodyPr>
          <a:lstStyle/>
          <a:p>
            <a:pPr defTabSz="720000"/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Сплав состоит из олова и свинца. На 5 частей олова приходится 2 такие же части свинца. </a:t>
            </a:r>
            <a:b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3573016"/>
            <a:ext cx="8712968" cy="3021961"/>
          </a:xfrm>
        </p:spPr>
        <p:txBody>
          <a:bodyPr/>
          <a:lstStyle/>
          <a:p>
            <a:r>
              <a:rPr lang="ru-RU" dirty="0" smtClean="0"/>
              <a:t>1. Сколько граммов олова содержит кусок сплава, в котором содержится 70 г свинца?</a:t>
            </a:r>
          </a:p>
          <a:p>
            <a:endParaRPr lang="ru-RU" dirty="0" smtClean="0"/>
          </a:p>
          <a:p>
            <a:r>
              <a:rPr lang="ru-RU" dirty="0" smtClean="0"/>
              <a:t>70:2=35 (г) в одной части</a:t>
            </a:r>
          </a:p>
          <a:p>
            <a:r>
              <a:rPr lang="ru-RU" dirty="0" smtClean="0"/>
              <a:t>35∙5=175 (г) содержится олова в сплаве</a:t>
            </a: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611560" y="2348880"/>
            <a:ext cx="1080120" cy="0"/>
          </a:xfrm>
          <a:prstGeom prst="line">
            <a:avLst/>
          </a:prstGeom>
          <a:ln w="25400">
            <a:solidFill>
              <a:schemeClr val="tx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1691680" y="2348880"/>
            <a:ext cx="1080120" cy="0"/>
          </a:xfrm>
          <a:prstGeom prst="line">
            <a:avLst/>
          </a:prstGeom>
          <a:ln w="25400">
            <a:solidFill>
              <a:schemeClr val="tx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2771800" y="2348880"/>
            <a:ext cx="1080120" cy="0"/>
          </a:xfrm>
          <a:prstGeom prst="line">
            <a:avLst/>
          </a:prstGeom>
          <a:ln w="25400">
            <a:solidFill>
              <a:schemeClr val="tx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3851920" y="2348880"/>
            <a:ext cx="1080120" cy="0"/>
          </a:xfrm>
          <a:prstGeom prst="line">
            <a:avLst/>
          </a:prstGeom>
          <a:ln w="25400">
            <a:solidFill>
              <a:schemeClr val="tx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4932040" y="2348880"/>
            <a:ext cx="1080120" cy="0"/>
          </a:xfrm>
          <a:prstGeom prst="line">
            <a:avLst/>
          </a:prstGeom>
          <a:ln w="25400">
            <a:solidFill>
              <a:schemeClr val="tx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611560" y="2708920"/>
            <a:ext cx="1080120" cy="0"/>
          </a:xfrm>
          <a:prstGeom prst="line">
            <a:avLst/>
          </a:prstGeom>
          <a:ln w="25400">
            <a:solidFill>
              <a:schemeClr val="tx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1691680" y="2708920"/>
            <a:ext cx="1080120" cy="0"/>
          </a:xfrm>
          <a:prstGeom prst="line">
            <a:avLst/>
          </a:prstGeom>
          <a:ln w="25400">
            <a:solidFill>
              <a:schemeClr val="tx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авая фигурная скобка 11"/>
          <p:cNvSpPr/>
          <p:nvPr/>
        </p:nvSpPr>
        <p:spPr>
          <a:xfrm rot="16200000">
            <a:off x="3131840" y="-603448"/>
            <a:ext cx="360040" cy="5400600"/>
          </a:xfrm>
          <a:prstGeom prst="rightBrace">
            <a:avLst>
              <a:gd name="adj1" fmla="val 27869"/>
              <a:gd name="adj2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авая фигурная скобка 12"/>
          <p:cNvSpPr/>
          <p:nvPr/>
        </p:nvSpPr>
        <p:spPr>
          <a:xfrm rot="5400000">
            <a:off x="1511660" y="1880828"/>
            <a:ext cx="360040" cy="2160240"/>
          </a:xfrm>
          <a:prstGeom prst="rightBrace">
            <a:avLst>
              <a:gd name="adj1" fmla="val 27869"/>
              <a:gd name="adj2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331640" y="3140968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70</a:t>
            </a:r>
            <a:endParaRPr lang="ru-RU" sz="24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2987824" y="1484784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?</a:t>
            </a:r>
            <a:endParaRPr lang="ru-RU" sz="24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0" y="1988840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О</a:t>
            </a:r>
            <a:endParaRPr lang="ru-RU" sz="24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0" y="2564904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С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76672"/>
            <a:ext cx="9144000" cy="1008112"/>
          </a:xfrm>
        </p:spPr>
        <p:txBody>
          <a:bodyPr>
            <a:noAutofit/>
          </a:bodyPr>
          <a:lstStyle/>
          <a:p>
            <a:pPr defTabSz="720000"/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Сплав состоит из олова и свинца. На 5 частей олова приходится 2 такие же части свинца. </a:t>
            </a:r>
            <a:b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3573016"/>
            <a:ext cx="8712968" cy="3021961"/>
          </a:xfrm>
        </p:spPr>
        <p:txBody>
          <a:bodyPr/>
          <a:lstStyle/>
          <a:p>
            <a:r>
              <a:rPr lang="ru-RU" dirty="0" smtClean="0"/>
              <a:t>2. Сколько граммов свинца содержит кусок сплава, в котором содержится 70 г олова?</a:t>
            </a:r>
          </a:p>
          <a:p>
            <a:endParaRPr lang="ru-RU" dirty="0" smtClean="0"/>
          </a:p>
          <a:p>
            <a:r>
              <a:rPr lang="ru-RU" dirty="0" smtClean="0"/>
              <a:t>70:5=14 (г) в одной части</a:t>
            </a:r>
          </a:p>
          <a:p>
            <a:r>
              <a:rPr lang="ru-RU" dirty="0" smtClean="0"/>
              <a:t>14∙2=28(г) содержится свинца в сплаве</a:t>
            </a: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611560" y="2348880"/>
            <a:ext cx="1080120" cy="0"/>
          </a:xfrm>
          <a:prstGeom prst="line">
            <a:avLst/>
          </a:prstGeom>
          <a:ln w="25400">
            <a:solidFill>
              <a:schemeClr val="tx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1691680" y="2348880"/>
            <a:ext cx="1080120" cy="0"/>
          </a:xfrm>
          <a:prstGeom prst="line">
            <a:avLst/>
          </a:prstGeom>
          <a:ln w="25400">
            <a:solidFill>
              <a:schemeClr val="tx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2771800" y="2348880"/>
            <a:ext cx="1080120" cy="0"/>
          </a:xfrm>
          <a:prstGeom prst="line">
            <a:avLst/>
          </a:prstGeom>
          <a:ln w="25400">
            <a:solidFill>
              <a:schemeClr val="tx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3851920" y="2348880"/>
            <a:ext cx="1080120" cy="0"/>
          </a:xfrm>
          <a:prstGeom prst="line">
            <a:avLst/>
          </a:prstGeom>
          <a:ln w="25400">
            <a:solidFill>
              <a:schemeClr val="tx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4932040" y="2348880"/>
            <a:ext cx="1080120" cy="0"/>
          </a:xfrm>
          <a:prstGeom prst="line">
            <a:avLst/>
          </a:prstGeom>
          <a:ln w="25400">
            <a:solidFill>
              <a:schemeClr val="tx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611560" y="2708920"/>
            <a:ext cx="1080120" cy="0"/>
          </a:xfrm>
          <a:prstGeom prst="line">
            <a:avLst/>
          </a:prstGeom>
          <a:ln w="25400">
            <a:solidFill>
              <a:schemeClr val="tx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1691680" y="2708920"/>
            <a:ext cx="1080120" cy="0"/>
          </a:xfrm>
          <a:prstGeom prst="line">
            <a:avLst/>
          </a:prstGeom>
          <a:ln w="25400">
            <a:solidFill>
              <a:schemeClr val="tx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авая фигурная скобка 11"/>
          <p:cNvSpPr/>
          <p:nvPr/>
        </p:nvSpPr>
        <p:spPr>
          <a:xfrm rot="16200000">
            <a:off x="3131840" y="-603448"/>
            <a:ext cx="360040" cy="5400600"/>
          </a:xfrm>
          <a:prstGeom prst="rightBrace">
            <a:avLst>
              <a:gd name="adj1" fmla="val 27869"/>
              <a:gd name="adj2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авая фигурная скобка 12"/>
          <p:cNvSpPr/>
          <p:nvPr/>
        </p:nvSpPr>
        <p:spPr>
          <a:xfrm rot="5400000">
            <a:off x="1511660" y="1880828"/>
            <a:ext cx="360040" cy="2160240"/>
          </a:xfrm>
          <a:prstGeom prst="rightBrace">
            <a:avLst>
              <a:gd name="adj1" fmla="val 27869"/>
              <a:gd name="adj2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915816" y="1484784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70</a:t>
            </a:r>
            <a:endParaRPr lang="ru-RU" sz="24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1331640" y="3140968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?</a:t>
            </a:r>
            <a:endParaRPr lang="ru-RU" sz="24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0" y="1988840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О</a:t>
            </a:r>
            <a:endParaRPr lang="ru-RU" sz="24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0" y="2564904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С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764704"/>
            <a:ext cx="9144000" cy="1008112"/>
          </a:xfrm>
        </p:spPr>
        <p:txBody>
          <a:bodyPr>
            <a:noAutofit/>
          </a:bodyPr>
          <a:lstStyle/>
          <a:p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Сплав состоит из олова и свинца. На 5 частей олова приходится 2 такие же части свинца. </a:t>
            </a:r>
            <a:b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3573016"/>
            <a:ext cx="8712968" cy="3021961"/>
          </a:xfrm>
        </p:spPr>
        <p:txBody>
          <a:bodyPr/>
          <a:lstStyle/>
          <a:p>
            <a:r>
              <a:rPr lang="ru-RU" dirty="0" smtClean="0"/>
              <a:t>3. Сколько граммов свинца в куске сплава массой 210 г?</a:t>
            </a:r>
          </a:p>
          <a:p>
            <a:endParaRPr lang="ru-RU" dirty="0" smtClean="0"/>
          </a:p>
          <a:p>
            <a:r>
              <a:rPr lang="ru-RU" dirty="0" smtClean="0"/>
              <a:t>210:7=30 (г) в одной части</a:t>
            </a:r>
          </a:p>
          <a:p>
            <a:r>
              <a:rPr lang="ru-RU" dirty="0" smtClean="0"/>
              <a:t>30∙2=60 (г) содержится свинца в сплаве</a:t>
            </a: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611560" y="2348880"/>
            <a:ext cx="1080120" cy="0"/>
          </a:xfrm>
          <a:prstGeom prst="line">
            <a:avLst/>
          </a:prstGeom>
          <a:ln w="25400">
            <a:solidFill>
              <a:schemeClr val="tx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1691680" y="2348880"/>
            <a:ext cx="1080120" cy="0"/>
          </a:xfrm>
          <a:prstGeom prst="line">
            <a:avLst/>
          </a:prstGeom>
          <a:ln w="25400">
            <a:solidFill>
              <a:schemeClr val="tx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2771800" y="2348880"/>
            <a:ext cx="1080120" cy="0"/>
          </a:xfrm>
          <a:prstGeom prst="line">
            <a:avLst/>
          </a:prstGeom>
          <a:ln w="25400">
            <a:solidFill>
              <a:schemeClr val="tx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3851920" y="2348880"/>
            <a:ext cx="1080120" cy="0"/>
          </a:xfrm>
          <a:prstGeom prst="line">
            <a:avLst/>
          </a:prstGeom>
          <a:ln w="25400">
            <a:solidFill>
              <a:schemeClr val="tx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4932040" y="2348880"/>
            <a:ext cx="1080120" cy="0"/>
          </a:xfrm>
          <a:prstGeom prst="line">
            <a:avLst/>
          </a:prstGeom>
          <a:ln w="25400">
            <a:solidFill>
              <a:schemeClr val="tx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611560" y="2708920"/>
            <a:ext cx="1080120" cy="0"/>
          </a:xfrm>
          <a:prstGeom prst="line">
            <a:avLst/>
          </a:prstGeom>
          <a:ln w="25400">
            <a:solidFill>
              <a:schemeClr val="tx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1691680" y="2708920"/>
            <a:ext cx="1080120" cy="0"/>
          </a:xfrm>
          <a:prstGeom prst="line">
            <a:avLst/>
          </a:prstGeom>
          <a:ln w="25400">
            <a:solidFill>
              <a:schemeClr val="tx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авая фигурная скобка 11"/>
          <p:cNvSpPr/>
          <p:nvPr/>
        </p:nvSpPr>
        <p:spPr>
          <a:xfrm>
            <a:off x="6516216" y="1988840"/>
            <a:ext cx="216024" cy="1152128"/>
          </a:xfrm>
          <a:prstGeom prst="rightBrace">
            <a:avLst>
              <a:gd name="adj1" fmla="val 27869"/>
              <a:gd name="adj2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авая фигурная скобка 12"/>
          <p:cNvSpPr/>
          <p:nvPr/>
        </p:nvSpPr>
        <p:spPr>
          <a:xfrm rot="5400000">
            <a:off x="1511660" y="1880828"/>
            <a:ext cx="360040" cy="2160240"/>
          </a:xfrm>
          <a:prstGeom prst="rightBrace">
            <a:avLst>
              <a:gd name="adj1" fmla="val 27869"/>
              <a:gd name="adj2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331640" y="3140968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?</a:t>
            </a:r>
            <a:endParaRPr lang="ru-RU" sz="24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6804248" y="2276872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210</a:t>
            </a:r>
            <a:endParaRPr lang="ru-RU" sz="24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0" y="2420888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С</a:t>
            </a:r>
            <a:endParaRPr lang="ru-RU" sz="24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0" y="1988840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О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76672"/>
            <a:ext cx="9144000" cy="1008112"/>
          </a:xfrm>
        </p:spPr>
        <p:txBody>
          <a:bodyPr>
            <a:noAutofit/>
          </a:bodyPr>
          <a:lstStyle/>
          <a:p>
            <a:pPr defTabSz="720000"/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Сплав состоит из олова и свинца. На 5 частей олова приходится 2 такие же части свинца. </a:t>
            </a:r>
            <a:b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3573016"/>
            <a:ext cx="8712968" cy="3021961"/>
          </a:xfrm>
        </p:spPr>
        <p:txBody>
          <a:bodyPr/>
          <a:lstStyle/>
          <a:p>
            <a:r>
              <a:rPr lang="ru-RU" dirty="0" smtClean="0"/>
              <a:t>4. Сколько граммов олова в куске сплава, в котором свинца на 210 г меньше, чем олова?</a:t>
            </a:r>
          </a:p>
          <a:p>
            <a:endParaRPr lang="ru-RU" dirty="0" smtClean="0"/>
          </a:p>
          <a:p>
            <a:r>
              <a:rPr lang="ru-RU" dirty="0" smtClean="0"/>
              <a:t>210:3=70 (г) в одной части</a:t>
            </a:r>
          </a:p>
          <a:p>
            <a:r>
              <a:rPr lang="ru-RU" dirty="0" smtClean="0"/>
              <a:t>70∙5=350 (г) содержится олова в сплаве</a:t>
            </a: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611560" y="2348880"/>
            <a:ext cx="1080120" cy="0"/>
          </a:xfrm>
          <a:prstGeom prst="line">
            <a:avLst/>
          </a:prstGeom>
          <a:ln w="25400">
            <a:solidFill>
              <a:schemeClr val="tx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1691680" y="2348880"/>
            <a:ext cx="1080120" cy="0"/>
          </a:xfrm>
          <a:prstGeom prst="line">
            <a:avLst/>
          </a:prstGeom>
          <a:ln w="25400">
            <a:solidFill>
              <a:schemeClr val="tx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2771800" y="2348880"/>
            <a:ext cx="1080120" cy="0"/>
          </a:xfrm>
          <a:prstGeom prst="line">
            <a:avLst/>
          </a:prstGeom>
          <a:ln w="25400">
            <a:solidFill>
              <a:schemeClr val="tx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3851920" y="2348880"/>
            <a:ext cx="1080120" cy="0"/>
          </a:xfrm>
          <a:prstGeom prst="line">
            <a:avLst/>
          </a:prstGeom>
          <a:ln w="25400">
            <a:solidFill>
              <a:schemeClr val="tx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4932040" y="2348880"/>
            <a:ext cx="1080120" cy="0"/>
          </a:xfrm>
          <a:prstGeom prst="line">
            <a:avLst/>
          </a:prstGeom>
          <a:ln w="25400">
            <a:solidFill>
              <a:schemeClr val="tx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611560" y="2708920"/>
            <a:ext cx="1080120" cy="0"/>
          </a:xfrm>
          <a:prstGeom prst="line">
            <a:avLst/>
          </a:prstGeom>
          <a:ln w="25400">
            <a:solidFill>
              <a:schemeClr val="tx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1691680" y="2708920"/>
            <a:ext cx="1080120" cy="0"/>
          </a:xfrm>
          <a:prstGeom prst="line">
            <a:avLst/>
          </a:prstGeom>
          <a:ln w="25400">
            <a:solidFill>
              <a:schemeClr val="tx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авая фигурная скобка 11"/>
          <p:cNvSpPr/>
          <p:nvPr/>
        </p:nvSpPr>
        <p:spPr>
          <a:xfrm rot="16200000">
            <a:off x="3131840" y="-603448"/>
            <a:ext cx="360040" cy="5400600"/>
          </a:xfrm>
          <a:prstGeom prst="rightBrace">
            <a:avLst>
              <a:gd name="adj1" fmla="val 27869"/>
              <a:gd name="adj2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авая фигурная скобка 12"/>
          <p:cNvSpPr/>
          <p:nvPr/>
        </p:nvSpPr>
        <p:spPr>
          <a:xfrm rot="5400000">
            <a:off x="4211960" y="908720"/>
            <a:ext cx="360040" cy="3240360"/>
          </a:xfrm>
          <a:prstGeom prst="rightBrace">
            <a:avLst>
              <a:gd name="adj1" fmla="val 27869"/>
              <a:gd name="adj2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3995936" y="2780928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210</a:t>
            </a:r>
            <a:endParaRPr lang="ru-RU" sz="24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2987824" y="1484784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?</a:t>
            </a:r>
            <a:endParaRPr lang="ru-RU" sz="24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0" y="1988840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О</a:t>
            </a:r>
            <a:endParaRPr lang="ru-RU" sz="24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0" y="2564904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С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pc="600" dirty="0" smtClean="0">
                <a:latin typeface="Bookman Old Style" pitchFamily="18" charset="0"/>
              </a:rPr>
              <a:t>Тест</a:t>
            </a:r>
            <a:endParaRPr lang="ru-RU" spc="600" dirty="0"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56792"/>
            <a:ext cx="8892480" cy="5040560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b="1" dirty="0" smtClean="0"/>
              <a:t>1.</a:t>
            </a:r>
            <a:r>
              <a:rPr lang="ru-RU" dirty="0" smtClean="0"/>
              <a:t> Мороженое содержит 5 частей воды, 2 части молочного жира и 3 части сахара. Сколько надо грамм сахара, чтобы приготовить 1 кг мороженого?</a:t>
            </a:r>
          </a:p>
          <a:p>
            <a:pPr lvl="1" algn="just"/>
            <a:r>
              <a:rPr lang="ru-RU" b="1" dirty="0" smtClean="0"/>
              <a:t>А) 600 Б) 300 В) 200</a:t>
            </a:r>
            <a:endParaRPr lang="ru-RU" dirty="0" smtClean="0"/>
          </a:p>
          <a:p>
            <a:pPr algn="just"/>
            <a:r>
              <a:rPr lang="ru-RU" b="1" dirty="0" smtClean="0"/>
              <a:t>2.</a:t>
            </a:r>
            <a:r>
              <a:rPr lang="ru-RU" dirty="0" smtClean="0"/>
              <a:t> Для компота берут 2 части яблок и 3 части абрикосов. Сколько граммов яблок надо взять для 600 г абрикосов?</a:t>
            </a:r>
          </a:p>
          <a:p>
            <a:pPr lvl="1" algn="just"/>
            <a:r>
              <a:rPr lang="ru-RU" b="1" dirty="0" smtClean="0"/>
              <a:t>А) 200 Б) 240 В) 400</a:t>
            </a:r>
            <a:endParaRPr lang="ru-RU" dirty="0" smtClean="0"/>
          </a:p>
          <a:p>
            <a:pPr algn="just"/>
            <a:r>
              <a:rPr lang="ru-RU" b="1" dirty="0" smtClean="0"/>
              <a:t>3.</a:t>
            </a:r>
            <a:r>
              <a:rPr lang="ru-RU" b="1" i="1" dirty="0" smtClean="0"/>
              <a:t> </a:t>
            </a:r>
            <a:r>
              <a:rPr lang="ru-RU" dirty="0" smtClean="0"/>
              <a:t>Для спортивного клуба купили 80 больших и маленьких мячей, причем больших в 4 раза меньше, чем маленьких. Сколько купили больших мячей?</a:t>
            </a:r>
          </a:p>
          <a:p>
            <a:pPr lvl="1" algn="just"/>
            <a:r>
              <a:rPr lang="ru-RU" b="1" dirty="0" smtClean="0"/>
              <a:t>А) 16 Б) 20 В) 64</a:t>
            </a:r>
            <a:endParaRPr lang="ru-RU" dirty="0" smtClean="0"/>
          </a:p>
          <a:p>
            <a:pPr algn="just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54</TotalTime>
  <Words>368</Words>
  <Application>Microsoft Office PowerPoint</Application>
  <PresentationFormat>Экран (4:3)</PresentationFormat>
  <Paragraphs>73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Модульная</vt:lpstr>
      <vt:lpstr>Задачи  на части</vt:lpstr>
      <vt:lpstr>Слайд 2</vt:lpstr>
      <vt:lpstr>Сплав состоит из олова. На 5 частей олова приходится 2 такие же части свинца. Ответьте на вопросы: </vt:lpstr>
      <vt:lpstr>Сплав состоит из олова и свинца. На 5 частей олова приходится 2 такие же части свинца.  </vt:lpstr>
      <vt:lpstr>Сплав состоит из олова и свинца. На 5 частей олова приходится 2 такие же части свинца.  </vt:lpstr>
      <vt:lpstr>Сплав состоит из олова и свинца. На 5 частей олова приходится 2 такие же части свинца.   </vt:lpstr>
      <vt:lpstr>Сплав состоит из олова и свинца. На 5 частей олова приходится 2 такие же части свинца.  </vt:lpstr>
      <vt:lpstr>Слайд 8</vt:lpstr>
      <vt:lpstr>Тест</vt:lpstr>
      <vt:lpstr>Тест</vt:lpstr>
      <vt:lpstr>Составь и реши задачу по схеме: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Задачи  на части</dc:title>
  <dc:creator>солнышко</dc:creator>
  <cp:lastModifiedBy>солнышко</cp:lastModifiedBy>
  <cp:revision>12</cp:revision>
  <dcterms:created xsi:type="dcterms:W3CDTF">2016-12-13T19:15:57Z</dcterms:created>
  <dcterms:modified xsi:type="dcterms:W3CDTF">2016-12-14T15:18:45Z</dcterms:modified>
</cp:coreProperties>
</file>