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7" r:id="rId4"/>
    <p:sldId id="290" r:id="rId5"/>
    <p:sldId id="279" r:id="rId6"/>
    <p:sldId id="294" r:id="rId7"/>
    <p:sldId id="296" r:id="rId8"/>
    <p:sldId id="282" r:id="rId9"/>
    <p:sldId id="291" r:id="rId10"/>
    <p:sldId id="280" r:id="rId11"/>
    <p:sldId id="292" r:id="rId12"/>
    <p:sldId id="281" r:id="rId13"/>
    <p:sldId id="283" r:id="rId14"/>
    <p:sldId id="285" r:id="rId15"/>
    <p:sldId id="293" r:id="rId16"/>
    <p:sldId id="284" r:id="rId17"/>
    <p:sldId id="28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141"/>
    <a:srgbClr val="E1ECC4"/>
    <a:srgbClr val="60704C"/>
    <a:srgbClr val="B3600D"/>
    <a:srgbClr val="C4710C"/>
    <a:srgbClr val="7D9363"/>
    <a:srgbClr val="BDDEFF"/>
    <a:srgbClr val="91A5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8" autoAdjust="0"/>
    <p:restoredTop sz="94660"/>
  </p:normalViewPr>
  <p:slideViewPr>
    <p:cSldViewPr>
      <p:cViewPr>
        <p:scale>
          <a:sx n="70" d="100"/>
          <a:sy n="70" d="100"/>
        </p:scale>
        <p:origin x="-187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E9B9-3809-456F-A7CD-8518256809E1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05432-10D8-4BC5-BD4C-D41FCFDA44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5432-10D8-4BC5-BD4C-D41FCFDA443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E4D199-A715-45E1-88ED-7D5CA5D69795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E674-77E4-4059-9407-9F24180A6133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7486E4-8A43-4F17-B9E1-8AB660B90845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417B-2355-4EA5-8FC6-64F25A04DEC1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DF5A-6DB3-4E1A-8E7C-325A3E7145FD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EFDBD1-CD7D-4343-A26C-35314EF93292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E37506-0FBE-4432-9B22-2BEDAE96A9BE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EE3D-359A-4258-82C4-94CF268EF936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DC39-89CD-4FAD-BBAA-EA351A834DCF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19A-1810-4E95-8D48-AE218174059A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501702-6313-4300-A800-40486D85D3D9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7EF634A-9403-4A99-A59D-7F9133F46018}" type="datetime1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17A2B234-42FC-4AFE-94A5-1BD6691303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00504"/>
            <a:ext cx="8009938" cy="1828800"/>
          </a:xfrm>
        </p:spPr>
        <p:txBody>
          <a:bodyPr>
            <a:normAutofit/>
          </a:bodyPr>
          <a:lstStyle/>
          <a:p>
            <a:pPr algn="r"/>
            <a:r>
              <a:rPr lang="ru-RU" sz="3800" b="1" dirty="0" smtClean="0"/>
              <a:t>Библиотека</a:t>
            </a:r>
            <a:r>
              <a:rPr lang="ru-RU" sz="3800" dirty="0" smtClean="0"/>
              <a:t> </a:t>
            </a:r>
            <a:br>
              <a:rPr lang="ru-RU" sz="3800" dirty="0" smtClean="0"/>
            </a:br>
            <a:r>
              <a:rPr lang="ru-RU" sz="3800" b="1" dirty="0" smtClean="0"/>
              <a:t>ГБОУ «школа № 58»</a:t>
            </a:r>
            <a:endParaRPr lang="ru-RU" sz="3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 smtClean="0"/>
              <a:t>Педагог-библиотекарь Короткова М.А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53400" cy="6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Виртуальные  литературные экскурсии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475656" y="4221088"/>
            <a:ext cx="7272808" cy="1996142"/>
            <a:chOff x="1397378" y="2836976"/>
            <a:chExt cx="6572296" cy="1643074"/>
          </a:xfrm>
        </p:grpSpPr>
        <p:pic>
          <p:nvPicPr>
            <p:cNvPr id="8" name="Рисунок 7" descr="библ.мира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97378" y="2908414"/>
              <a:ext cx="2094680" cy="1571636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библ.мира2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674906" y="2924944"/>
              <a:ext cx="2041677" cy="1542170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библ.мира3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826534" y="2908414"/>
              <a:ext cx="2093857" cy="1571636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397378" y="2836976"/>
              <a:ext cx="6572296" cy="1588"/>
            </a:xfrm>
            <a:prstGeom prst="line">
              <a:avLst/>
            </a:prstGeom>
            <a:ln w="28575">
              <a:solidFill>
                <a:srgbClr val="7D9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611560" y="1772816"/>
            <a:ext cx="7200800" cy="2016224"/>
            <a:chOff x="611560" y="836712"/>
            <a:chExt cx="6786610" cy="1673008"/>
          </a:xfrm>
        </p:grpSpPr>
        <p:pic>
          <p:nvPicPr>
            <p:cNvPr id="5" name="Рисунок 4" descr="читальни1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1560" y="908150"/>
              <a:ext cx="2143140" cy="1598376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читальни2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826138" y="908150"/>
              <a:ext cx="2143140" cy="1589614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 descr="читальни3.jpg"/>
            <p:cNvPicPr>
              <a:picLocks noChangeAspect="1"/>
            </p:cNvPicPr>
            <p:nvPr/>
          </p:nvPicPr>
          <p:blipFill>
            <a:blip r:embed="rId7" cstate="screen">
              <a:lum contrast="10000"/>
            </a:blip>
            <a:srcRect/>
            <a:stretch>
              <a:fillRect/>
            </a:stretch>
          </p:blipFill>
          <p:spPr>
            <a:xfrm>
              <a:off x="5112154" y="908150"/>
              <a:ext cx="2286016" cy="1601570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611560" y="836712"/>
              <a:ext cx="6786610" cy="1588"/>
            </a:xfrm>
            <a:prstGeom prst="line">
              <a:avLst/>
            </a:prstGeom>
            <a:ln w="28575">
              <a:solidFill>
                <a:srgbClr val="7D9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3400" cy="6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Виртуальные  литературные экскурсии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763688" y="4149080"/>
            <a:ext cx="6993514" cy="1984709"/>
            <a:chOff x="2183196" y="4908678"/>
            <a:chExt cx="6357982" cy="1585151"/>
          </a:xfrm>
        </p:grpSpPr>
        <p:pic>
          <p:nvPicPr>
            <p:cNvPr id="12" name="Рисунок 11" descr="памятники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83196" y="4980116"/>
              <a:ext cx="1956786" cy="1477873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2183196" y="4908678"/>
              <a:ext cx="6357982" cy="1588"/>
            </a:xfrm>
            <a:prstGeom prst="line">
              <a:avLst/>
            </a:prstGeom>
            <a:ln w="28575">
              <a:solidFill>
                <a:srgbClr val="7D9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 descr="памятники2.jpg"/>
            <p:cNvPicPr>
              <a:picLocks noChangeAspect="1"/>
            </p:cNvPicPr>
            <p:nvPr/>
          </p:nvPicPr>
          <p:blipFill>
            <a:blip r:embed="rId3" cstate="screen">
              <a:lum bright="-10000" contrast="10000"/>
            </a:blip>
            <a:stretch>
              <a:fillRect/>
            </a:stretch>
          </p:blipFill>
          <p:spPr>
            <a:xfrm>
              <a:off x="4326336" y="4980116"/>
              <a:ext cx="2000264" cy="1502447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 descr="памятники4.jpg"/>
            <p:cNvPicPr>
              <a:picLocks noChangeAspect="1"/>
            </p:cNvPicPr>
            <p:nvPr/>
          </p:nvPicPr>
          <p:blipFill>
            <a:blip r:embed="rId4" cstate="screen">
              <a:lum bright="-10000" contrast="10000"/>
            </a:blip>
            <a:stretch>
              <a:fillRect/>
            </a:stretch>
          </p:blipFill>
          <p:spPr>
            <a:xfrm>
              <a:off x="6469476" y="4980116"/>
              <a:ext cx="2024364" cy="1513713"/>
            </a:xfrm>
            <a:prstGeom prst="rect">
              <a:avLst/>
            </a:prstGeom>
            <a:ln>
              <a:solidFill>
                <a:srgbClr val="7D936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539552" y="1844824"/>
            <a:ext cx="7560840" cy="1944216"/>
            <a:chOff x="683568" y="1628800"/>
            <a:chExt cx="7416824" cy="1842454"/>
          </a:xfrm>
        </p:grpSpPr>
        <p:pic>
          <p:nvPicPr>
            <p:cNvPr id="18" name="Рисунок 17" descr="Clipboard01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55575" y="1700808"/>
              <a:ext cx="2323059" cy="1728192"/>
            </a:xfrm>
            <a:prstGeom prst="rect">
              <a:avLst/>
            </a:prstGeom>
            <a:ln>
              <a:solidFill>
                <a:srgbClr val="E1ECC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 descr="Clipboard03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724128" y="1700807"/>
              <a:ext cx="2376264" cy="1770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683568" y="1628800"/>
              <a:ext cx="7416824" cy="0"/>
            </a:xfrm>
            <a:prstGeom prst="line">
              <a:avLst/>
            </a:prstGeom>
            <a:ln w="28575">
              <a:solidFill>
                <a:srgbClr val="7D9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 descr="Clipboard04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275856" y="1718850"/>
              <a:ext cx="2304256" cy="1726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Краеведение в библиотеке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074" name="Picture 2" descr="C:\Users\Учитель58\Documents\Новая папка\Clipboard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1700808"/>
            <a:ext cx="1872208" cy="137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Учитель58\Documents\Новая папка\30.10.10 019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47608" y="4725144"/>
            <a:ext cx="280716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611560" y="1628800"/>
            <a:ext cx="8424936" cy="2304256"/>
            <a:chOff x="611560" y="1628800"/>
            <a:chExt cx="8424936" cy="2304256"/>
          </a:xfrm>
        </p:grpSpPr>
        <p:pic>
          <p:nvPicPr>
            <p:cNvPr id="3078" name="Picture 6" descr="C:\Users\Учитель58\Documents\Новая папка\DSC00793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1560" y="2060848"/>
              <a:ext cx="2808313" cy="187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6" name="Picture 4" descr="C:\Users\Учитель58\Documents\Новая папка\Clipboard01 — копия (2)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03848" y="1700808"/>
              <a:ext cx="1828906" cy="136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7" name="Picture 5" descr="C:\Users\Учитель58\Documents\Новая папка\Clipboard01 — копия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148064" y="1700808"/>
              <a:ext cx="1826324" cy="136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611560" y="1628800"/>
              <a:ext cx="8424936" cy="0"/>
            </a:xfrm>
            <a:prstGeom prst="line">
              <a:avLst/>
            </a:prstGeom>
            <a:ln w="28575">
              <a:solidFill>
                <a:srgbClr val="7D936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9" name="Picture 7" descr="C:\Users\Учитель58\Documents\Новая папка\Clipboard02 — копия (2).jpg"/>
          <p:cNvPicPr>
            <a:picLocks noChangeAspect="1" noChangeArrowheads="1"/>
          </p:cNvPicPr>
          <p:nvPr/>
        </p:nvPicPr>
        <p:blipFill>
          <a:blip r:embed="rId7" cstate="screen">
            <a:lum bright="-10000"/>
          </a:blip>
          <a:srcRect/>
          <a:stretch>
            <a:fillRect/>
          </a:stretch>
        </p:blipFill>
        <p:spPr bwMode="auto">
          <a:xfrm>
            <a:off x="3203849" y="4221088"/>
            <a:ext cx="1872208" cy="140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Учитель58\Documents\Новая папка\Clipboard03 — копия.jpg"/>
          <p:cNvPicPr>
            <a:picLocks noChangeAspect="1" noChangeArrowheads="1"/>
          </p:cNvPicPr>
          <p:nvPr/>
        </p:nvPicPr>
        <p:blipFill>
          <a:blip r:embed="rId8" cstate="screen">
            <a:lum bright="-10000"/>
          </a:blip>
          <a:srcRect/>
          <a:stretch>
            <a:fillRect/>
          </a:stretch>
        </p:blipFill>
        <p:spPr bwMode="auto">
          <a:xfrm>
            <a:off x="5220072" y="4221088"/>
            <a:ext cx="1862411" cy="139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:\Users\Учитель58\Documents\Новая папка\Clipboard03.jpg"/>
          <p:cNvPicPr>
            <a:picLocks noChangeAspect="1" noChangeArrowheads="1"/>
          </p:cNvPicPr>
          <p:nvPr/>
        </p:nvPicPr>
        <p:blipFill>
          <a:blip r:embed="rId9" cstate="screen">
            <a:lum bright="-10000"/>
          </a:blip>
          <a:srcRect/>
          <a:stretch>
            <a:fillRect/>
          </a:stretch>
        </p:blipFill>
        <p:spPr bwMode="auto">
          <a:xfrm>
            <a:off x="7164288" y="4221088"/>
            <a:ext cx="1813949" cy="138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83568" y="4149080"/>
            <a:ext cx="8280920" cy="0"/>
          </a:xfrm>
          <a:prstGeom prst="line">
            <a:avLst/>
          </a:prstGeom>
          <a:ln w="28575">
            <a:solidFill>
              <a:srgbClr val="7D9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3928" y="58772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36141"/>
                </a:solidFill>
              </a:rPr>
              <a:t>«М.В. Ломоносов в памяти москвичей»</a:t>
            </a:r>
            <a:endParaRPr lang="ru-RU" b="1" dirty="0">
              <a:solidFill>
                <a:srgbClr val="53614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321297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0704C"/>
                </a:solidFill>
              </a:rPr>
              <a:t>Памятные места Москвы, связанные с Отечественной войной 1812 года</a:t>
            </a:r>
            <a:endParaRPr lang="ru-RU" dirty="0" smtClean="0">
              <a:solidFill>
                <a:srgbClr val="60704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0704C"/>
                </a:solidFill>
              </a:rPr>
              <a:t/>
            </a:r>
            <a:br>
              <a:rPr lang="ru-RU" sz="3600" b="1" dirty="0" smtClean="0">
                <a:solidFill>
                  <a:srgbClr val="60704C"/>
                </a:solidFill>
              </a:rPr>
            </a:br>
            <a:r>
              <a:rPr lang="ru-RU" sz="3600" b="1" dirty="0" smtClean="0">
                <a:solidFill>
                  <a:srgbClr val="536141"/>
                </a:solidFill>
              </a:rPr>
              <a:t>Тематические  встречи и мероприятия</a:t>
            </a:r>
            <a:r>
              <a:rPr lang="ru-RU" b="1" dirty="0" smtClean="0">
                <a:solidFill>
                  <a:srgbClr val="60704C"/>
                </a:solidFill>
              </a:rPr>
              <a:t/>
            </a:r>
            <a:br>
              <a:rPr lang="ru-RU" b="1" dirty="0" smtClean="0">
                <a:solidFill>
                  <a:srgbClr val="60704C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50017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0704C"/>
                </a:solidFill>
              </a:rPr>
              <a:t>Поздравление первоклассников. Презентация книг</a:t>
            </a:r>
            <a:endParaRPr lang="ru-RU" b="1" dirty="0">
              <a:solidFill>
                <a:srgbClr val="60704C"/>
              </a:solidFill>
            </a:endParaRPr>
          </a:p>
        </p:txBody>
      </p:sp>
      <p:pic>
        <p:nvPicPr>
          <p:cNvPr id="1028" name="Picture 4" descr="E:\Б-ка-ВД\20170320_111936.jpg"/>
          <p:cNvPicPr>
            <a:picLocks noChangeAspect="1" noChangeArrowheads="1"/>
          </p:cNvPicPr>
          <p:nvPr/>
        </p:nvPicPr>
        <p:blipFill>
          <a:blip r:embed="rId2" cstate="screen"/>
          <a:srcRect l="1900" t="3533" r="3122"/>
          <a:stretch>
            <a:fillRect/>
          </a:stretch>
        </p:blipFill>
        <p:spPr bwMode="auto">
          <a:xfrm>
            <a:off x="3995936" y="1916832"/>
            <a:ext cx="3732276" cy="203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2910" y="4071942"/>
            <a:ext cx="850109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536141"/>
                </a:solidFill>
              </a:rPr>
              <a:t>«Русский язык среди других языков мира». Просмотр и обсуждение лекции</a:t>
            </a:r>
          </a:p>
        </p:txBody>
      </p:sp>
      <p:pic>
        <p:nvPicPr>
          <p:cNvPr id="1029" name="Picture 5" descr="E:\Б-ка-ВД\russk.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7" y="4500570"/>
            <a:ext cx="3110861" cy="20118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E:\Б-ка-ВД\DSC016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3" y="4500570"/>
            <a:ext cx="366120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60914_1318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988840"/>
            <a:ext cx="2952328" cy="1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0704C"/>
                </a:solidFill>
              </a:rPr>
              <a:t/>
            </a:r>
            <a:br>
              <a:rPr lang="ru-RU" sz="3600" b="1" dirty="0" smtClean="0">
                <a:solidFill>
                  <a:srgbClr val="60704C"/>
                </a:solidFill>
              </a:rPr>
            </a:br>
            <a:r>
              <a:rPr lang="ru-RU" sz="3600" b="1" dirty="0" smtClean="0">
                <a:solidFill>
                  <a:srgbClr val="536141"/>
                </a:solidFill>
              </a:rPr>
              <a:t>Тематические  встречи и мероприятия</a:t>
            </a:r>
            <a:r>
              <a:rPr lang="ru-RU" b="1" dirty="0" smtClean="0">
                <a:solidFill>
                  <a:srgbClr val="60704C"/>
                </a:solidFill>
              </a:rPr>
              <a:t/>
            </a:r>
            <a:br>
              <a:rPr lang="ru-RU" b="1" dirty="0" smtClean="0">
                <a:solidFill>
                  <a:srgbClr val="60704C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15997" y="4071943"/>
            <a:ext cx="8313721" cy="2357454"/>
            <a:chOff x="428596" y="1500174"/>
            <a:chExt cx="8528003" cy="2467065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500034" y="1928802"/>
              <a:ext cx="8456565" cy="2038437"/>
              <a:chOff x="469669" y="1781017"/>
              <a:chExt cx="8456565" cy="2038437"/>
            </a:xfrm>
          </p:grpSpPr>
          <p:pic>
            <p:nvPicPr>
              <p:cNvPr id="4098" name="Picture 2" descr="C:\Users\Учитель58\Documents\Новая папка\DSC03192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209256" y="1785926"/>
                <a:ext cx="2762816" cy="20335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099" name="Picture 3" descr="C:\Users\Учитель58\Documents\Новая папка\20150225_123624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69669" y="1781017"/>
                <a:ext cx="2694267" cy="20205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6" name="Picture 2" descr="E:\_Копия с ПК\Школа\Школа\_2016-2017\17-День_воинской_славы-7.11.16\Clipboard04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079202" y="1785926"/>
                <a:ext cx="2847032" cy="19953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428596" y="1500174"/>
              <a:ext cx="20885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60704C"/>
                  </a:solidFill>
                </a:rPr>
                <a:t>Уроки мужества</a:t>
              </a:r>
              <a:endParaRPr lang="ru-RU" b="1" dirty="0">
                <a:solidFill>
                  <a:srgbClr val="60704C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1472" y="1428736"/>
            <a:ext cx="8358246" cy="2500993"/>
            <a:chOff x="500034" y="4000504"/>
            <a:chExt cx="8358246" cy="250099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00034" y="4000504"/>
              <a:ext cx="72866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536141"/>
                  </a:solidFill>
                </a:rPr>
                <a:t>«Секреты старых мастеров» – о ремёслах в библиотеке</a:t>
              </a:r>
              <a:endParaRPr lang="ru-RU" b="1" dirty="0">
                <a:solidFill>
                  <a:srgbClr val="536141"/>
                </a:solidFill>
              </a:endParaRPr>
            </a:p>
          </p:txBody>
        </p:sp>
        <p:pic>
          <p:nvPicPr>
            <p:cNvPr id="2050" name="Picture 2" descr="E:\_Копия с ПК\Школа\Школа\_2016-2017\60-Секреты_старых_мастеров-б-ка-20.03.17\н-техн\20170320_16444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71473" y="4518478"/>
              <a:ext cx="2643206" cy="1983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 descr="E:\_Копия с ПК\Школа\Школа\_2016-2017\60-Секреты_старых_мастеров-б-ка-20.03.17\н-техн\20170320_163321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72198" y="4500570"/>
              <a:ext cx="2786082" cy="1928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2" name="Picture 4" descr="E:\_Копия с ПК\Школа\Школа\_2016-2017\60-Секреты_старых_мастеров-б-ка-20.03.17\н-техн\20170320_161554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357554" y="4500570"/>
              <a:ext cx="2635345" cy="1977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89362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536141"/>
                </a:solidFill>
              </a:rPr>
              <a:t>В библиотеке хранятся фонды  </a:t>
            </a:r>
            <a:br>
              <a:rPr lang="ru-RU" sz="3000" b="1" dirty="0" smtClean="0">
                <a:solidFill>
                  <a:srgbClr val="536141"/>
                </a:solidFill>
              </a:rPr>
            </a:br>
            <a:r>
              <a:rPr lang="ru-RU" sz="3000" b="1" dirty="0" smtClean="0">
                <a:solidFill>
                  <a:srgbClr val="536141"/>
                </a:solidFill>
              </a:rPr>
              <a:t>музея истории школы «Школьная летопись»</a:t>
            </a:r>
            <a:endParaRPr lang="ru-RU" sz="3000" b="1" dirty="0">
              <a:solidFill>
                <a:srgbClr val="536141"/>
              </a:solidFill>
            </a:endParaRPr>
          </a:p>
        </p:txBody>
      </p:sp>
      <p:pic>
        <p:nvPicPr>
          <p:cNvPr id="4" name="Рисунок 3" descr="DSC02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005064"/>
            <a:ext cx="3240360" cy="24302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E1ECC4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 descr="E:\б-ка_ролик\DSC089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916832"/>
            <a:ext cx="4139471" cy="422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_Копия с ПК\Rabochie doc 2\Библ. документы\Культурно-просвет.деят-ть\Михалков С\Фото\DSC032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898830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_Копия с ПК\Школа\Школа\_2016-2017\26-час_кода_8.12.16\co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206" y="4429132"/>
            <a:ext cx="135732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53400" cy="7715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0704C"/>
                </a:solidFill>
              </a:rPr>
              <a:t/>
            </a:r>
            <a:br>
              <a:rPr lang="ru-RU" sz="3200" b="1" dirty="0" smtClean="0">
                <a:solidFill>
                  <a:srgbClr val="60704C"/>
                </a:solidFill>
              </a:rPr>
            </a:br>
            <a:r>
              <a:rPr lang="ru-RU" sz="3600" b="1" dirty="0" smtClean="0">
                <a:solidFill>
                  <a:srgbClr val="536141"/>
                </a:solidFill>
              </a:rPr>
              <a:t>Поддержка образовательных проектов</a:t>
            </a:r>
            <a:br>
              <a:rPr lang="ru-RU" sz="3600" b="1" dirty="0" smtClean="0">
                <a:solidFill>
                  <a:srgbClr val="536141"/>
                </a:solidFill>
              </a:rPr>
            </a:br>
            <a:endParaRPr lang="ru-RU" sz="3600" b="1" dirty="0">
              <a:solidFill>
                <a:srgbClr val="53614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36141"/>
                </a:solidFill>
              </a:rPr>
              <a:t>Участие в интеллект-форумах «Юные ломоносовцы» </a:t>
            </a:r>
            <a:endParaRPr lang="ru-RU" b="1" dirty="0">
              <a:solidFill>
                <a:srgbClr val="536141"/>
              </a:solidFill>
            </a:endParaRPr>
          </a:p>
        </p:txBody>
      </p:sp>
      <p:pic>
        <p:nvPicPr>
          <p:cNvPr id="3074" name="Picture 2" descr="E:\Б-ка-ВД\20161123_1607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2000240"/>
            <a:ext cx="326409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Б-ка-ВД\20161123_1637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000240"/>
            <a:ext cx="2857520" cy="18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E:\_Копия с ПК\Школа\Школа\_2016-2017\26-час_кода_8.12.16\часкода\20161208_1454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429132"/>
            <a:ext cx="2928958" cy="219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E:\_Копия с ПК\Школа\Школа\_2016-2017\26-час_кода_8.12.16\часкода\20161208_1556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4429132"/>
            <a:ext cx="2928958" cy="219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E:\_Копия с ПК\Сайт\Достижения\_2016-2017\Интеллект-форум_2016-2017\intellekt-forum_2016-20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86644" y="2000240"/>
            <a:ext cx="130727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2910" y="392906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36141"/>
                </a:solidFill>
              </a:rPr>
              <a:t>Участие во Всероссийской образовательной акции «Час кода»</a:t>
            </a:r>
            <a:endParaRPr lang="ru-RU" b="1" dirty="0">
              <a:solidFill>
                <a:srgbClr val="53614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53400" cy="771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36141"/>
                </a:solidFill>
              </a:rPr>
              <a:t>Поддержка образовательных проектов</a:t>
            </a:r>
            <a:endParaRPr lang="ru-RU" sz="3200" b="1" dirty="0">
              <a:solidFill>
                <a:srgbClr val="53614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123728" y="4077072"/>
            <a:ext cx="6552728" cy="2400771"/>
            <a:chOff x="2123728" y="4221088"/>
            <a:chExt cx="6552728" cy="2400771"/>
          </a:xfrm>
        </p:grpSpPr>
        <p:pic>
          <p:nvPicPr>
            <p:cNvPr id="4098" name="Picture 2" descr="E:\Б-ка-ВД\Clipboard07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851920" y="4869160"/>
              <a:ext cx="2877834" cy="172256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0" name="Picture 4" descr="E:\_Копия с ПК\Школа\Школа\_2016-2017\55-Страна_читающая_Тютчев\20170317_111852 - копия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4869160"/>
              <a:ext cx="1295025" cy="1728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123728" y="4221088"/>
              <a:ext cx="655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60704C"/>
                  </a:solidFill>
                </a:rPr>
                <a:t>«Страна читающая» — международный проект про </a:t>
              </a:r>
            </a:p>
            <a:p>
              <a:r>
                <a:rPr lang="ru-RU" b="1" dirty="0" smtClean="0">
                  <a:solidFill>
                    <a:srgbClr val="60704C"/>
                  </a:solidFill>
                </a:rPr>
                <a:t>чтение художественной литературы, изучаемой в школе</a:t>
              </a:r>
              <a:endParaRPr lang="ru-RU" b="1" dirty="0">
                <a:solidFill>
                  <a:srgbClr val="60704C"/>
                </a:solidFill>
              </a:endParaRPr>
            </a:p>
          </p:txBody>
        </p:sp>
        <p:pic>
          <p:nvPicPr>
            <p:cNvPr id="1026" name="Picture 2" descr="G:\_Копия с ПК\Сайт\Достижения\_2016-2017\Страна_читающая\strana_chitayushchaya_Tyutchev (1)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76256" y="4869160"/>
              <a:ext cx="1223080" cy="17526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39552" y="1412776"/>
            <a:ext cx="5797152" cy="2520280"/>
            <a:chOff x="2915816" y="3861048"/>
            <a:chExt cx="5797152" cy="2520280"/>
          </a:xfrm>
        </p:grpSpPr>
        <p:sp>
          <p:nvSpPr>
            <p:cNvPr id="8" name="TextBox 7"/>
            <p:cNvSpPr txBox="1"/>
            <p:nvPr/>
          </p:nvSpPr>
          <p:spPr>
            <a:xfrm>
              <a:off x="2915816" y="3861048"/>
              <a:ext cx="5797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536141"/>
                  </a:solidFill>
                </a:rPr>
                <a:t>Городской конкурс научно-исследовательских мультимедийных проектов</a:t>
              </a:r>
            </a:p>
            <a:p>
              <a:r>
                <a:rPr lang="ru-RU" b="1" dirty="0" smtClean="0">
                  <a:solidFill>
                    <a:srgbClr val="536141"/>
                  </a:solidFill>
                </a:rPr>
                <a:t>«История моей семьи в истории России»</a:t>
              </a:r>
              <a:endParaRPr lang="ru-RU" b="1" dirty="0">
                <a:solidFill>
                  <a:srgbClr val="536141"/>
                </a:solidFill>
              </a:endParaRPr>
            </a:p>
          </p:txBody>
        </p:sp>
        <p:pic>
          <p:nvPicPr>
            <p:cNvPr id="9" name="Рисунок 8" descr="konkurs_A.jpg"/>
            <p:cNvPicPr>
              <a:picLocks noChangeAspect="1"/>
            </p:cNvPicPr>
            <p:nvPr/>
          </p:nvPicPr>
          <p:blipFill>
            <a:blip r:embed="rId5" cstate="screen">
              <a:lum bright="10000"/>
            </a:blip>
            <a:srcRect/>
            <a:stretch>
              <a:fillRect/>
            </a:stretch>
          </p:blipFill>
          <p:spPr>
            <a:xfrm>
              <a:off x="2987824" y="4869160"/>
              <a:ext cx="1612980" cy="1512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konkurs_Ageeva_k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092280" y="4869160"/>
              <a:ext cx="1025269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Clipboard05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788024" y="4869160"/>
              <a:ext cx="2160240" cy="1489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786314" y="1785926"/>
            <a:ext cx="4071966" cy="257176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lnSpc>
                <a:spcPct val="170000"/>
              </a:lnSpc>
            </a:pPr>
            <a:r>
              <a:rPr lang="ru-RU" sz="6400" b="1" dirty="0" smtClean="0"/>
              <a:t>Я к вам обращаюсь, товарищи, дети:</a:t>
            </a:r>
            <a:br>
              <a:rPr lang="ru-RU" sz="6400" b="1" dirty="0" smtClean="0"/>
            </a:br>
            <a:r>
              <a:rPr lang="ru-RU" sz="6400" b="1" dirty="0" smtClean="0"/>
              <a:t>Полезнее книги нет вещи на свете!</a:t>
            </a:r>
            <a:br>
              <a:rPr lang="ru-RU" sz="6400" b="1" dirty="0" smtClean="0"/>
            </a:br>
            <a:r>
              <a:rPr lang="ru-RU" sz="6400" b="1" dirty="0" smtClean="0"/>
              <a:t>Пусть книги друзьями заходят в дома,</a:t>
            </a:r>
            <a:br>
              <a:rPr lang="ru-RU" sz="6400" b="1" dirty="0" smtClean="0"/>
            </a:br>
            <a:r>
              <a:rPr lang="ru-RU" sz="6400" b="1" dirty="0" smtClean="0"/>
              <a:t>Читайте всю жизнь, набирайтесь ума!</a:t>
            </a:r>
            <a:br>
              <a:rPr lang="ru-RU" sz="6400" b="1" dirty="0" smtClean="0"/>
            </a:br>
            <a:endParaRPr lang="ru-RU" sz="6400" b="1" dirty="0" smtClean="0"/>
          </a:p>
          <a:p>
            <a:pPr algn="r"/>
            <a:r>
              <a:rPr lang="ru-RU" sz="6400" b="1" i="1" dirty="0" smtClean="0"/>
              <a:t>С. Михалков</a:t>
            </a:r>
            <a:endParaRPr lang="ru-RU" sz="6400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 новых встреч в школьной библиотеке!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читатели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4214842" cy="316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2B234-42FC-4AFE-94A5-1BD6691303F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09256" cy="693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0704C"/>
                </a:solidFill>
              </a:rPr>
              <a:t>Добро пожаловать!</a:t>
            </a:r>
            <a:endParaRPr lang="ru-RU" sz="3200" b="1" dirty="0">
              <a:solidFill>
                <a:srgbClr val="60704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2" name="Содержимое 4" descr="20151123_11111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21492" y="2928934"/>
            <a:ext cx="770101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41218_115954_pan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380" y="1571612"/>
            <a:ext cx="763524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57864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0704C"/>
                </a:solidFill>
              </a:rPr>
              <a:t> Книжные выставки</a:t>
            </a:r>
            <a:br>
              <a:rPr lang="ru-RU" sz="3200" b="1" dirty="0" smtClean="0">
                <a:solidFill>
                  <a:srgbClr val="60704C"/>
                </a:solidFill>
              </a:rPr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6" descr="DSC05416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6326643" y="1916833"/>
            <a:ext cx="264225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LeftFacing" fov="2700000">
              <a:rot lat="0" lon="1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Москве посвящается (1).jpg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251520" y="1988840"/>
            <a:ext cx="2664296" cy="4357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G:\_Музей истории школы(о)\2015-2016\75-летняя_смена-1\1 смена\Библиотека\20160606_161555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2987824" y="2060848"/>
            <a:ext cx="3200353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70320_16444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987824" y="4149080"/>
            <a:ext cx="322630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Встречи у выставок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50" name="Picture 2" descr="E:\б-ка_ролик\Москве посвящается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857364"/>
            <a:ext cx="3857652" cy="443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б-ка_ролик\DSC054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621450"/>
            <a:ext cx="3071834" cy="227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70412_1241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1" y="400506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Литературные встречи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 descr="DSC04900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3707904" y="1772816"/>
            <a:ext cx="2714644" cy="20429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_Музей истории школы(о)\2015-2016\42-Б-ка-Черная курица 8.02.16\20160208_105104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755576" y="4221088"/>
            <a:ext cx="273518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48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5" y="1772816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hekhov-video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>
            <a:off x="6876256" y="1772816"/>
            <a:ext cx="183797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3_ob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64288" y="4221088"/>
            <a:ext cx="1296144" cy="173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160629_11453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707904" y="4221088"/>
            <a:ext cx="3131840" cy="2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Литературные встречи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 descr="DSC090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772816"/>
            <a:ext cx="2722624" cy="204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90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1844824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lipboard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04248" y="1844824"/>
            <a:ext cx="1519074" cy="11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026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568" y="4149080"/>
            <a:ext cx="2736304" cy="199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Б.Житков.JPG"/>
          <p:cNvPicPr>
            <a:picLocks noChangeAspect="1"/>
          </p:cNvPicPr>
          <p:nvPr/>
        </p:nvPicPr>
        <p:blipFill>
          <a:blip r:embed="rId6" cstate="screen">
            <a:lum bright="10000"/>
          </a:blip>
          <a:stretch>
            <a:fillRect/>
          </a:stretch>
        </p:blipFill>
        <p:spPr>
          <a:xfrm>
            <a:off x="3917348" y="4149080"/>
            <a:ext cx="259886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lipboard0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876256" y="4149080"/>
            <a:ext cx="1512168" cy="11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Литературные встречи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" name="Рисунок 9" descr="20161026_130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772816"/>
            <a:ext cx="2811054" cy="18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161026_1306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772816"/>
            <a:ext cx="2808312" cy="187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0161026_155325 — копия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tretch>
            <a:fillRect/>
          </a:stretch>
        </p:blipFill>
        <p:spPr>
          <a:xfrm>
            <a:off x="6804248" y="1772816"/>
            <a:ext cx="1757576" cy="117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170320_1111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4005064"/>
            <a:ext cx="302096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170320_1251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3928" y="4005064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0170320_125133 (2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04248" y="4031102"/>
            <a:ext cx="1800200" cy="134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Литературные конкурсы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Рисунок 7" descr="20160211_151009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5724128" y="4725144"/>
            <a:ext cx="2832902" cy="18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60211_1447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1880" y="3933056"/>
            <a:ext cx="274939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160217_1505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4348" y="4714884"/>
            <a:ext cx="38189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60211_14504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2910" y="1785926"/>
            <a:ext cx="391318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220072" y="22768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«Память огненных лет»</a:t>
            </a:r>
          </a:p>
          <a:p>
            <a:r>
              <a:rPr lang="ru-RU" b="1" dirty="0" smtClean="0">
                <a:solidFill>
                  <a:srgbClr val="536141"/>
                </a:solidFill>
              </a:rPr>
              <a:t>в рамках празднования </a:t>
            </a:r>
          </a:p>
          <a:p>
            <a:r>
              <a:rPr lang="ru-RU" b="1" dirty="0" smtClean="0">
                <a:solidFill>
                  <a:srgbClr val="536141"/>
                </a:solidFill>
              </a:rPr>
              <a:t>Дня защитника Отечества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Литературные конкурсы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A2B234-42FC-4AFE-94A5-1BD6691303F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Рисунок 9" descr="osen_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3968" y="4653136"/>
            <a:ext cx="441187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161028_1247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653136"/>
            <a:ext cx="2880320" cy="19223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0161028_12571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560" y="1772816"/>
            <a:ext cx="4549886" cy="25202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436096" y="23488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3600D"/>
                </a:solidFill>
              </a:rPr>
              <a:t>«Октябрь уж наступил…»</a:t>
            </a:r>
          </a:p>
          <a:p>
            <a:r>
              <a:rPr lang="ru-RU" b="1" dirty="0" smtClean="0">
                <a:solidFill>
                  <a:srgbClr val="536141"/>
                </a:solidFill>
              </a:rPr>
              <a:t>Выразительное  чтение </a:t>
            </a:r>
          </a:p>
          <a:p>
            <a:r>
              <a:rPr lang="ru-RU" b="1" dirty="0" smtClean="0">
                <a:solidFill>
                  <a:srgbClr val="536141"/>
                </a:solidFill>
              </a:rPr>
              <a:t>стихов об осени </a:t>
            </a:r>
          </a:p>
          <a:p>
            <a:endParaRPr lang="ru-RU" b="1" dirty="0">
              <a:solidFill>
                <a:srgbClr val="C4710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3695</TotalTime>
  <Words>181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Student presentation</vt:lpstr>
      <vt:lpstr>Библиотека  ГБОУ «школа № 58»</vt:lpstr>
      <vt:lpstr>Добро пожаловать!</vt:lpstr>
      <vt:lpstr> Книжные выставки </vt:lpstr>
      <vt:lpstr>Встречи у выставок</vt:lpstr>
      <vt:lpstr>Литературные встречи</vt:lpstr>
      <vt:lpstr>Литературные встречи</vt:lpstr>
      <vt:lpstr>Литературные встречи</vt:lpstr>
      <vt:lpstr>Литературные конкурсы</vt:lpstr>
      <vt:lpstr>Литературные конкурсы</vt:lpstr>
      <vt:lpstr>Виртуальные  литературные экскурсии </vt:lpstr>
      <vt:lpstr> Виртуальные  литературные экскурсии </vt:lpstr>
      <vt:lpstr>Краеведение в библиотеке</vt:lpstr>
      <vt:lpstr> Тематические  встречи и мероприятия </vt:lpstr>
      <vt:lpstr> Тематические  встречи и мероприятия </vt:lpstr>
      <vt:lpstr>В библиотеке хранятся фонды   музея истории школы «Школьная летопись»</vt:lpstr>
      <vt:lpstr> Поддержка образовательных проектов </vt:lpstr>
      <vt:lpstr>Поддержка образовательных проектов</vt:lpstr>
      <vt:lpstr>До новых встреч в школьной библиотеке!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Короткова</dc:creator>
  <cp:lastModifiedBy>Учитель58</cp:lastModifiedBy>
  <cp:revision>325</cp:revision>
  <dcterms:created xsi:type="dcterms:W3CDTF">2010-12-01T19:28:03Z</dcterms:created>
  <dcterms:modified xsi:type="dcterms:W3CDTF">2017-04-20T14:32:31Z</dcterms:modified>
</cp:coreProperties>
</file>