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5" r:id="rId3"/>
    <p:sldId id="287" r:id="rId4"/>
    <p:sldId id="289" r:id="rId5"/>
    <p:sldId id="257" r:id="rId6"/>
    <p:sldId id="261" r:id="rId7"/>
    <p:sldId id="258" r:id="rId8"/>
    <p:sldId id="282" r:id="rId9"/>
    <p:sldId id="283" r:id="rId10"/>
    <p:sldId id="281" r:id="rId11"/>
    <p:sldId id="298" r:id="rId12"/>
    <p:sldId id="290" r:id="rId13"/>
    <p:sldId id="299" r:id="rId14"/>
    <p:sldId id="267" r:id="rId15"/>
    <p:sldId id="293" r:id="rId16"/>
    <p:sldId id="305" r:id="rId17"/>
    <p:sldId id="304" r:id="rId18"/>
    <p:sldId id="272" r:id="rId19"/>
    <p:sldId id="294" r:id="rId20"/>
    <p:sldId id="295" r:id="rId21"/>
    <p:sldId id="296" r:id="rId22"/>
    <p:sldId id="259" r:id="rId23"/>
    <p:sldId id="300" r:id="rId24"/>
    <p:sldId id="279" r:id="rId25"/>
    <p:sldId id="280"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8" d="100"/>
          <a:sy n="78" d="100"/>
        </p:scale>
        <p:origin x="-1566" y="-3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E6297901-C176-4CDC-9FF8-D4254CF04CE8}" type="datetimeFigureOut">
              <a:rPr lang="ru-RU" smtClean="0"/>
              <a:pPr/>
              <a:t>18.04.2017</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E73400E7-A3A5-465A-B579-5C5773ADE5F3}" type="slidenum">
              <a:rPr lang="ru-RU" smtClean="0"/>
              <a:pPr/>
              <a:t>‹#›</a:t>
            </a:fld>
            <a:endParaRPr lang="ru-RU"/>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6297901-C176-4CDC-9FF8-D4254CF04CE8}" type="datetimeFigureOut">
              <a:rPr lang="ru-RU" smtClean="0"/>
              <a:pPr/>
              <a:t>18.04.2017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73400E7-A3A5-465A-B579-5C5773ADE5F3}" type="slidenum">
              <a:rPr lang="ru-RU" smtClean="0"/>
              <a:pPr/>
              <a:t>‹#›</a:t>
            </a:fld>
            <a:endParaRPr lang="ru-RU"/>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6297901-C176-4CDC-9FF8-D4254CF04CE8}" type="datetimeFigureOut">
              <a:rPr lang="ru-RU" smtClean="0"/>
              <a:pPr/>
              <a:t>18.04.2017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73400E7-A3A5-465A-B579-5C5773ADE5F3}" type="slidenum">
              <a:rPr lang="ru-RU" smtClean="0"/>
              <a:pPr/>
              <a:t>‹#›</a:t>
            </a:fld>
            <a:endParaRPr lang="ru-RU"/>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6297901-C176-4CDC-9FF8-D4254CF04CE8}" type="datetimeFigureOut">
              <a:rPr lang="ru-RU" smtClean="0"/>
              <a:pPr/>
              <a:t>18.04.2017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73400E7-A3A5-465A-B579-5C5773ADE5F3}" type="slidenum">
              <a:rPr lang="ru-RU" smtClean="0"/>
              <a:pPr/>
              <a:t>‹#›</a:t>
            </a:fld>
            <a:endParaRPr lang="ru-RU"/>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E6297901-C176-4CDC-9FF8-D4254CF04CE8}" type="datetimeFigureOut">
              <a:rPr lang="ru-RU" smtClean="0"/>
              <a:pPr/>
              <a:t>18.04.2017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73400E7-A3A5-465A-B579-5C5773ADE5F3}" type="slidenum">
              <a:rPr lang="ru-RU" smtClean="0"/>
              <a:pPr/>
              <a:t>‹#›</a:t>
            </a:fld>
            <a:endParaRPr lang="ru-RU"/>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E6297901-C176-4CDC-9FF8-D4254CF04CE8}" type="datetimeFigureOut">
              <a:rPr lang="ru-RU" smtClean="0"/>
              <a:pPr/>
              <a:t>18.04.2017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73400E7-A3A5-465A-B579-5C5773ADE5F3}" type="slidenum">
              <a:rPr lang="ru-RU" smtClean="0"/>
              <a:pPr/>
              <a:t>‹#›</a:t>
            </a:fld>
            <a:endParaRPr lang="ru-RU"/>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E6297901-C176-4CDC-9FF8-D4254CF04CE8}" type="datetimeFigureOut">
              <a:rPr lang="ru-RU" smtClean="0"/>
              <a:pPr/>
              <a:t>18.04.2017</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E73400E7-A3A5-465A-B579-5C5773ADE5F3}" type="slidenum">
              <a:rPr lang="ru-RU" smtClean="0"/>
              <a:pPr/>
              <a:t>‹#›</a:t>
            </a:fld>
            <a:endParaRPr lang="ru-RU"/>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E6297901-C176-4CDC-9FF8-D4254CF04CE8}" type="datetimeFigureOut">
              <a:rPr lang="ru-RU" smtClean="0"/>
              <a:pPr/>
              <a:t>18.04.2017</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E73400E7-A3A5-465A-B579-5C5773ADE5F3}" type="slidenum">
              <a:rPr lang="ru-RU" smtClean="0"/>
              <a:pPr/>
              <a:t>‹#›</a:t>
            </a:fld>
            <a:endParaRPr lang="ru-RU"/>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E6297901-C176-4CDC-9FF8-D4254CF04CE8}" type="datetimeFigureOut">
              <a:rPr lang="ru-RU" smtClean="0"/>
              <a:pPr/>
              <a:t>18.04.2017</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E73400E7-A3A5-465A-B579-5C5773ADE5F3}" type="slidenum">
              <a:rPr lang="ru-RU" smtClean="0"/>
              <a:pPr/>
              <a:t>‹#›</a:t>
            </a:fld>
            <a:endParaRPr lang="ru-RU"/>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E6297901-C176-4CDC-9FF8-D4254CF04CE8}" type="datetimeFigureOut">
              <a:rPr lang="ru-RU" smtClean="0"/>
              <a:pPr/>
              <a:t>18.04.2017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73400E7-A3A5-465A-B579-5C5773ADE5F3}" type="slidenum">
              <a:rPr lang="ru-RU" smtClean="0"/>
              <a:pPr/>
              <a:t>‹#›</a:t>
            </a:fld>
            <a:endParaRPr lang="ru-RU"/>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E6297901-C176-4CDC-9FF8-D4254CF04CE8}" type="datetimeFigureOut">
              <a:rPr lang="ru-RU" smtClean="0"/>
              <a:pPr/>
              <a:t>18.04.2017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73400E7-A3A5-465A-B579-5C5773ADE5F3}"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E6297901-C176-4CDC-9FF8-D4254CF04CE8}" type="datetimeFigureOut">
              <a:rPr lang="ru-RU" smtClean="0"/>
              <a:pPr/>
              <a:t>18.04.2017</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E73400E7-A3A5-465A-B579-5C5773ADE5F3}"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r"/>
  </p:transition>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285728"/>
            <a:ext cx="8286808" cy="3363278"/>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44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Урок по рассказу </a:t>
            </a:r>
            <a:r>
              <a:rPr lang="ru-RU"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ru-RU"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В.Г. Распутина </a:t>
            </a:r>
            <a:br>
              <a:rPr lang="ru-RU"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ru-RU"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ru-RU"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
            </a:r>
            <a:r>
              <a:rPr lang="ru-RU" sz="44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Век </a:t>
            </a:r>
            <a:r>
              <a:rPr lang="ru-RU"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живи - </a:t>
            </a:r>
            <a:r>
              <a:rPr lang="ru-RU" sz="44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век люби»</a:t>
            </a:r>
            <a:br>
              <a:rPr lang="ru-RU" sz="44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ru-RU" sz="18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1026" name="Picture 2" descr="Картинки по запросу старинное перо для письма 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851920" y="4365104"/>
            <a:ext cx="4967160" cy="1636777"/>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04664"/>
            <a:ext cx="8183880" cy="576064"/>
          </a:xfrm>
        </p:spPr>
        <p:txBody>
          <a:bodyPr>
            <a:normAutofit/>
          </a:bodyPr>
          <a:lstStyle/>
          <a:p>
            <a:r>
              <a:rPr lang="ru-RU" sz="20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Микротекст № 1</a:t>
            </a:r>
            <a:endParaRPr lang="ru-RU" sz="2000" dirty="0">
              <a:solidFill>
                <a:srgbClr val="FF0000"/>
              </a:solidFill>
            </a:endParaRPr>
          </a:p>
        </p:txBody>
      </p:sp>
      <p:sp>
        <p:nvSpPr>
          <p:cNvPr id="3" name="Содержимое 2"/>
          <p:cNvSpPr>
            <a:spLocks noGrp="1"/>
          </p:cNvSpPr>
          <p:nvPr>
            <p:ph idx="1"/>
          </p:nvPr>
        </p:nvSpPr>
        <p:spPr>
          <a:xfrm>
            <a:off x="467544" y="1124744"/>
            <a:ext cx="8183880" cy="4752528"/>
          </a:xfrm>
        </p:spPr>
        <p:txBody>
          <a:bodyPr>
            <a:normAutofit fontScale="55000" lnSpcReduction="20000"/>
          </a:bodyPr>
          <a:lstStyle/>
          <a:p>
            <a:pPr marL="0" indent="0" algn="just">
              <a:buNone/>
            </a:pPr>
            <a:r>
              <a:rPr lang="ru-RU" sz="2900" dirty="0" smtClean="0"/>
              <a:t>1.Тому, кто не имеет ее, самостоятельность кажется настолько привлекательной и увлекательной штукой, что он отдаст за нее что угодно. 2.Саню буквально поразило это слово, когда он всмотрелся в него. 3.Не вчитался, не вдумался, там и вдумываться особенно не во что, а именно всмотрелся и увидел. 4. "Самостоятельность" - самому стоять на ногах в жизни, без подпорок и подсказок - вот что это значит.5.Иногда для важного решения не хватает пустяка; так произошло и на этот раз: как только Саня увидел, что такое самостоятельность, он словно бы встал на свое собственное, ему принадлежащее место, где ему предстояло сделаться самостоятельным, встал так уверенно и удобно, что никаких сомнений но могло быть, его ли это место, и решил: все, хватит. 6.Хватит ходить по указке, поступать по подсказке, верить сказке... 7.Пятнадцать лет человеку, а для папы с мамой все ребенок, и никогда это не кончится, если не заявить раз и навсегда: сам. Сам с усам.8.Я - это я, это мне принадлежит, в конце концов мне за себя в жизни ответ держать, а не вам. 9.Конечно, он не собирался переходить границы, в этом не было необходимости, но гра­ницы собирался </a:t>
            </a:r>
            <a:r>
              <a:rPr lang="ru-RU" sz="2900" dirty="0" err="1" smtClean="0"/>
              <a:t>пораздвинуть</a:t>
            </a:r>
            <a:r>
              <a:rPr lang="ru-RU" sz="2900" dirty="0" smtClean="0"/>
              <a:t>. 10.И удивительно: стоило Сане принять решение, ему сразу же повезло. 11.Еще в начале лета папа с мамой никуда не собирались, но, вернувшись из спортивного лагеря, где Саня провел июнь, он вдруг узнал, что они уезжают. </a:t>
            </a:r>
          </a:p>
          <a:p>
            <a:endParaRPr lang="ru-RU" dirty="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620688"/>
            <a:ext cx="8461568" cy="4187952"/>
          </a:xfrm>
        </p:spPr>
        <p:txBody>
          <a:bodyPr>
            <a:normAutofit/>
          </a:bodyPr>
          <a:lstStyle/>
          <a:p>
            <a:r>
              <a:rPr lang="ru-RU" b="1" dirty="0" smtClean="0"/>
              <a:t>Тема - самостоятельность.</a:t>
            </a:r>
            <a:endParaRPr lang="ru-RU" dirty="0" smtClean="0"/>
          </a:p>
          <a:p>
            <a:r>
              <a:rPr lang="ru-RU" b="1" dirty="0" smtClean="0"/>
              <a:t>Идея: для того, чтобы стать взрослым, необходимо принять решение о самостоятельности</a:t>
            </a:r>
            <a:r>
              <a:rPr lang="ru-RU" dirty="0" smtClean="0"/>
              <a:t>.</a:t>
            </a:r>
            <a:r>
              <a:rPr lang="ru-RU" b="1" dirty="0" smtClean="0"/>
              <a:t> Самостоятельность - залог взрослого, серьёзного отношения к жизни.</a:t>
            </a:r>
            <a:endParaRPr lang="ru-RU" dirty="0" smtClean="0"/>
          </a:p>
          <a:p>
            <a:endParaRPr lang="ru-RU" dirty="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marL="0" indent="0" algn="just">
              <a:buNone/>
            </a:pPr>
            <a:r>
              <a:rPr lang="ru-RU" b="1" dirty="0"/>
              <a:t>Самостоятельность </a:t>
            </a:r>
            <a:r>
              <a:rPr lang="ru-RU" dirty="0"/>
              <a:t>(по словарю Д.Ушакова), самостоятельности, мн. нет, жен. </a:t>
            </a:r>
          </a:p>
          <a:p>
            <a:pPr marL="0" indent="0" algn="just">
              <a:buNone/>
            </a:pPr>
            <a:r>
              <a:rPr lang="ru-RU" dirty="0"/>
              <a:t>1. отвлеч. сущ. к самостоятельный. Самостоятельность государства. Самостоятельность работы. </a:t>
            </a:r>
          </a:p>
          <a:p>
            <a:pPr marL="0" indent="0" algn="just">
              <a:buNone/>
            </a:pPr>
            <a:r>
              <a:rPr lang="ru-RU" dirty="0"/>
              <a:t>2. Независимость, свобода от внешних влияний, принуждений, от посторонней поддержки, помощи.</a:t>
            </a:r>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484784"/>
            <a:ext cx="8327896" cy="4187952"/>
          </a:xfrm>
        </p:spPr>
        <p:txBody>
          <a:bodyPr/>
          <a:lstStyle/>
          <a:p>
            <a:pPr marL="0" indent="0" algn="just">
              <a:buNone/>
            </a:pPr>
            <a:r>
              <a:rPr lang="ru-RU" b="1" dirty="0"/>
              <a:t>В тексте </a:t>
            </a:r>
            <a:r>
              <a:rPr lang="ru-RU" b="1" dirty="0" smtClean="0"/>
              <a:t>писателя - </a:t>
            </a:r>
            <a:r>
              <a:rPr lang="ru-RU" b="1" dirty="0"/>
              <a:t>сибиряка слово «самостоятельность» вмещает в себя дополнительное </a:t>
            </a:r>
            <a:r>
              <a:rPr lang="ru-RU" b="1" dirty="0" smtClean="0"/>
              <a:t>значение: принимать </a:t>
            </a:r>
            <a:r>
              <a:rPr lang="ru-RU" b="1" dirty="0"/>
              <a:t>решение в выборе своего пути, определении своего места в жизни.</a:t>
            </a:r>
            <a:endParaRPr lang="ru-RU" dirty="0"/>
          </a:p>
          <a:p>
            <a:pPr marL="0" indent="0" algn="just">
              <a:buNone/>
            </a:pPr>
            <a:endParaRPr lang="ru-RU" dirty="0"/>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183880" cy="432048"/>
          </a:xfrm>
        </p:spPr>
        <p:txBody>
          <a:bodyPr>
            <a:normAutofit/>
          </a:bodyPr>
          <a:lstStyle/>
          <a:p>
            <a:r>
              <a:rPr lang="ru-RU" sz="20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Микротекст № 2</a:t>
            </a:r>
            <a:endParaRPr lang="ru-RU" sz="2000" dirty="0"/>
          </a:p>
        </p:txBody>
      </p:sp>
      <p:sp>
        <p:nvSpPr>
          <p:cNvPr id="3" name="Содержимое 2"/>
          <p:cNvSpPr>
            <a:spLocks noGrp="1"/>
          </p:cNvSpPr>
          <p:nvPr>
            <p:ph idx="1"/>
          </p:nvPr>
        </p:nvSpPr>
        <p:spPr>
          <a:xfrm>
            <a:off x="467544" y="1196752"/>
            <a:ext cx="8183880" cy="4187952"/>
          </a:xfrm>
        </p:spPr>
        <p:txBody>
          <a:bodyPr>
            <a:normAutofit fontScale="55000" lnSpcReduction="20000"/>
          </a:bodyPr>
          <a:lstStyle/>
          <a:p>
            <a:pPr marL="0" indent="0">
              <a:buNone/>
            </a:pPr>
            <a:endParaRPr lang="ru-RU" dirty="0" smtClean="0"/>
          </a:p>
          <a:p>
            <a:pPr marL="0" indent="0" algn="just">
              <a:buNone/>
            </a:pPr>
            <a:r>
              <a:rPr lang="ru-RU" sz="2900" dirty="0" smtClean="0"/>
              <a:t>1.'Не может быть,- не однажды размышлял Саня,- чтобы человек вступал в каждый свой новый день вслепую, не зная, что с ним произойдет, и проживая его лишь по решению своей собственной воли, каждую минуту выбирающей, что делать и куда пойти. 2.Не похоже это на человека. 3.Не существует ли в нем вся жизнь от начала и до конца изначально и не существует ли в нем память, которая и помогает ему вспомнить, что делать. 4. Быть может, одни этой памятью пользуются, а другие нет или идут наперекор ей,  но всякая жизнь - это воспоминание вложенного в человека от рождения пути. 5. Иначе какой смысл пускать его в мир? 6. Столь совершенного, совершенству которого Саня начинал удивляться все больше и больше,  все больше упираясь в этом удивлении в какую-то близкую и ясную непостижимость; столь законченного в своих формах и способностях и столь возвышенного среди всего остального мира - и вдруг, как перекати- поле, на открытую дорогу - куда ветром понесет? 7.Не может быть! 8.К чему тогда эти долгие и замечательные старания в нем? 9. Столько сделать внутри и оставить его без пути? 10.Это было бы чересчур нелепо и глупо'. </a:t>
            </a:r>
          </a:p>
          <a:p>
            <a:endParaRPr lang="ru-RU"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b="1" dirty="0" smtClean="0"/>
              <a:t>Тема - память, провидение, Божий промысел</a:t>
            </a:r>
          </a:p>
          <a:p>
            <a:r>
              <a:rPr lang="ru-RU" b="1" dirty="0" smtClean="0"/>
              <a:t>Идея: всё в этом мире впитывает   нравственная память человека</a:t>
            </a: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80920" cy="5112568"/>
          </a:xfrm>
        </p:spPr>
        <p:txBody>
          <a:bodyPr>
            <a:normAutofit fontScale="92500"/>
          </a:bodyPr>
          <a:lstStyle/>
          <a:p>
            <a:pPr marL="0" indent="0">
              <a:buNone/>
            </a:pPr>
            <a:r>
              <a:rPr lang="ru-RU" b="1" dirty="0" smtClean="0"/>
              <a:t>ПАМЯТЬ</a:t>
            </a:r>
            <a:r>
              <a:rPr lang="ru-RU" dirty="0" smtClean="0"/>
              <a:t> – способность сохранять и воспроизводить в сознании прежние впечатления. </a:t>
            </a:r>
          </a:p>
          <a:p>
            <a:pPr marL="0" indent="0">
              <a:buNone/>
            </a:pPr>
            <a:r>
              <a:rPr lang="ru-RU" dirty="0" smtClean="0"/>
              <a:t>Острая память. </a:t>
            </a:r>
          </a:p>
          <a:p>
            <a:pPr marL="0" indent="0">
              <a:buNone/>
            </a:pPr>
            <a:r>
              <a:rPr lang="ru-RU" dirty="0" smtClean="0"/>
              <a:t>«Рыцари хотят послушать твоих песен, коли страх не отшиб у тебя памяти» Пушкин</a:t>
            </a:r>
          </a:p>
          <a:p>
            <a:pPr marL="0" indent="0">
              <a:buNone/>
            </a:pPr>
            <a:r>
              <a:rPr lang="ru-RU" dirty="0" smtClean="0"/>
              <a:t>«Память может изменить вам» Чернышевский</a:t>
            </a:r>
          </a:p>
          <a:p>
            <a:pPr marL="0" indent="0">
              <a:buNone/>
            </a:pPr>
            <a:r>
              <a:rPr lang="ru-RU" dirty="0" smtClean="0"/>
              <a:t>Зрительная память. </a:t>
            </a:r>
          </a:p>
          <a:p>
            <a:pPr marL="0" indent="0">
              <a:buNone/>
            </a:pPr>
            <a:r>
              <a:rPr lang="ru-RU" dirty="0" smtClean="0"/>
              <a:t>Находясь в здравом уме и твердой памяти (формула завещания; устар.) </a:t>
            </a:r>
          </a:p>
          <a:p>
            <a:pPr marL="0" indent="0">
              <a:buNone/>
            </a:pPr>
            <a:r>
              <a:rPr lang="ru-RU" dirty="0" smtClean="0"/>
              <a:t>Лишиться памяти.</a:t>
            </a:r>
          </a:p>
        </p:txBody>
      </p:sp>
    </p:spTree>
    <p:extLst>
      <p:ext uri="{BB962C8B-B14F-4D97-AF65-F5344CB8AC3E}">
        <p14:creationId xmlns:p14="http://schemas.microsoft.com/office/powerpoint/2010/main" xmlns="" val="4095384888"/>
      </p:ext>
    </p:ext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marL="0" indent="0" algn="just">
              <a:buNone/>
            </a:pPr>
            <a:r>
              <a:rPr lang="ru-RU" dirty="0" smtClean="0"/>
              <a:t>В тексте писателя-сибиряка слово память вмещает в себя дополнительное значение - нравственная память, совесть, память- судьба, предначертанная </a:t>
            </a:r>
            <a:r>
              <a:rPr lang="ru-RU" dirty="0" smtClean="0"/>
              <a:t>Богом.</a:t>
            </a:r>
            <a:endParaRPr lang="ru-RU" dirty="0" smtClean="0"/>
          </a:p>
          <a:p>
            <a:pPr marL="0" indent="0" algn="just">
              <a:buNone/>
            </a:pPr>
            <a:r>
              <a:rPr lang="ru-RU" dirty="0" smtClean="0"/>
              <a:t>И</a:t>
            </a:r>
            <a:r>
              <a:rPr lang="ru-RU" dirty="0" smtClean="0"/>
              <a:t>менно </a:t>
            </a:r>
            <a:r>
              <a:rPr lang="ru-RU" dirty="0" smtClean="0"/>
              <a:t>нравственная память позволяет человеку разграничить добро и зло, осуществить правильный выбор в пользу </a:t>
            </a:r>
            <a:r>
              <a:rPr lang="ru-RU" dirty="0" smtClean="0"/>
              <a:t>добра.</a:t>
            </a:r>
            <a:endParaRPr lang="ru-RU" dirty="0" smtClean="0"/>
          </a:p>
          <a:p>
            <a:endParaRPr lang="ru-RU" dirty="0"/>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183880" cy="461744"/>
          </a:xfrm>
        </p:spPr>
        <p:txBody>
          <a:bodyPr>
            <a:normAutofit/>
          </a:bodyPr>
          <a:lstStyle/>
          <a:p>
            <a:r>
              <a:rPr lang="ru-RU" sz="2000" dirty="0"/>
              <a:t> </a:t>
            </a:r>
            <a:r>
              <a:rPr lang="ru-RU" sz="2000" dirty="0" smtClean="0"/>
              <a:t> </a:t>
            </a:r>
            <a:r>
              <a:rPr lang="ru-RU" sz="20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Микротекст № 3</a:t>
            </a:r>
            <a:endParaRPr lang="ru-RU" sz="2000" dirty="0"/>
          </a:p>
        </p:txBody>
      </p:sp>
      <p:sp>
        <p:nvSpPr>
          <p:cNvPr id="3" name="Содержимое 2"/>
          <p:cNvSpPr>
            <a:spLocks noGrp="1"/>
          </p:cNvSpPr>
          <p:nvPr>
            <p:ph idx="1"/>
          </p:nvPr>
        </p:nvSpPr>
        <p:spPr>
          <a:xfrm>
            <a:off x="539552" y="1268760"/>
            <a:ext cx="8183880" cy="4187952"/>
          </a:xfrm>
        </p:spPr>
        <p:txBody>
          <a:bodyPr>
            <a:normAutofit fontScale="55000" lnSpcReduction="20000"/>
          </a:bodyPr>
          <a:lstStyle/>
          <a:p>
            <a:pPr marL="0" indent="0" algn="just">
              <a:buNone/>
            </a:pPr>
            <a:r>
              <a:rPr lang="ru-RU" sz="2900" dirty="0" smtClean="0"/>
              <a:t>1.Он и не заметил,  как набрал один бидон, потом другой... 2.Ведро было полнехонько, а он только разохотился. 3.Обвязав сверху ведро чистой тряпицей, которую он для этой надобности и прихватил с собой, чтобы не высыпалась по дороге ягода, он неторопливо стал спускаться по тропке обратно. 4.Митяй, не разгибая спины, рывками шевелился за строем реденьких березок справа, дядю Володю видно не было, он, похоже, предпочитал оставаться один. 5.От избытка счастья Саня сладостно вздохнул - так хорошо было, так светло и покойно и в себе и в мире этом, о бесконечной, яростной благодати которого он даже не подозревал, а только предчувствовал, что она где-то и для кого-то может быть. 6.Но чтоб для него!.. И в себе, оказывается, многого не знал и не подозревал - этого, например, нечеловечески сильного и огромного чувства, пытающегося вместить в себя все сияние и все движение мира, всю его необъяснимую красоту и страсть, всю обманчиво сошедшуюся в одно зрение полноту.7. Саню распирало от этого чувства, он готов был выскочить из себя и взлететь, поддавшись ему... он готов был на что угодно.</a:t>
            </a:r>
          </a:p>
          <a:p>
            <a:endParaRPr lang="ru-RU" dirty="0"/>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b="1" dirty="0" smtClean="0"/>
              <a:t>Тема: гармония с миром</a:t>
            </a:r>
            <a:endParaRPr lang="ru-RU" dirty="0" smtClean="0"/>
          </a:p>
          <a:p>
            <a:r>
              <a:rPr lang="ru-RU" b="1" dirty="0" smtClean="0"/>
              <a:t>Идея: чтобы быть счастливым, человеку необходимо быть в гармонии с миром, природой, видеть и замечать прекрасное вокруг.</a:t>
            </a:r>
            <a:endParaRPr lang="ru-RU" dirty="0" smtClean="0"/>
          </a:p>
          <a:p>
            <a:endParaRPr lang="ru-RU"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6662" y="476672"/>
            <a:ext cx="8183880" cy="936104"/>
          </a:xfrm>
        </p:spPr>
        <p:txBody>
          <a:bodyPr>
            <a:normAutofit/>
          </a:bodyPr>
          <a:lstStyle/>
          <a:p>
            <a:r>
              <a:rPr lang="ru-RU"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Цели:</a:t>
            </a:r>
            <a:endParaRPr lang="ru-RU" dirty="0"/>
          </a:p>
        </p:txBody>
      </p:sp>
      <p:sp>
        <p:nvSpPr>
          <p:cNvPr id="3" name="Содержимое 2"/>
          <p:cNvSpPr>
            <a:spLocks noGrp="1"/>
          </p:cNvSpPr>
          <p:nvPr>
            <p:ph idx="1"/>
          </p:nvPr>
        </p:nvSpPr>
        <p:spPr>
          <a:xfrm>
            <a:off x="502920" y="1412776"/>
            <a:ext cx="8183880" cy="3305528"/>
          </a:xfrm>
        </p:spPr>
        <p:txBody>
          <a:bodyPr/>
          <a:lstStyle/>
          <a:p>
            <a:pPr marL="0" indent="0">
              <a:buNone/>
            </a:pPr>
            <a:endParaRPr lang="ru-RU" dirty="0" smtClean="0"/>
          </a:p>
          <a:p>
            <a:endParaRPr lang="ru-RU" dirty="0"/>
          </a:p>
        </p:txBody>
      </p:sp>
      <p:sp>
        <p:nvSpPr>
          <p:cNvPr id="5" name="Прямоугольник 4"/>
          <p:cNvSpPr/>
          <p:nvPr/>
        </p:nvSpPr>
        <p:spPr>
          <a:xfrm>
            <a:off x="642910" y="1412776"/>
            <a:ext cx="7817522" cy="3540969"/>
          </a:xfrm>
          <a:prstGeom prst="rect">
            <a:avLst/>
          </a:prstGeom>
        </p:spPr>
        <p:txBody>
          <a:bodyPr wrap="square">
            <a:spAutoFit/>
          </a:bodyPr>
          <a:lstStyle/>
          <a:p>
            <a:pPr algn="just"/>
            <a:r>
              <a:rPr lang="ru-RU" dirty="0" smtClean="0"/>
              <a:t>1.Систематизировать знания  о тексте как единой идейно-смысловой структуре на примере рассказа В.Г.Распутина «Век живи - век люби». Выявить   основные признаки текста. На основе анализа  логического построения текста выявить взаимосвязь темы, идеи, композиции. </a:t>
            </a:r>
          </a:p>
          <a:p>
            <a:pPr algn="just"/>
            <a:r>
              <a:rPr lang="ru-RU" dirty="0" smtClean="0"/>
              <a:t>2.Стимулировать   поисковую   деятельность.</a:t>
            </a:r>
          </a:p>
          <a:p>
            <a:pPr algn="just">
              <a:lnSpc>
                <a:spcPct val="115000"/>
              </a:lnSpc>
              <a:defRPr/>
            </a:pPr>
            <a:r>
              <a:rPr lang="ru-RU" dirty="0" smtClean="0"/>
              <a:t>3.Стимулировать </a:t>
            </a:r>
            <a:r>
              <a:rPr lang="ru-RU" dirty="0"/>
              <a:t>навык творческой деятельности.</a:t>
            </a:r>
          </a:p>
          <a:p>
            <a:pPr algn="just">
              <a:lnSpc>
                <a:spcPct val="115000"/>
              </a:lnSpc>
              <a:defRPr/>
            </a:pPr>
            <a:r>
              <a:rPr lang="ru-RU" dirty="0"/>
              <a:t>4.Воспитывать культуру общения.</a:t>
            </a:r>
          </a:p>
          <a:p>
            <a:pPr algn="just">
              <a:lnSpc>
                <a:spcPct val="115000"/>
              </a:lnSpc>
              <a:defRPr/>
            </a:pPr>
            <a:r>
              <a:rPr lang="ru-RU" dirty="0"/>
              <a:t>5.Помочь осознать себя личностью, любящей свою Родину.</a:t>
            </a:r>
          </a:p>
          <a:p>
            <a:endParaRPr lang="ru-RU" dirty="0" smtClean="0"/>
          </a:p>
          <a:p>
            <a:endParaRPr lang="ru-RU" dirty="0" smtClean="0"/>
          </a:p>
          <a:p>
            <a:endParaRPr lang="ru-RU" dirty="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202904"/>
          </a:xfrm>
        </p:spPr>
        <p:txBody>
          <a:bodyPr>
            <a:normAutofit/>
          </a:bodyPr>
          <a:lstStyle/>
          <a:p>
            <a:pPr marL="0" indent="0">
              <a:buNone/>
            </a:pPr>
            <a:r>
              <a:rPr lang="ru-RU" b="1" dirty="0" smtClean="0"/>
              <a:t>ГАРМОНИЯ </a:t>
            </a:r>
            <a:r>
              <a:rPr lang="ru-RU" dirty="0" smtClean="0"/>
              <a:t>— (греч. </a:t>
            </a:r>
            <a:r>
              <a:rPr lang="ru-RU" dirty="0" err="1" smtClean="0"/>
              <a:t>harmonia</a:t>
            </a:r>
            <a:r>
              <a:rPr lang="ru-RU" dirty="0" smtClean="0"/>
              <a:t> связь стройность, соразмерность), </a:t>
            </a:r>
            <a:r>
              <a:rPr lang="ru-RU" dirty="0" err="1" smtClean="0"/>
              <a:t>соразмерность</a:t>
            </a:r>
            <a:r>
              <a:rPr lang="ru-RU" dirty="0" smtClean="0"/>
              <a:t> частей, слияние различных компонентов объекта в единое органическое целое. В древнегреческой философии организованность космоса, в противоположность хаосу.  </a:t>
            </a:r>
          </a:p>
          <a:p>
            <a:pPr marL="0" indent="0">
              <a:buNone/>
            </a:pPr>
            <a:r>
              <a:rPr lang="ru-RU" dirty="0" smtClean="0"/>
              <a:t>Согласованность, стройность в сочетании чего-н. Г. звуков. Г. красок. Душевная г. Г. интересов.</a:t>
            </a:r>
            <a:endParaRPr lang="ru-RU" dirty="0"/>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556792"/>
            <a:ext cx="8183880" cy="3258688"/>
          </a:xfrm>
        </p:spPr>
        <p:txBody>
          <a:bodyPr/>
          <a:lstStyle/>
          <a:p>
            <a:pPr marL="0" indent="0" algn="just">
              <a:buNone/>
            </a:pPr>
            <a:r>
              <a:rPr lang="ru-RU" dirty="0" smtClean="0"/>
              <a:t>«Гармония» в тексте: - спокойное осознание себя в этом мире, ощущение его света и благодати, согласие с самим собой и с миром. Чувство, вмещающее в себя красоту и страсть, чувство, придающее решимость человеку.</a:t>
            </a:r>
          </a:p>
          <a:p>
            <a:pPr marL="0" indent="0" algn="just">
              <a:buNone/>
            </a:pPr>
            <a:r>
              <a:rPr lang="ru-RU" dirty="0" smtClean="0"/>
              <a:t> </a:t>
            </a:r>
          </a:p>
          <a:p>
            <a:pPr algn="just"/>
            <a:endParaRPr lang="ru-RU" dirty="0"/>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124744"/>
            <a:ext cx="8317552" cy="4187952"/>
          </a:xfrm>
        </p:spPr>
        <p:txBody>
          <a:bodyPr/>
          <a:lstStyle/>
          <a:p>
            <a:pPr lvl="0"/>
            <a:r>
              <a:rPr lang="ru-RU" sz="3200" dirty="0" smtClean="0">
                <a:effectLst>
                  <a:outerShdw blurRad="38100" dist="38100" dir="2700000" algn="tl">
                    <a:srgbClr val="000000">
                      <a:alpha val="43137"/>
                    </a:srgbClr>
                  </a:outerShdw>
                </a:effectLst>
              </a:rPr>
              <a:t>Век живи - век люби</a:t>
            </a:r>
          </a:p>
          <a:p>
            <a:pPr lvl="0"/>
            <a:r>
              <a:rPr lang="ru-RU" sz="3200" dirty="0">
                <a:effectLst>
                  <a:outerShdw blurRad="38100" dist="38100" dir="2700000" algn="tl">
                    <a:srgbClr val="000000">
                      <a:alpha val="43137"/>
                    </a:srgbClr>
                  </a:outerShdw>
                </a:effectLst>
              </a:rPr>
              <a:t>В</a:t>
            </a:r>
            <a:r>
              <a:rPr lang="ru-RU" sz="3200" dirty="0" smtClean="0">
                <a:effectLst>
                  <a:outerShdw blurRad="38100" dist="38100" dir="2700000" algn="tl">
                    <a:srgbClr val="000000">
                      <a:alpha val="43137"/>
                    </a:srgbClr>
                  </a:outerShdw>
                </a:effectLst>
              </a:rPr>
              <a:t>ек </a:t>
            </a:r>
            <a:r>
              <a:rPr lang="ru-RU" sz="3200" dirty="0">
                <a:effectLst>
                  <a:outerShdw blurRad="38100" dist="38100" dir="2700000" algn="tl">
                    <a:srgbClr val="000000">
                      <a:alpha val="43137"/>
                    </a:srgbClr>
                  </a:outerShdw>
                </a:effectLst>
              </a:rPr>
              <a:t>живи, век </a:t>
            </a:r>
            <a:r>
              <a:rPr lang="ru-RU" sz="3200" dirty="0" err="1">
                <a:effectLst>
                  <a:outerShdw blurRad="38100" dist="38100" dir="2700000" algn="tl">
                    <a:srgbClr val="000000">
                      <a:alpha val="43137"/>
                    </a:srgbClr>
                  </a:outerShdw>
                </a:effectLst>
              </a:rPr>
              <a:t>учи́сь</a:t>
            </a:r>
            <a:endParaRPr lang="ru-RU" sz="3200" dirty="0">
              <a:effectLst>
                <a:outerShdw blurRad="38100" dist="38100" dir="2700000" algn="tl">
                  <a:srgbClr val="000000">
                    <a:alpha val="43137"/>
                  </a:srgbClr>
                </a:outerShdw>
              </a:effectLst>
            </a:endParaRPr>
          </a:p>
          <a:p>
            <a:pPr lvl="0"/>
            <a:r>
              <a:rPr lang="ru-RU" sz="3200" dirty="0">
                <a:effectLst>
                  <a:outerShdw blurRad="38100" dist="38100" dir="2700000" algn="tl">
                    <a:srgbClr val="000000">
                      <a:alpha val="43137"/>
                    </a:srgbClr>
                  </a:outerShdw>
                </a:effectLst>
              </a:rPr>
              <a:t>В</a:t>
            </a:r>
            <a:r>
              <a:rPr lang="ru-RU" sz="3200" dirty="0" smtClean="0">
                <a:effectLst>
                  <a:outerShdw blurRad="38100" dist="38100" dir="2700000" algn="tl">
                    <a:srgbClr val="000000">
                      <a:alpha val="43137"/>
                    </a:srgbClr>
                  </a:outerShdw>
                </a:effectLst>
              </a:rPr>
              <a:t>ек </a:t>
            </a:r>
            <a:r>
              <a:rPr lang="ru-RU" sz="3200" dirty="0">
                <a:effectLst>
                  <a:outerShdw blurRad="38100" dist="38100" dir="2700000" algn="tl">
                    <a:srgbClr val="000000">
                      <a:alpha val="43137"/>
                    </a:srgbClr>
                  </a:outerShdw>
                </a:effectLst>
              </a:rPr>
              <a:t>живи, век </a:t>
            </a:r>
            <a:r>
              <a:rPr lang="ru-RU" sz="3200" dirty="0" smtClean="0">
                <a:effectLst>
                  <a:outerShdw blurRad="38100" dist="38100" dir="2700000" algn="tl">
                    <a:srgbClr val="000000">
                      <a:alpha val="43137"/>
                    </a:srgbClr>
                  </a:outerShdw>
                </a:effectLst>
              </a:rPr>
              <a:t>учись, </a:t>
            </a:r>
          </a:p>
          <a:p>
            <a:pPr marL="0" lvl="0" indent="0">
              <a:buNone/>
            </a:pPr>
            <a:r>
              <a:rPr lang="ru-RU" sz="3200" dirty="0">
                <a:effectLst>
                  <a:outerShdw blurRad="38100" dist="38100" dir="2700000" algn="tl">
                    <a:srgbClr val="000000">
                      <a:alpha val="43137"/>
                    </a:srgbClr>
                  </a:outerShdw>
                </a:effectLst>
              </a:rPr>
              <a:t> </a:t>
            </a:r>
            <a:r>
              <a:rPr lang="ru-RU" sz="3200" dirty="0" smtClean="0">
                <a:effectLst>
                  <a:outerShdw blurRad="38100" dist="38100" dir="2700000" algn="tl">
                    <a:srgbClr val="000000">
                      <a:alpha val="43137"/>
                    </a:srgbClr>
                  </a:outerShdw>
                </a:effectLst>
              </a:rPr>
              <a:t> а</a:t>
            </a:r>
            <a:r>
              <a:rPr lang="ru-RU" sz="3200" dirty="0">
                <a:effectLst>
                  <a:outerShdw blurRad="38100" dist="38100" dir="2700000" algn="tl">
                    <a:srgbClr val="000000">
                      <a:alpha val="43137"/>
                    </a:srgbClr>
                  </a:outerShdw>
                </a:effectLst>
              </a:rPr>
              <a:t> </a:t>
            </a:r>
            <a:r>
              <a:rPr lang="ru-RU" sz="3200" dirty="0" smtClean="0">
                <a:effectLst>
                  <a:outerShdw blurRad="38100" dist="38100" dir="2700000" algn="tl">
                    <a:srgbClr val="000000">
                      <a:alpha val="43137"/>
                    </a:srgbClr>
                  </a:outerShdw>
                </a:effectLst>
              </a:rPr>
              <a:t> дураком помрешь</a:t>
            </a:r>
            <a:endParaRPr lang="ru-RU" sz="3200" dirty="0">
              <a:effectLst>
                <a:outerShdw blurRad="38100" dist="38100" dir="2700000" algn="tl">
                  <a:srgbClr val="000000">
                    <a:alpha val="43137"/>
                  </a:srgbClr>
                </a:outerShdw>
              </a:effectLst>
            </a:endParaRPr>
          </a:p>
          <a:p>
            <a:pPr marL="0" indent="0">
              <a:buNone/>
            </a:pPr>
            <a:endParaRPr lang="ru-RU" dirty="0"/>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xmlns="" val="3962737458"/>
              </p:ext>
            </p:extLst>
          </p:nvPr>
        </p:nvGraphicFramePr>
        <p:xfrm>
          <a:off x="503238" y="530225"/>
          <a:ext cx="8183562" cy="4389120"/>
        </p:xfrm>
        <a:graphic>
          <a:graphicData uri="http://schemas.openxmlformats.org/drawingml/2006/table">
            <a:tbl>
              <a:tblPr firstRow="1" bandRow="1">
                <a:tableStyleId>{5C22544A-7EE6-4342-B048-85BDC9FD1C3A}</a:tableStyleId>
              </a:tblPr>
              <a:tblGrid>
                <a:gridCol w="2727854"/>
                <a:gridCol w="2727854"/>
                <a:gridCol w="2727854"/>
              </a:tblGrid>
              <a:tr h="370840">
                <a:tc>
                  <a:txBody>
                    <a:bodyPr/>
                    <a:lstStyle/>
                    <a:p>
                      <a:r>
                        <a:rPr kumimoji="0" lang="ru-RU" sz="1800" b="1" kern="1200" dirty="0" smtClean="0">
                          <a:solidFill>
                            <a:schemeClr val="lt1"/>
                          </a:solidFill>
                          <a:latin typeface="+mn-lt"/>
                          <a:ea typeface="+mn-ea"/>
                          <a:cs typeface="+mn-cs"/>
                        </a:rPr>
                        <a:t>Век живи- век учись</a:t>
                      </a:r>
                      <a:endParaRPr lang="ru-RU" dirty="0"/>
                    </a:p>
                  </a:txBody>
                  <a:tcPr/>
                </a:tc>
                <a:tc>
                  <a:txBody>
                    <a:bodyPr/>
                    <a:lstStyle/>
                    <a:p>
                      <a:r>
                        <a:rPr kumimoji="0" lang="ru-RU" sz="1800" b="1" kern="1200" dirty="0" smtClean="0">
                          <a:solidFill>
                            <a:schemeClr val="lt1"/>
                          </a:solidFill>
                          <a:latin typeface="+mn-lt"/>
                          <a:ea typeface="+mn-ea"/>
                          <a:cs typeface="+mn-cs"/>
                        </a:rPr>
                        <a:t>Общее</a:t>
                      </a:r>
                      <a:endParaRPr lang="ru-RU" dirty="0"/>
                    </a:p>
                  </a:txBody>
                  <a:tcPr/>
                </a:tc>
                <a:tc>
                  <a:txBody>
                    <a:bodyPr/>
                    <a:lstStyle/>
                    <a:p>
                      <a:r>
                        <a:rPr kumimoji="0" lang="ru-RU" sz="1800" b="1" kern="1200" dirty="0" smtClean="0">
                          <a:solidFill>
                            <a:schemeClr val="lt1"/>
                          </a:solidFill>
                          <a:latin typeface="+mn-lt"/>
                          <a:ea typeface="+mn-ea"/>
                          <a:cs typeface="+mn-cs"/>
                        </a:rPr>
                        <a:t>Век живи- век люби</a:t>
                      </a:r>
                      <a:endParaRPr lang="ru-RU" dirty="0"/>
                    </a:p>
                  </a:txBody>
                  <a:tcPr/>
                </a:tc>
              </a:tr>
              <a:tr h="384795">
                <a:tc>
                  <a:txBody>
                    <a:bodyPr/>
                    <a:lstStyle/>
                    <a:p>
                      <a:pPr algn="l"/>
                      <a:r>
                        <a:rPr kumimoji="0" lang="ru-RU" sz="1800" b="1" kern="1200" dirty="0" smtClean="0">
                          <a:solidFill>
                            <a:schemeClr val="dk1"/>
                          </a:solidFill>
                          <a:latin typeface="+mn-lt"/>
                          <a:ea typeface="+mn-ea"/>
                          <a:cs typeface="+mn-cs"/>
                        </a:rPr>
                        <a:t>Пословица</a:t>
                      </a:r>
                      <a:endParaRPr lang="ru-RU" dirty="0"/>
                    </a:p>
                  </a:txBody>
                  <a:tcPr/>
                </a:tc>
                <a:tc>
                  <a:txBody>
                    <a:bodyPr/>
                    <a:lstStyle/>
                    <a:p>
                      <a:pPr algn="l"/>
                      <a:r>
                        <a:rPr kumimoji="0" lang="ru-RU" sz="1800" b="1" kern="1200" dirty="0" smtClean="0">
                          <a:solidFill>
                            <a:schemeClr val="dk1"/>
                          </a:solidFill>
                          <a:latin typeface="+mn-lt"/>
                          <a:ea typeface="+mn-ea"/>
                          <a:cs typeface="+mn-cs"/>
                        </a:rPr>
                        <a:t>Посвящены человеку,  его отношению к жизни</a:t>
                      </a:r>
                      <a:endParaRPr lang="ru-RU" dirty="0"/>
                    </a:p>
                  </a:txBody>
                  <a:tcPr/>
                </a:tc>
                <a:tc>
                  <a:txBody>
                    <a:bodyPr/>
                    <a:lstStyle/>
                    <a:p>
                      <a:pPr algn="l"/>
                      <a:r>
                        <a:rPr kumimoji="0" lang="ru-RU" sz="1800" b="1" kern="1200" dirty="0" smtClean="0">
                          <a:solidFill>
                            <a:schemeClr val="dk1"/>
                          </a:solidFill>
                          <a:latin typeface="+mn-lt"/>
                          <a:ea typeface="+mn-ea"/>
                          <a:cs typeface="+mn-cs"/>
                        </a:rPr>
                        <a:t>Авторское высказывание</a:t>
                      </a:r>
                      <a:endParaRPr lang="ru-RU" dirty="0"/>
                    </a:p>
                  </a:txBody>
                  <a:tcPr/>
                </a:tc>
              </a:tr>
              <a:tr h="370840">
                <a:tc>
                  <a:txBody>
                    <a:bodyPr/>
                    <a:lstStyle/>
                    <a:p>
                      <a:pPr algn="l"/>
                      <a:r>
                        <a:rPr kumimoji="0" lang="ru-RU" sz="1800" b="1" kern="1200" dirty="0" smtClean="0">
                          <a:solidFill>
                            <a:schemeClr val="dk1"/>
                          </a:solidFill>
                          <a:latin typeface="+mn-lt"/>
                          <a:ea typeface="+mn-ea"/>
                          <a:cs typeface="+mn-cs"/>
                        </a:rPr>
                        <a:t>Смысл заключается в осознании человеком постоянного приобретения знаний.</a:t>
                      </a:r>
                      <a:endParaRPr lang="ru-RU" dirty="0"/>
                    </a:p>
                  </a:txBody>
                  <a:tcPr/>
                </a:tc>
                <a:tc>
                  <a:txBody>
                    <a:bodyPr/>
                    <a:lstStyle/>
                    <a:p>
                      <a:pPr algn="l"/>
                      <a:r>
                        <a:rPr kumimoji="0" lang="ru-RU" sz="1800" b="1" kern="1200" dirty="0" smtClean="0">
                          <a:solidFill>
                            <a:schemeClr val="dk1"/>
                          </a:solidFill>
                          <a:latin typeface="+mn-lt"/>
                          <a:ea typeface="+mn-ea"/>
                          <a:cs typeface="+mn-cs"/>
                        </a:rPr>
                        <a:t>Адресованы всем людям</a:t>
                      </a:r>
                      <a:endParaRPr lang="ru-RU" dirty="0"/>
                    </a:p>
                  </a:txBody>
                  <a:tcPr/>
                </a:tc>
                <a:tc>
                  <a:txBody>
                    <a:bodyPr/>
                    <a:lstStyle/>
                    <a:p>
                      <a:pPr algn="l"/>
                      <a:r>
                        <a:rPr kumimoji="0" lang="ru-RU" sz="1800" b="1" kern="1200" dirty="0" smtClean="0">
                          <a:solidFill>
                            <a:schemeClr val="dk1"/>
                          </a:solidFill>
                          <a:latin typeface="+mn-lt"/>
                          <a:ea typeface="+mn-ea"/>
                          <a:cs typeface="+mn-cs"/>
                        </a:rPr>
                        <a:t>Смысл заключается в осознании человеком необходимости любить всё вокруг: людей, Родину, всё живое.</a:t>
                      </a:r>
                      <a:endParaRPr lang="ru-RU" dirty="0"/>
                    </a:p>
                  </a:txBody>
                  <a:tcPr/>
                </a:tc>
              </a:tr>
            </a:tbl>
          </a:graphicData>
        </a:graphic>
      </p:graphicFrame>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2132856"/>
            <a:ext cx="8183880" cy="2106560"/>
          </a:xfrm>
        </p:spPr>
        <p:txBody>
          <a:bodyPr>
            <a:normAutofit lnSpcReduction="10000"/>
          </a:bodyPr>
          <a:lstStyle/>
          <a:p>
            <a:pPr marL="0" indent="0" algn="just">
              <a:buNone/>
            </a:pPr>
            <a:r>
              <a:rPr lang="ru-RU" b="1" dirty="0" smtClean="0"/>
              <a:t>Идея: </a:t>
            </a:r>
            <a:r>
              <a:rPr lang="ru-RU" dirty="0" smtClean="0"/>
              <a:t>становление человека невозможно без  самостоятельного стремления найти своё место в жизни, желания обрести духовную память и постижения гармонии мира.</a:t>
            </a:r>
          </a:p>
          <a:p>
            <a:pPr algn="just"/>
            <a:endParaRPr lang="ru-RU" dirty="0"/>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183880" cy="648072"/>
          </a:xfrm>
        </p:spPr>
        <p:txBody>
          <a:bodyPr>
            <a:normAutofit/>
          </a:bodyPr>
          <a:lstStyle/>
          <a:p>
            <a:r>
              <a:rPr lang="ru-RU" sz="3100" dirty="0"/>
              <a:t> </a:t>
            </a:r>
            <a:r>
              <a:rPr lang="ru-RU" sz="3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Домашнее задание:</a:t>
            </a:r>
            <a:endParaRPr lang="ru-RU" sz="3200" dirty="0"/>
          </a:p>
        </p:txBody>
      </p:sp>
      <p:sp>
        <p:nvSpPr>
          <p:cNvPr id="3" name="Содержимое 2"/>
          <p:cNvSpPr>
            <a:spLocks noGrp="1"/>
          </p:cNvSpPr>
          <p:nvPr>
            <p:ph idx="1"/>
          </p:nvPr>
        </p:nvSpPr>
        <p:spPr>
          <a:xfrm>
            <a:off x="539552" y="1340768"/>
            <a:ext cx="8183880" cy="1728192"/>
          </a:xfrm>
        </p:spPr>
        <p:txBody>
          <a:bodyPr>
            <a:normAutofit fontScale="92500"/>
          </a:bodyPr>
          <a:lstStyle/>
          <a:p>
            <a:pPr marL="0" indent="0" algn="just">
              <a:buNone/>
            </a:pPr>
            <a:r>
              <a:rPr lang="ru-RU" b="1" dirty="0" smtClean="0"/>
              <a:t>Тезис доказать примерами из рассказа Распутина «Век живи – век люби»и других произведений отечественной и зарубежной литературы.</a:t>
            </a:r>
            <a:endParaRPr lang="ru-RU" dirty="0" smtClean="0"/>
          </a:p>
          <a:p>
            <a:pPr marL="0" indent="0" algn="just">
              <a:buNone/>
            </a:pPr>
            <a:endParaRPr lang="ru-RU" dirty="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183880" cy="720080"/>
          </a:xfrm>
        </p:spPr>
        <p:txBody>
          <a:bodyPr/>
          <a:lstStyle/>
          <a:p>
            <a:r>
              <a:rPr lang="ru-RU"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Технологии:</a:t>
            </a:r>
            <a:endParaRPr lang="ru-RU" dirty="0"/>
          </a:p>
        </p:txBody>
      </p:sp>
      <p:sp>
        <p:nvSpPr>
          <p:cNvPr id="3" name="Содержимое 2"/>
          <p:cNvSpPr>
            <a:spLocks noGrp="1"/>
          </p:cNvSpPr>
          <p:nvPr>
            <p:ph idx="1"/>
          </p:nvPr>
        </p:nvSpPr>
        <p:spPr>
          <a:xfrm>
            <a:off x="467544" y="692696"/>
            <a:ext cx="8183880" cy="3168352"/>
          </a:xfrm>
        </p:spPr>
        <p:txBody>
          <a:bodyPr/>
          <a:lstStyle/>
          <a:p>
            <a:pPr marL="0" lvl="0" indent="0">
              <a:buNone/>
            </a:pPr>
            <a:endParaRPr lang="ru-RU" dirty="0" smtClean="0"/>
          </a:p>
          <a:p>
            <a:pPr lvl="0"/>
            <a:r>
              <a:rPr lang="ru-RU" dirty="0"/>
              <a:t>к</a:t>
            </a:r>
            <a:r>
              <a:rPr lang="ru-RU" dirty="0" smtClean="0"/>
              <a:t>ритического мышления в рамках стратегии смыслового чтения;</a:t>
            </a:r>
          </a:p>
          <a:p>
            <a:pPr lvl="0"/>
            <a:r>
              <a:rPr lang="ru-RU" dirty="0" smtClean="0"/>
              <a:t>технология применения средств ИКТ в предметном обучении;</a:t>
            </a:r>
          </a:p>
          <a:p>
            <a:r>
              <a:rPr lang="ru-RU" dirty="0" smtClean="0"/>
              <a:t>технология интеграции в образовании.</a:t>
            </a:r>
            <a:endParaRPr lang="ru-RU"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marL="0" indent="0">
              <a:buNone/>
            </a:pP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Тип урока: </a:t>
            </a:r>
            <a:r>
              <a:rPr lang="ru-RU" dirty="0" smtClean="0"/>
              <a:t>комбинированный, интегрированный (русский язык, литература, библиотечный урок).</a:t>
            </a:r>
          </a:p>
          <a:p>
            <a:endParaRPr lang="ru-RU"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836712"/>
            <a:ext cx="8183880" cy="4680520"/>
          </a:xfrm>
        </p:spPr>
        <p:txBody>
          <a:bodyPr>
            <a:normAutofit lnSpcReduction="10000"/>
          </a:bodyPr>
          <a:lstStyle/>
          <a:p>
            <a:pPr marL="0" indent="0" algn="just">
              <a:buNone/>
            </a:pPr>
            <a:r>
              <a:rPr lang="ru-RU" dirty="0"/>
              <a:t/>
            </a:r>
            <a:br>
              <a:rPr lang="ru-RU" dirty="0"/>
            </a:br>
            <a:r>
              <a:rPr lang="ru-RU" dirty="0" smtClean="0"/>
              <a:t>«Земля – последнее, что у нас еще есть… Нет ничего дороже для человека, чем земля и вода. Где бы мы ни родились и ни выросли, мы происходим из того и от того, что дает нам своя родная вода и земля. Во всем – в облике, речи, привычках и так далее. Любовь к песне, стиху, душа наша – все от нашей земли».</a:t>
            </a:r>
          </a:p>
          <a:p>
            <a:pPr marL="0" indent="0" algn="r">
              <a:buNone/>
            </a:pPr>
            <a:r>
              <a:rPr lang="ru-RU" dirty="0" smtClean="0"/>
              <a:t> </a:t>
            </a:r>
          </a:p>
          <a:p>
            <a:pPr marL="0" indent="0" algn="r">
              <a:buNone/>
            </a:pPr>
            <a:r>
              <a:rPr lang="ru-RU" dirty="0" smtClean="0"/>
              <a:t>В.Г.Распутин </a:t>
            </a:r>
          </a:p>
          <a:p>
            <a:pPr marL="0" indent="0" algn="ctr">
              <a:buNone/>
            </a:pPr>
            <a:endParaRPr lang="ru-RU"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92896"/>
            <a:ext cx="8280920" cy="1267584"/>
          </a:xfrm>
        </p:spPr>
        <p:txBody>
          <a:bodyPr>
            <a:normAutofit fontScale="90000"/>
          </a:bodyPr>
          <a:lstStyle/>
          <a:p>
            <a:pPr algn="ctr"/>
            <a:r>
              <a:rPr lang="ru-RU" sz="5300" dirty="0" smtClean="0"/>
              <a:t/>
            </a:r>
            <a:br>
              <a:rPr lang="ru-RU" sz="5300" dirty="0" smtClean="0"/>
            </a:br>
            <a:r>
              <a:rPr lang="ru-RU" sz="53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Человек и Родина</a:t>
            </a:r>
            <a:r>
              <a:rPr lang="ru-RU" dirty="0"/>
              <a:t/>
            </a:r>
            <a:br>
              <a:rPr lang="ru-RU" dirty="0"/>
            </a:br>
            <a:endParaRPr lang="ru-RU" dirty="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476672"/>
            <a:ext cx="8280920" cy="5544616"/>
          </a:xfrm>
        </p:spPr>
        <p:txBody>
          <a:bodyPr>
            <a:normAutofit fontScale="25000" lnSpcReduction="20000"/>
          </a:bodyPr>
          <a:lstStyle/>
          <a:p>
            <a:pPr marL="0" lvl="0" indent="0" algn="just">
              <a:buNone/>
            </a:pPr>
            <a:r>
              <a:rPr lang="ru-RU" sz="8000" dirty="0"/>
              <a:t>Любовь к Родине – то же, что чувство к матери, вечная благодарность ей и вечная тяга к самому близкому существу на </a:t>
            </a:r>
            <a:r>
              <a:rPr lang="ru-RU" sz="8000" dirty="0" smtClean="0"/>
              <a:t>свете. …..дала </a:t>
            </a:r>
            <a:r>
              <a:rPr lang="ru-RU" sz="8000" dirty="0"/>
              <a:t>нам все, что мы имеем, каждую клеточку нашего тела, каждую родинку и каждый изгиб мысли. Мне не однажды приходилось говорить о патриотизме, поэтому повторяться не стану. Напомню лишь, что ……. – это не только постоянное ощущение неизбывной и кровной связи со своей землей, но прежде всего долг перед нею, радение за ее духовное, моральное и физическое благополучие, </a:t>
            </a:r>
            <a:r>
              <a:rPr lang="ru-RU" sz="8000" dirty="0" err="1"/>
              <a:t>сверение</a:t>
            </a:r>
            <a:r>
              <a:rPr lang="ru-RU" sz="8000" dirty="0"/>
              <a:t>, как сверяют часы, своего сердца с ее страданиями и радостями. Человек в …… – словно в огромной семейной раме, где предки </a:t>
            </a:r>
            <a:r>
              <a:rPr lang="ru-RU" sz="8000" dirty="0" err="1"/>
              <a:t>взыскуют</a:t>
            </a:r>
            <a:r>
              <a:rPr lang="ru-RU" sz="8000" dirty="0"/>
              <a:t> за жизнь и поступки потомков и где крупно начертаны заповеди рода. Без …… он – духовный оборвыш, любым ветром может его подхватить и понести в любую сторону. Вот почему </a:t>
            </a:r>
            <a:r>
              <a:rPr lang="ru-RU" sz="8000" dirty="0" err="1"/>
              <a:t>безродство</a:t>
            </a:r>
            <a:r>
              <a:rPr lang="ru-RU" sz="8000" dirty="0"/>
              <a:t> старается весь мир сделать подобным себе, чтобы им легче было управлять с помощью денег, оружия и лжи. Знаете, больше скажу: человек, имеющий в сердце своем …., не запутается, не опустится, не озвереет, ибо она найдет способ, как наставить на путь истинный и помочь. … и силу, и веру даст.(В.Г.Распутин)</a:t>
            </a:r>
          </a:p>
          <a:p>
            <a:endParaRPr lang="ru-RU" sz="16000"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420888"/>
            <a:ext cx="8712968" cy="1483608"/>
          </a:xfrm>
        </p:spPr>
        <p:txBody>
          <a:bodyPr>
            <a:normAutofit fontScale="90000"/>
          </a:bodyPr>
          <a:lstStyle/>
          <a:p>
            <a:pPr algn="ctr"/>
            <a:r>
              <a:rPr lang="ru-RU" sz="53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«Век </a:t>
            </a:r>
            <a:r>
              <a:rPr lang="ru-RU" sz="53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живи - </a:t>
            </a:r>
            <a:r>
              <a:rPr lang="ru-RU" sz="53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век люби»</a:t>
            </a:r>
            <a:r>
              <a:rPr lang="ru-RU" dirty="0"/>
              <a:t/>
            </a:r>
            <a:br>
              <a:rPr lang="ru-RU" dirty="0"/>
            </a:br>
            <a:endParaRPr lang="ru-RU"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endParaRPr lang="ru-RU" dirty="0" smtClean="0"/>
          </a:p>
          <a:p>
            <a:r>
              <a:rPr lang="ru-RU" dirty="0" smtClean="0"/>
              <a:t>Прочитать микротекст вслух.</a:t>
            </a:r>
          </a:p>
          <a:p>
            <a:r>
              <a:rPr lang="ru-RU" dirty="0" smtClean="0"/>
              <a:t>Выделить ключевые слова.</a:t>
            </a:r>
          </a:p>
          <a:p>
            <a:r>
              <a:rPr lang="ru-RU" dirty="0" smtClean="0"/>
              <a:t>Обозначить тему текста.</a:t>
            </a:r>
          </a:p>
          <a:p>
            <a:r>
              <a:rPr lang="ru-RU" dirty="0" smtClean="0"/>
              <a:t>Сформулировать идею фрагмента произведения.</a:t>
            </a:r>
            <a:endParaRPr lang="ru-RU" dirty="0"/>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370</TotalTime>
  <Words>1426</Words>
  <Application>Microsoft Office PowerPoint</Application>
  <PresentationFormat>Экран (4:3)</PresentationFormat>
  <Paragraphs>71</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Аспект</vt:lpstr>
      <vt:lpstr>Урок по рассказу  В.Г. Распутина   «Век живи - век люби» </vt:lpstr>
      <vt:lpstr>Цели:</vt:lpstr>
      <vt:lpstr>Технологии:</vt:lpstr>
      <vt:lpstr>Слайд 4</vt:lpstr>
      <vt:lpstr>Слайд 5</vt:lpstr>
      <vt:lpstr> Человек и Родина </vt:lpstr>
      <vt:lpstr>Слайд 7</vt:lpstr>
      <vt:lpstr>«Век живи - век люби» </vt:lpstr>
      <vt:lpstr>Слайд 9</vt:lpstr>
      <vt:lpstr>Микротекст № 1</vt:lpstr>
      <vt:lpstr>Слайд 11</vt:lpstr>
      <vt:lpstr>Слайд 12</vt:lpstr>
      <vt:lpstr>Слайд 13</vt:lpstr>
      <vt:lpstr>Микротекст № 2</vt:lpstr>
      <vt:lpstr>Слайд 15</vt:lpstr>
      <vt:lpstr>Слайд 16</vt:lpstr>
      <vt:lpstr>Слайд 17</vt:lpstr>
      <vt:lpstr>  Микротекст № 3</vt:lpstr>
      <vt:lpstr>Слайд 19</vt:lpstr>
      <vt:lpstr>Слайд 20</vt:lpstr>
      <vt:lpstr>Слайд 21</vt:lpstr>
      <vt:lpstr>Слайд 22</vt:lpstr>
      <vt:lpstr>Слайд 23</vt:lpstr>
      <vt:lpstr>Слайд 24</vt:lpstr>
      <vt:lpstr> Домашнее задание:</vt:lpstr>
    </vt:vector>
  </TitlesOfParts>
  <Company>школа</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по рассказу В.Г.Распутина «Век живи- век люби»</dc:title>
  <dc:creator>школа</dc:creator>
  <cp:lastModifiedBy>admin</cp:lastModifiedBy>
  <cp:revision>35</cp:revision>
  <dcterms:created xsi:type="dcterms:W3CDTF">2017-03-31T02:45:16Z</dcterms:created>
  <dcterms:modified xsi:type="dcterms:W3CDTF">2017-04-18T04:24:57Z</dcterms:modified>
</cp:coreProperties>
</file>