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D72289-3938-4EEB-868C-7E74FF2E28AC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E50E5D6-A5F9-4E09-870D-29CD876B8F82}">
      <dgm:prSet phldrT="[Текст]"/>
      <dgm:spPr/>
      <dgm:t>
        <a:bodyPr/>
        <a:lstStyle/>
        <a:p>
          <a:r>
            <a:rPr lang="ru-RU" dirty="0" smtClean="0"/>
            <a:t>Условные обозначения</a:t>
          </a:r>
          <a:endParaRPr lang="ru-RU" dirty="0"/>
        </a:p>
      </dgm:t>
    </dgm:pt>
    <dgm:pt modelId="{08E402B2-8458-4C12-A6A4-A1400184ADD6}" type="parTrans" cxnId="{40C8EE19-1BBE-44C3-A4E6-E98BAE1BF3A2}">
      <dgm:prSet/>
      <dgm:spPr/>
      <dgm:t>
        <a:bodyPr/>
        <a:lstStyle/>
        <a:p>
          <a:endParaRPr lang="ru-RU"/>
        </a:p>
      </dgm:t>
    </dgm:pt>
    <dgm:pt modelId="{91F83C7F-503F-46D5-A48F-4FEA8F368CC5}" type="sibTrans" cxnId="{40C8EE19-1BBE-44C3-A4E6-E98BAE1BF3A2}">
      <dgm:prSet/>
      <dgm:spPr/>
      <dgm:t>
        <a:bodyPr/>
        <a:lstStyle/>
        <a:p>
          <a:endParaRPr lang="ru-RU"/>
        </a:p>
      </dgm:t>
    </dgm:pt>
    <dgm:pt modelId="{42B55CA3-55FE-4300-97A2-D6E1BA55B62F}">
      <dgm:prSet phldrT="[Текст]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dirty="0" smtClean="0"/>
            <a:t>Интервал </a:t>
          </a:r>
        </a:p>
        <a:p>
          <a:r>
            <a:rPr lang="ru-RU" dirty="0" smtClean="0"/>
            <a:t>( а; </a:t>
          </a:r>
          <a:r>
            <a:rPr lang="en-US" dirty="0" smtClean="0"/>
            <a:t>b)</a:t>
          </a:r>
          <a:endParaRPr lang="ru-RU" dirty="0"/>
        </a:p>
      </dgm:t>
    </dgm:pt>
    <dgm:pt modelId="{37FCB713-4DA6-4FE9-B0C6-498AF7DD43ED}" type="parTrans" cxnId="{B4B88AA3-9FD2-4744-9CA1-06F1FDF82D08}">
      <dgm:prSet/>
      <dgm:spPr/>
      <dgm:t>
        <a:bodyPr/>
        <a:lstStyle/>
        <a:p>
          <a:endParaRPr lang="ru-RU"/>
        </a:p>
      </dgm:t>
    </dgm:pt>
    <dgm:pt modelId="{9F4B7765-2ACA-408A-9691-B9CE6E280D59}" type="sibTrans" cxnId="{B4B88AA3-9FD2-4744-9CA1-06F1FDF82D08}">
      <dgm:prSet/>
      <dgm:spPr/>
      <dgm:t>
        <a:bodyPr/>
        <a:lstStyle/>
        <a:p>
          <a:endParaRPr lang="ru-RU"/>
        </a:p>
      </dgm:t>
    </dgm:pt>
    <dgm:pt modelId="{25394C20-76C7-483F-A819-AFA037007A7F}">
      <dgm:prSet phldrT="[Текст]"/>
      <dgm:spPr/>
      <dgm:t>
        <a:bodyPr/>
        <a:lstStyle/>
        <a:p>
          <a:r>
            <a:rPr lang="ru-RU" dirty="0" smtClean="0"/>
            <a:t>Условные обозначения</a:t>
          </a:r>
          <a:endParaRPr lang="ru-RU" dirty="0"/>
        </a:p>
      </dgm:t>
    </dgm:pt>
    <dgm:pt modelId="{39E5049F-6FE7-4211-8F56-E6AE1DCC42AF}" type="parTrans" cxnId="{063CFADD-0E8B-41AF-95D7-4E433D5FF17E}">
      <dgm:prSet/>
      <dgm:spPr/>
      <dgm:t>
        <a:bodyPr/>
        <a:lstStyle/>
        <a:p>
          <a:endParaRPr lang="ru-RU"/>
        </a:p>
      </dgm:t>
    </dgm:pt>
    <dgm:pt modelId="{9874CCCB-5E71-4D22-AF20-05F8B66A8E93}" type="sibTrans" cxnId="{063CFADD-0E8B-41AF-95D7-4E433D5FF17E}">
      <dgm:prSet/>
      <dgm:spPr/>
      <dgm:t>
        <a:bodyPr/>
        <a:lstStyle/>
        <a:p>
          <a:endParaRPr lang="ru-RU"/>
        </a:p>
      </dgm:t>
    </dgm:pt>
    <dgm:pt modelId="{3D6909EE-0FE9-44DC-94EA-BE5F6472BD74}">
      <dgm:prSet phldrT="[Текст]"/>
      <dgm:spPr/>
      <dgm:t>
        <a:bodyPr/>
        <a:lstStyle/>
        <a:p>
          <a:r>
            <a:rPr lang="ru-RU" dirty="0" smtClean="0"/>
            <a:t>Отрезок</a:t>
          </a:r>
          <a:endParaRPr lang="ru-RU" dirty="0"/>
        </a:p>
      </dgm:t>
    </dgm:pt>
    <dgm:pt modelId="{0183918F-1F17-4956-87B8-20035897427D}" type="parTrans" cxnId="{A0AB802B-52C3-4738-BACC-167994A7516B}">
      <dgm:prSet/>
      <dgm:spPr/>
      <dgm:t>
        <a:bodyPr/>
        <a:lstStyle/>
        <a:p>
          <a:endParaRPr lang="ru-RU"/>
        </a:p>
      </dgm:t>
    </dgm:pt>
    <dgm:pt modelId="{74514A0E-FDCB-440E-8A34-2C56C40864A2}" type="sibTrans" cxnId="{A0AB802B-52C3-4738-BACC-167994A7516B}">
      <dgm:prSet/>
      <dgm:spPr/>
      <dgm:t>
        <a:bodyPr/>
        <a:lstStyle/>
        <a:p>
          <a:endParaRPr lang="ru-RU"/>
        </a:p>
      </dgm:t>
    </dgm:pt>
    <dgm:pt modelId="{3A44E469-8B4A-4F8F-9BC7-5A3A32649D6E}">
      <dgm:prSet phldrT="[Текст]"/>
      <dgm:spPr/>
      <dgm:t>
        <a:bodyPr/>
        <a:lstStyle/>
        <a:p>
          <a:r>
            <a:rPr lang="ru-RU" dirty="0" smtClean="0"/>
            <a:t>Условные обозначения</a:t>
          </a:r>
          <a:endParaRPr lang="ru-RU" dirty="0"/>
        </a:p>
      </dgm:t>
    </dgm:pt>
    <dgm:pt modelId="{0F8C06F8-3ADC-4858-821D-E3CBF7607897}" type="parTrans" cxnId="{B70385DB-E77B-4B5B-86F7-FE3F90BF0AC3}">
      <dgm:prSet/>
      <dgm:spPr/>
      <dgm:t>
        <a:bodyPr/>
        <a:lstStyle/>
        <a:p>
          <a:endParaRPr lang="ru-RU"/>
        </a:p>
      </dgm:t>
    </dgm:pt>
    <dgm:pt modelId="{E786136B-22B1-45F3-926C-212CCAA00666}" type="sibTrans" cxnId="{B70385DB-E77B-4B5B-86F7-FE3F90BF0AC3}">
      <dgm:prSet/>
      <dgm:spPr/>
      <dgm:t>
        <a:bodyPr/>
        <a:lstStyle/>
        <a:p>
          <a:endParaRPr lang="ru-RU"/>
        </a:p>
      </dgm:t>
    </dgm:pt>
    <dgm:pt modelId="{BA2A89B2-284E-4D89-ACEC-87673E01C988}">
      <dgm:prSet phldrT="[Текст]"/>
      <dgm:spPr/>
      <dgm:t>
        <a:bodyPr/>
        <a:lstStyle/>
        <a:p>
          <a:r>
            <a:rPr lang="ru-RU" dirty="0" smtClean="0"/>
            <a:t>Луч: </a:t>
          </a:r>
        </a:p>
        <a:p>
          <a:r>
            <a:rPr lang="ru-RU" dirty="0" smtClean="0"/>
            <a:t>1- открытый</a:t>
          </a:r>
        </a:p>
        <a:p>
          <a:r>
            <a:rPr lang="ru-RU" dirty="0" smtClean="0"/>
            <a:t>2- закрытый</a:t>
          </a:r>
          <a:endParaRPr lang="ru-RU" dirty="0"/>
        </a:p>
      </dgm:t>
    </dgm:pt>
    <dgm:pt modelId="{7DD1B7A5-9E2B-43B1-95EF-377BFCE3C3CE}" type="parTrans" cxnId="{5306642A-8775-4AED-A7C8-344440AB07C1}">
      <dgm:prSet/>
      <dgm:spPr/>
      <dgm:t>
        <a:bodyPr/>
        <a:lstStyle/>
        <a:p>
          <a:endParaRPr lang="ru-RU"/>
        </a:p>
      </dgm:t>
    </dgm:pt>
    <dgm:pt modelId="{82474059-FE95-4609-A7A1-479F05B192D3}" type="sibTrans" cxnId="{5306642A-8775-4AED-A7C8-344440AB07C1}">
      <dgm:prSet/>
      <dgm:spPr/>
      <dgm:t>
        <a:bodyPr/>
        <a:lstStyle/>
        <a:p>
          <a:endParaRPr lang="ru-RU"/>
        </a:p>
      </dgm:t>
    </dgm:pt>
    <dgm:pt modelId="{F79867FB-E892-499C-93FF-0A78F8F5A3A4}" type="pres">
      <dgm:prSet presAssocID="{43D72289-3938-4EEB-868C-7E74FF2E28AC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3C361C41-4626-4A3C-9A12-275F381A5D1B}" type="pres">
      <dgm:prSet presAssocID="{3E50E5D6-A5F9-4E09-870D-29CD876B8F82}" presName="composite" presStyleCnt="0"/>
      <dgm:spPr/>
    </dgm:pt>
    <dgm:pt modelId="{EBC8D7B7-8BAD-4DB7-8C31-53A07BFC1953}" type="pres">
      <dgm:prSet presAssocID="{3E50E5D6-A5F9-4E09-870D-29CD876B8F82}" presName="ParentText" presStyleLbl="node1" presStyleIdx="0" presStyleCnt="3" custLinFactNeighborX="-458" custLinFactNeighborY="3958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980540-8589-4CA5-AED6-AF9F6D6CD174}" type="pres">
      <dgm:prSet presAssocID="{3E50E5D6-A5F9-4E09-870D-29CD876B8F82}" presName="Image" presStyleLbl="bgImgPlace1" presStyleIdx="0" presStyleCnt="3"/>
      <dgm:spPr>
        <a:solidFill>
          <a:srgbClr val="FFFF00"/>
        </a:solidFill>
      </dgm:spPr>
    </dgm:pt>
    <dgm:pt modelId="{BE2272F2-144A-42AC-A832-D4A5C0F51403}" type="pres">
      <dgm:prSet presAssocID="{3E50E5D6-A5F9-4E09-870D-29CD876B8F82}" presName="ChildText" presStyleLbl="fgAcc1" presStyleIdx="0" presStyleCnt="3" custLinFactNeighborX="17989" custLinFactNeighborY="-1588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37664E-F3BD-404D-A4CD-4625EFCA7308}" type="pres">
      <dgm:prSet presAssocID="{91F83C7F-503F-46D5-A48F-4FEA8F368CC5}" presName="sibTrans" presStyleCnt="0"/>
      <dgm:spPr/>
    </dgm:pt>
    <dgm:pt modelId="{1EFF1F50-F2CF-4A90-8ACF-0D5BA2E005CC}" type="pres">
      <dgm:prSet presAssocID="{25394C20-76C7-483F-A819-AFA037007A7F}" presName="composite" presStyleCnt="0"/>
      <dgm:spPr/>
    </dgm:pt>
    <dgm:pt modelId="{6E78E2FB-52C8-43F9-B2BD-3C56EC8F77C4}" type="pres">
      <dgm:prSet presAssocID="{25394C20-76C7-483F-A819-AFA037007A7F}" presName="ParentText" presStyleLbl="node1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118ED0-5832-4D3F-91B6-CFDFE9BF065A}" type="pres">
      <dgm:prSet presAssocID="{25394C20-76C7-483F-A819-AFA037007A7F}" presName="Image" presStyleLbl="bgImgPlace1" presStyleIdx="1" presStyleCnt="3" custLinFactNeighborX="2207" custLinFactNeighborY="980"/>
      <dgm:spPr>
        <a:solidFill>
          <a:srgbClr val="FFFF00"/>
        </a:solidFill>
      </dgm:spPr>
    </dgm:pt>
    <dgm:pt modelId="{07DA8481-8B25-46DC-B32D-95166D4FD092}" type="pres">
      <dgm:prSet presAssocID="{25394C20-76C7-483F-A819-AFA037007A7F}" presName="ChildText" presStyleLbl="fgAcc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2B5B97-E99C-4FCF-A29E-E7710683D831}" type="pres">
      <dgm:prSet presAssocID="{9874CCCB-5E71-4D22-AF20-05F8B66A8E93}" presName="sibTrans" presStyleCnt="0"/>
      <dgm:spPr/>
    </dgm:pt>
    <dgm:pt modelId="{39FF0908-903D-4805-B342-225363B668E7}" type="pres">
      <dgm:prSet presAssocID="{3A44E469-8B4A-4F8F-9BC7-5A3A32649D6E}" presName="composite" presStyleCnt="0"/>
      <dgm:spPr/>
    </dgm:pt>
    <dgm:pt modelId="{2AF0FFBA-1CB6-42AB-B863-71C0B44AE074}" type="pres">
      <dgm:prSet presAssocID="{3A44E469-8B4A-4F8F-9BC7-5A3A32649D6E}" presName="ParentText" presStyleLbl="node1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AC769C-B3B7-45D8-B1E5-774A7059BEE0}" type="pres">
      <dgm:prSet presAssocID="{3A44E469-8B4A-4F8F-9BC7-5A3A32649D6E}" presName="Image" presStyleLbl="bgImgPlace1" presStyleIdx="2" presStyleCnt="3" custLinFactNeighborX="640" custLinFactNeighborY="-3978"/>
      <dgm:spPr>
        <a:solidFill>
          <a:srgbClr val="FFFF00"/>
        </a:solidFill>
      </dgm:spPr>
    </dgm:pt>
    <dgm:pt modelId="{11536764-A356-4638-A988-00B01EADCD14}" type="pres">
      <dgm:prSet presAssocID="{3A44E469-8B4A-4F8F-9BC7-5A3A32649D6E}" presName="ChildText" presStyleLbl="fgAcc1" presStyleIdx="2" presStyleCnt="3" custScaleX="155324" custScaleY="147751" custLinFactNeighborX="41029" custLinFactNeighborY="498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4B88AA3-9FD2-4744-9CA1-06F1FDF82D08}" srcId="{3E50E5D6-A5F9-4E09-870D-29CD876B8F82}" destId="{42B55CA3-55FE-4300-97A2-D6E1BA55B62F}" srcOrd="0" destOrd="0" parTransId="{37FCB713-4DA6-4FE9-B0C6-498AF7DD43ED}" sibTransId="{9F4B7765-2ACA-408A-9691-B9CE6E280D59}"/>
    <dgm:cxn modelId="{72A5A8CD-CF6C-4DE6-ADE5-4D9AE464569C}" type="presOf" srcId="{42B55CA3-55FE-4300-97A2-D6E1BA55B62F}" destId="{BE2272F2-144A-42AC-A832-D4A5C0F51403}" srcOrd="0" destOrd="0" presId="urn:microsoft.com/office/officeart/2008/layout/TitledPictureBlocks"/>
    <dgm:cxn modelId="{B70385DB-E77B-4B5B-86F7-FE3F90BF0AC3}" srcId="{43D72289-3938-4EEB-868C-7E74FF2E28AC}" destId="{3A44E469-8B4A-4F8F-9BC7-5A3A32649D6E}" srcOrd="2" destOrd="0" parTransId="{0F8C06F8-3ADC-4858-821D-E3CBF7607897}" sibTransId="{E786136B-22B1-45F3-926C-212CCAA00666}"/>
    <dgm:cxn modelId="{A0AB802B-52C3-4738-BACC-167994A7516B}" srcId="{25394C20-76C7-483F-A819-AFA037007A7F}" destId="{3D6909EE-0FE9-44DC-94EA-BE5F6472BD74}" srcOrd="0" destOrd="0" parTransId="{0183918F-1F17-4956-87B8-20035897427D}" sibTransId="{74514A0E-FDCB-440E-8A34-2C56C40864A2}"/>
    <dgm:cxn modelId="{40C8EE19-1BBE-44C3-A4E6-E98BAE1BF3A2}" srcId="{43D72289-3938-4EEB-868C-7E74FF2E28AC}" destId="{3E50E5D6-A5F9-4E09-870D-29CD876B8F82}" srcOrd="0" destOrd="0" parTransId="{08E402B2-8458-4C12-A6A4-A1400184ADD6}" sibTransId="{91F83C7F-503F-46D5-A48F-4FEA8F368CC5}"/>
    <dgm:cxn modelId="{8F0B8124-DA85-442F-964A-A131E9A4F02D}" type="presOf" srcId="{43D72289-3938-4EEB-868C-7E74FF2E28AC}" destId="{F79867FB-E892-499C-93FF-0A78F8F5A3A4}" srcOrd="0" destOrd="0" presId="urn:microsoft.com/office/officeart/2008/layout/TitledPictureBlocks"/>
    <dgm:cxn modelId="{5306642A-8775-4AED-A7C8-344440AB07C1}" srcId="{3A44E469-8B4A-4F8F-9BC7-5A3A32649D6E}" destId="{BA2A89B2-284E-4D89-ACEC-87673E01C988}" srcOrd="0" destOrd="0" parTransId="{7DD1B7A5-9E2B-43B1-95EF-377BFCE3C3CE}" sibTransId="{82474059-FE95-4609-A7A1-479F05B192D3}"/>
    <dgm:cxn modelId="{B0F39D29-45B8-460A-8360-95063D5BE56E}" type="presOf" srcId="{25394C20-76C7-483F-A819-AFA037007A7F}" destId="{6E78E2FB-52C8-43F9-B2BD-3C56EC8F77C4}" srcOrd="0" destOrd="0" presId="urn:microsoft.com/office/officeart/2008/layout/TitledPictureBlocks"/>
    <dgm:cxn modelId="{E1A077AD-1939-492E-88A0-D612833CE608}" type="presOf" srcId="{3A44E469-8B4A-4F8F-9BC7-5A3A32649D6E}" destId="{2AF0FFBA-1CB6-42AB-B863-71C0B44AE074}" srcOrd="0" destOrd="0" presId="urn:microsoft.com/office/officeart/2008/layout/TitledPictureBlocks"/>
    <dgm:cxn modelId="{22B7EE28-62D7-4E94-8047-AC9763157E2F}" type="presOf" srcId="{3E50E5D6-A5F9-4E09-870D-29CD876B8F82}" destId="{EBC8D7B7-8BAD-4DB7-8C31-53A07BFC1953}" srcOrd="0" destOrd="0" presId="urn:microsoft.com/office/officeart/2008/layout/TitledPictureBlocks"/>
    <dgm:cxn modelId="{479108A7-1519-4D93-9717-DBD33DE13DB9}" type="presOf" srcId="{3D6909EE-0FE9-44DC-94EA-BE5F6472BD74}" destId="{07DA8481-8B25-46DC-B32D-95166D4FD092}" srcOrd="0" destOrd="0" presId="urn:microsoft.com/office/officeart/2008/layout/TitledPictureBlocks"/>
    <dgm:cxn modelId="{155C0DA2-BDE7-4EB1-B1F1-42B5FA91CC3F}" type="presOf" srcId="{BA2A89B2-284E-4D89-ACEC-87673E01C988}" destId="{11536764-A356-4638-A988-00B01EADCD14}" srcOrd="0" destOrd="0" presId="urn:microsoft.com/office/officeart/2008/layout/TitledPictureBlocks"/>
    <dgm:cxn modelId="{063CFADD-0E8B-41AF-95D7-4E433D5FF17E}" srcId="{43D72289-3938-4EEB-868C-7E74FF2E28AC}" destId="{25394C20-76C7-483F-A819-AFA037007A7F}" srcOrd="1" destOrd="0" parTransId="{39E5049F-6FE7-4211-8F56-E6AE1DCC42AF}" sibTransId="{9874CCCB-5E71-4D22-AF20-05F8B66A8E93}"/>
    <dgm:cxn modelId="{CF0F8F17-937B-47C8-B439-79F73702A995}" type="presParOf" srcId="{F79867FB-E892-499C-93FF-0A78F8F5A3A4}" destId="{3C361C41-4626-4A3C-9A12-275F381A5D1B}" srcOrd="0" destOrd="0" presId="urn:microsoft.com/office/officeart/2008/layout/TitledPictureBlocks"/>
    <dgm:cxn modelId="{B4E41318-8102-4DA3-9C3A-209C9F6702F9}" type="presParOf" srcId="{3C361C41-4626-4A3C-9A12-275F381A5D1B}" destId="{EBC8D7B7-8BAD-4DB7-8C31-53A07BFC1953}" srcOrd="0" destOrd="0" presId="urn:microsoft.com/office/officeart/2008/layout/TitledPictureBlocks"/>
    <dgm:cxn modelId="{1EAB26B8-15E4-436E-BE9A-A9AB1C9460E3}" type="presParOf" srcId="{3C361C41-4626-4A3C-9A12-275F381A5D1B}" destId="{8E980540-8589-4CA5-AED6-AF9F6D6CD174}" srcOrd="1" destOrd="0" presId="urn:microsoft.com/office/officeart/2008/layout/TitledPictureBlocks"/>
    <dgm:cxn modelId="{91EC0996-5FD2-4CFB-B9F9-A8BB4DE95505}" type="presParOf" srcId="{3C361C41-4626-4A3C-9A12-275F381A5D1B}" destId="{BE2272F2-144A-42AC-A832-D4A5C0F51403}" srcOrd="2" destOrd="0" presId="urn:microsoft.com/office/officeart/2008/layout/TitledPictureBlocks"/>
    <dgm:cxn modelId="{16036573-ED87-4009-9601-136A982F711C}" type="presParOf" srcId="{F79867FB-E892-499C-93FF-0A78F8F5A3A4}" destId="{DB37664E-F3BD-404D-A4CD-4625EFCA7308}" srcOrd="1" destOrd="0" presId="urn:microsoft.com/office/officeart/2008/layout/TitledPictureBlocks"/>
    <dgm:cxn modelId="{E3944D9D-BF59-4EF0-BAE8-D1A87B3B06F6}" type="presParOf" srcId="{F79867FB-E892-499C-93FF-0A78F8F5A3A4}" destId="{1EFF1F50-F2CF-4A90-8ACF-0D5BA2E005CC}" srcOrd="2" destOrd="0" presId="urn:microsoft.com/office/officeart/2008/layout/TitledPictureBlocks"/>
    <dgm:cxn modelId="{D75B616C-2791-4E1F-96AD-3404E92906DF}" type="presParOf" srcId="{1EFF1F50-F2CF-4A90-8ACF-0D5BA2E005CC}" destId="{6E78E2FB-52C8-43F9-B2BD-3C56EC8F77C4}" srcOrd="0" destOrd="0" presId="urn:microsoft.com/office/officeart/2008/layout/TitledPictureBlocks"/>
    <dgm:cxn modelId="{A09F4A84-0EA3-4EDD-884D-761ECF7DD624}" type="presParOf" srcId="{1EFF1F50-F2CF-4A90-8ACF-0D5BA2E005CC}" destId="{AA118ED0-5832-4D3F-91B6-CFDFE9BF065A}" srcOrd="1" destOrd="0" presId="urn:microsoft.com/office/officeart/2008/layout/TitledPictureBlocks"/>
    <dgm:cxn modelId="{4BD4183F-F4FD-4864-BAEA-A92D0032585E}" type="presParOf" srcId="{1EFF1F50-F2CF-4A90-8ACF-0D5BA2E005CC}" destId="{07DA8481-8B25-46DC-B32D-95166D4FD092}" srcOrd="2" destOrd="0" presId="urn:microsoft.com/office/officeart/2008/layout/TitledPictureBlocks"/>
    <dgm:cxn modelId="{FC66DAF5-01A7-44E8-8EA7-3B5817FD139E}" type="presParOf" srcId="{F79867FB-E892-499C-93FF-0A78F8F5A3A4}" destId="{5B2B5B97-E99C-4FCF-A29E-E7710683D831}" srcOrd="3" destOrd="0" presId="urn:microsoft.com/office/officeart/2008/layout/TitledPictureBlocks"/>
    <dgm:cxn modelId="{6E373E2F-D39B-494A-BD85-38356050BD44}" type="presParOf" srcId="{F79867FB-E892-499C-93FF-0A78F8F5A3A4}" destId="{39FF0908-903D-4805-B342-225363B668E7}" srcOrd="4" destOrd="0" presId="urn:microsoft.com/office/officeart/2008/layout/TitledPictureBlocks"/>
    <dgm:cxn modelId="{CEB3BC92-822C-4391-9882-70D8DB2B21FD}" type="presParOf" srcId="{39FF0908-903D-4805-B342-225363B668E7}" destId="{2AF0FFBA-1CB6-42AB-B863-71C0B44AE074}" srcOrd="0" destOrd="0" presId="urn:microsoft.com/office/officeart/2008/layout/TitledPictureBlocks"/>
    <dgm:cxn modelId="{FC52614A-43DE-472D-82AF-5E24A5472051}" type="presParOf" srcId="{39FF0908-903D-4805-B342-225363B668E7}" destId="{2DAC769C-B3B7-45D8-B1E5-774A7059BEE0}" srcOrd="1" destOrd="0" presId="urn:microsoft.com/office/officeart/2008/layout/TitledPictureBlocks"/>
    <dgm:cxn modelId="{3BE489B8-BE42-4F1E-95F6-A86AD6F5371C}" type="presParOf" srcId="{39FF0908-903D-4805-B342-225363B668E7}" destId="{11536764-A356-4638-A988-00B01EADCD14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980540-8589-4CA5-AED6-AF9F6D6CD174}">
      <dsp:nvSpPr>
        <dsp:cNvPr id="0" name=""/>
        <dsp:cNvSpPr/>
      </dsp:nvSpPr>
      <dsp:spPr>
        <a:xfrm>
          <a:off x="1287999" y="357923"/>
          <a:ext cx="1858681" cy="1574849"/>
        </a:xfrm>
        <a:prstGeom prst="rect">
          <a:avLst/>
        </a:prstGeom>
        <a:solidFill>
          <a:srgbClr val="FFFF00"/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2272F2-144A-42AC-A832-D4A5C0F51403}">
      <dsp:nvSpPr>
        <dsp:cNvPr id="0" name=""/>
        <dsp:cNvSpPr/>
      </dsp:nvSpPr>
      <dsp:spPr>
        <a:xfrm>
          <a:off x="3057720" y="432597"/>
          <a:ext cx="881359" cy="917321"/>
        </a:xfrm>
        <a:prstGeom prst="roundRect">
          <a:avLst>
            <a:gd name="adj" fmla="val 10000"/>
          </a:avLst>
        </a:prstGeom>
        <a:solidFill>
          <a:schemeClr val="accent6">
            <a:lumMod val="20000"/>
            <a:lumOff val="80000"/>
            <a:alpha val="9000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Интервал 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( а; </a:t>
          </a:r>
          <a:r>
            <a:rPr lang="en-US" sz="1500" kern="1200" dirty="0" smtClean="0"/>
            <a:t>b)</a:t>
          </a:r>
          <a:endParaRPr lang="ru-RU" sz="1500" kern="1200" dirty="0"/>
        </a:p>
      </dsp:txBody>
      <dsp:txXfrm>
        <a:off x="3083534" y="458411"/>
        <a:ext cx="829731" cy="865693"/>
      </dsp:txXfrm>
    </dsp:sp>
    <dsp:sp modelId="{EBC8D7B7-8BAD-4DB7-8C31-53A07BFC1953}">
      <dsp:nvSpPr>
        <dsp:cNvPr id="0" name=""/>
        <dsp:cNvSpPr/>
      </dsp:nvSpPr>
      <dsp:spPr>
        <a:xfrm>
          <a:off x="1279486" y="164987"/>
          <a:ext cx="1858681" cy="2711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Условные обозначения</a:t>
          </a:r>
          <a:endParaRPr lang="ru-RU" sz="1300" kern="1200" dirty="0"/>
        </a:p>
      </dsp:txBody>
      <dsp:txXfrm>
        <a:off x="1279486" y="164987"/>
        <a:ext cx="1858681" cy="271182"/>
      </dsp:txXfrm>
    </dsp:sp>
    <dsp:sp modelId="{AA118ED0-5832-4D3F-91B6-CFDFE9BF065A}">
      <dsp:nvSpPr>
        <dsp:cNvPr id="0" name=""/>
        <dsp:cNvSpPr/>
      </dsp:nvSpPr>
      <dsp:spPr>
        <a:xfrm>
          <a:off x="4185289" y="373357"/>
          <a:ext cx="1858681" cy="1574849"/>
        </a:xfrm>
        <a:prstGeom prst="rect">
          <a:avLst/>
        </a:prstGeom>
        <a:solidFill>
          <a:srgbClr val="FFFF00"/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DA8481-8B25-46DC-B32D-95166D4FD092}">
      <dsp:nvSpPr>
        <dsp:cNvPr id="0" name=""/>
        <dsp:cNvSpPr/>
      </dsp:nvSpPr>
      <dsp:spPr>
        <a:xfrm>
          <a:off x="5755440" y="578305"/>
          <a:ext cx="881359" cy="9173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Отрезок</a:t>
          </a:r>
          <a:endParaRPr lang="ru-RU" sz="1500" kern="1200" dirty="0"/>
        </a:p>
      </dsp:txBody>
      <dsp:txXfrm>
        <a:off x="5781254" y="604119"/>
        <a:ext cx="829731" cy="865693"/>
      </dsp:txXfrm>
    </dsp:sp>
    <dsp:sp modelId="{6E78E2FB-52C8-43F9-B2BD-3C56EC8F77C4}">
      <dsp:nvSpPr>
        <dsp:cNvPr id="0" name=""/>
        <dsp:cNvSpPr/>
      </dsp:nvSpPr>
      <dsp:spPr>
        <a:xfrm>
          <a:off x="4144267" y="57634"/>
          <a:ext cx="1858681" cy="2711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Условные обозначения</a:t>
          </a:r>
          <a:endParaRPr lang="ru-RU" sz="1300" kern="1200" dirty="0"/>
        </a:p>
      </dsp:txBody>
      <dsp:txXfrm>
        <a:off x="4144267" y="57634"/>
        <a:ext cx="1858681" cy="271182"/>
      </dsp:txXfrm>
    </dsp:sp>
    <dsp:sp modelId="{2DAC769C-B3B7-45D8-B1E5-774A7059BEE0}">
      <dsp:nvSpPr>
        <dsp:cNvPr id="0" name=""/>
        <dsp:cNvSpPr/>
      </dsp:nvSpPr>
      <dsp:spPr>
        <a:xfrm>
          <a:off x="2606128" y="2419668"/>
          <a:ext cx="1858681" cy="1574849"/>
        </a:xfrm>
        <a:prstGeom prst="rect">
          <a:avLst/>
        </a:prstGeom>
        <a:solidFill>
          <a:srgbClr val="FFFF00"/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536764-A356-4638-A988-00B01EADCD14}">
      <dsp:nvSpPr>
        <dsp:cNvPr id="0" name=""/>
        <dsp:cNvSpPr/>
      </dsp:nvSpPr>
      <dsp:spPr>
        <a:xfrm>
          <a:off x="4323217" y="2529420"/>
          <a:ext cx="1368962" cy="13553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Луч: 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1- открытый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2- закрытый</a:t>
          </a:r>
          <a:endParaRPr lang="ru-RU" sz="1500" kern="1200" dirty="0"/>
        </a:p>
      </dsp:txBody>
      <dsp:txXfrm>
        <a:off x="4362914" y="2569117"/>
        <a:ext cx="1289568" cy="1275957"/>
      </dsp:txXfrm>
    </dsp:sp>
    <dsp:sp modelId="{2AF0FFBA-1CB6-42AB-B863-71C0B44AE074}">
      <dsp:nvSpPr>
        <dsp:cNvPr id="0" name=""/>
        <dsp:cNvSpPr/>
      </dsp:nvSpPr>
      <dsp:spPr>
        <a:xfrm>
          <a:off x="2594232" y="2182026"/>
          <a:ext cx="1858681" cy="2711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Условные обозначения</a:t>
          </a:r>
          <a:endParaRPr lang="ru-RU" sz="1300" kern="1200" dirty="0"/>
        </a:p>
      </dsp:txBody>
      <dsp:txXfrm>
        <a:off x="2594232" y="2182026"/>
        <a:ext cx="1858681" cy="2711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gif"/><Relationship Id="rId5" Type="http://schemas.openxmlformats.org/officeDocument/2006/relationships/image" Target="../media/image9.gif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3886200"/>
            <a:ext cx="8424936" cy="227910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l"/>
            <a:r>
              <a:rPr lang="ru-RU" sz="2000" dirty="0" smtClean="0"/>
              <a:t>К учебнику «Алгебра 8» авторы: Ю. Н. Макарычев, Н. Г. </a:t>
            </a:r>
            <a:r>
              <a:rPr lang="ru-RU" sz="2000" dirty="0" err="1" smtClean="0"/>
              <a:t>Миндюк</a:t>
            </a:r>
            <a:r>
              <a:rPr lang="ru-RU" sz="2000" dirty="0" smtClean="0"/>
              <a:t>, К. И. </a:t>
            </a:r>
            <a:r>
              <a:rPr lang="ru-RU" sz="2000" dirty="0" err="1" smtClean="0"/>
              <a:t>Нешков</a:t>
            </a:r>
            <a:r>
              <a:rPr lang="ru-RU" sz="2000" dirty="0" smtClean="0"/>
              <a:t>, С. Б. Суворова.</a:t>
            </a:r>
          </a:p>
          <a:p>
            <a:pPr algn="l"/>
            <a:r>
              <a:rPr lang="ru-RU" sz="2000" dirty="0" smtClean="0"/>
              <a:t> Издательство «Просвещение» </a:t>
            </a:r>
          </a:p>
          <a:p>
            <a:r>
              <a:rPr lang="ru-RU" sz="2000" dirty="0" smtClean="0"/>
              <a:t>Выполнила: </a:t>
            </a:r>
            <a:r>
              <a:rPr lang="ru-RU" sz="2000" dirty="0" err="1" smtClean="0"/>
              <a:t>Домоводова</a:t>
            </a:r>
            <a:r>
              <a:rPr lang="ru-RU" sz="2000" dirty="0" smtClean="0"/>
              <a:t> Елена Владимировна, учитель математики МБОУ «СОШ № </a:t>
            </a:r>
            <a:r>
              <a:rPr lang="ru-RU" sz="2000" dirty="0" smtClean="0"/>
              <a:t>82 г</a:t>
            </a:r>
            <a:r>
              <a:rPr lang="ru-RU" sz="2000" dirty="0" smtClean="0"/>
              <a:t>. Владивостока»</a:t>
            </a:r>
          </a:p>
          <a:p>
            <a:r>
              <a:rPr lang="ru-RU" sz="2000" dirty="0" smtClean="0"/>
              <a:t>2014-2015 год</a:t>
            </a:r>
            <a:endParaRPr lang="ru-RU" sz="20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 smtClean="0">
                <a:cs typeface="Aharoni" panose="02010803020104030203" pitchFamily="2" charset="-79"/>
              </a:rPr>
              <a:t>Числовые неравенства.</a:t>
            </a:r>
            <a:br>
              <a:rPr lang="ru-RU" sz="2000" b="1" dirty="0" smtClean="0">
                <a:cs typeface="Aharoni" panose="02010803020104030203" pitchFamily="2" charset="-79"/>
              </a:rPr>
            </a:br>
            <a:r>
              <a:rPr lang="ru-RU" sz="2000" b="1" dirty="0" smtClean="0">
                <a:cs typeface="Aharoni" panose="02010803020104030203" pitchFamily="2" charset="-79"/>
              </a:rPr>
              <a:t> Неравенства с одной переменной.</a:t>
            </a:r>
            <a:endParaRPr lang="ru-RU" sz="2000" b="1" dirty="0"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01411425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b="1" i="1" dirty="0" smtClean="0">
                <a:solidFill>
                  <a:srgbClr val="FF0000"/>
                </a:solidFill>
              </a:rPr>
              <a:t>С П А С И Б О !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861048"/>
            <a:ext cx="3408363" cy="1042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2162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09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3886200"/>
            <a:ext cx="7056784" cy="271115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 smtClean="0"/>
              <a:t>Задачи: </a:t>
            </a:r>
          </a:p>
          <a:p>
            <a:pPr marL="342900" indent="-342900" algn="l">
              <a:buFontTx/>
              <a:buChar char="-"/>
            </a:pP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Контроль ЗУН по теме «Числовые неравенства и их свойства» – самостоятельная работа</a:t>
            </a:r>
          </a:p>
          <a:p>
            <a:pPr marL="342900" indent="-342900" algn="l">
              <a:buFontTx/>
              <a:buChar char="-"/>
            </a:pPr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</a:rPr>
              <a:t>новый УМ по теме «неравенства с одной переменной и их системы» - осмыслить понятия и определения</a:t>
            </a:r>
          </a:p>
          <a:p>
            <a:pPr marL="342900" indent="-342900" algn="l">
              <a:buFontTx/>
              <a:buChar char="-"/>
            </a:pPr>
            <a:r>
              <a:rPr lang="ru-RU" sz="2000" dirty="0" smtClean="0">
                <a:solidFill>
                  <a:srgbClr val="00B050"/>
                </a:solidFill>
              </a:rPr>
              <a:t>Выполнение упражнений по образцу</a:t>
            </a:r>
          </a:p>
          <a:p>
            <a:pPr marL="342900" indent="-342900" algn="l">
              <a:buFontTx/>
              <a:buChar char="-"/>
            </a:pPr>
            <a:endParaRPr lang="ru-RU" sz="20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548680"/>
            <a:ext cx="8062664" cy="333980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r>
              <a:rPr lang="ru-RU" sz="2000" dirty="0" smtClean="0">
                <a:solidFill>
                  <a:schemeClr val="accent3"/>
                </a:solidFill>
              </a:rPr>
              <a:t>Цель</a:t>
            </a:r>
            <a:r>
              <a:rPr lang="ru-RU" sz="2000" dirty="0" smtClean="0"/>
              <a:t>: </a:t>
            </a:r>
            <a:r>
              <a:rPr lang="ru-RU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- формировать ЗУН по теме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>
                <a:solidFill>
                  <a:srgbClr val="00B050"/>
                </a:solidFill>
              </a:rPr>
              <a:t>Цели по УУД</a:t>
            </a:r>
            <a:r>
              <a:rPr lang="ru-RU" sz="2000" dirty="0">
                <a:solidFill>
                  <a:srgbClr val="00B050"/>
                </a:solidFill>
              </a:rPr>
              <a:t>: </a:t>
            </a:r>
            <a:r>
              <a:rPr lang="ru-RU" sz="2000" dirty="0" smtClean="0">
                <a:solidFill>
                  <a:srgbClr val="00B050"/>
                </a:solidFill>
              </a:rPr>
              <a:t/>
            </a:r>
            <a:br>
              <a:rPr lang="ru-RU" sz="2000" dirty="0" smtClean="0">
                <a:solidFill>
                  <a:srgbClr val="00B050"/>
                </a:solidFill>
              </a:rPr>
            </a:br>
            <a:r>
              <a:rPr lang="ru-RU" sz="2000" dirty="0" smtClean="0">
                <a:solidFill>
                  <a:srgbClr val="92D050"/>
                </a:solidFill>
              </a:rPr>
              <a:t>- Находить </a:t>
            </a:r>
            <a:r>
              <a:rPr lang="ru-RU" sz="2000" dirty="0">
                <a:solidFill>
                  <a:srgbClr val="92D050"/>
                </a:solidFill>
              </a:rPr>
              <a:t>(в учебниках и других источниках, в том числе используя ИКТ) достоверную информацию, необходимую для решения учебных и  жизненных задач;</a:t>
            </a:r>
            <a:br>
              <a:rPr lang="ru-RU" sz="2000" dirty="0">
                <a:solidFill>
                  <a:srgbClr val="92D050"/>
                </a:solidFill>
              </a:rPr>
            </a:b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- Работать 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по плану, сверяясь с целью, находить и исправлять ошибки, в том числе самостоятельно, используя ИКТ; </a:t>
            </a:r>
            <a:br>
              <a:rPr lang="ru-RU" sz="2000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</a:rPr>
              <a:t>- Излагать 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своё мнение (в монологе, диалоге, </a:t>
            </a:r>
            <a:r>
              <a:rPr lang="ru-RU" sz="2000" dirty="0" err="1">
                <a:solidFill>
                  <a:schemeClr val="accent3">
                    <a:lumMod val="50000"/>
                  </a:schemeClr>
                </a:solidFill>
              </a:rPr>
              <a:t>полилоге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), аргументируя его, подтверждая фактами, выдвигая контраргументы в дискуссии; </a:t>
            </a:r>
            <a:br>
              <a:rPr lang="ru-RU" sz="2000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</a:rPr>
              <a:t>- Осознавать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>свои эмоции, адекватно выражать их и контролировать, понимать эмоциональное состояние других людей</a:t>
            </a:r>
            <a:br>
              <a:rPr lang="ru-RU" sz="2000" dirty="0">
                <a:solidFill>
                  <a:schemeClr val="accent2">
                    <a:lumMod val="50000"/>
                  </a:schemeClr>
                </a:solidFill>
              </a:rPr>
            </a:br>
            <a:endParaRPr lang="ru-RU" sz="2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2508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1600200"/>
            <a:ext cx="4032448" cy="4525963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1800" b="1" dirty="0" smtClean="0">
                <a:solidFill>
                  <a:schemeClr val="accent6"/>
                </a:solidFill>
              </a:rPr>
              <a:t>Вариант 1 </a:t>
            </a:r>
          </a:p>
          <a:p>
            <a:r>
              <a:rPr lang="ru-RU" sz="1800" b="1" dirty="0">
                <a:solidFill>
                  <a:schemeClr val="accent3">
                    <a:lumMod val="50000"/>
                  </a:schemeClr>
                </a:solidFill>
                <a:latin typeface="SchoolBook-Bold"/>
              </a:rPr>
              <a:t>1. </a:t>
            </a:r>
            <a:r>
              <a:rPr lang="ru-RU" sz="1800" dirty="0">
                <a:solidFill>
                  <a:schemeClr val="accent3">
                    <a:lumMod val="50000"/>
                  </a:schemeClr>
                </a:solidFill>
                <a:latin typeface="SchoolBook-Regular"/>
              </a:rPr>
              <a:t> 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  <a:latin typeface="SchoolBook-Regular"/>
              </a:rPr>
              <a:t>Решите неравенство:</a:t>
            </a:r>
          </a:p>
          <a:p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  <a:latin typeface="SchoolBook-Regular"/>
              </a:rPr>
              <a:t>А) </a:t>
            </a:r>
            <a:r>
              <a:rPr lang="ru-RU" sz="1800" dirty="0">
                <a:solidFill>
                  <a:schemeClr val="accent3">
                    <a:lumMod val="50000"/>
                  </a:schemeClr>
                </a:solidFill>
                <a:latin typeface="SchoolBook-Regular"/>
              </a:rPr>
              <a:t>3 – 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  <a:latin typeface="SchoolBook-Regular"/>
              </a:rPr>
              <a:t>2(х</a:t>
            </a:r>
            <a:r>
              <a:rPr lang="ru-RU" sz="1800" i="1" dirty="0" smtClean="0">
                <a:solidFill>
                  <a:schemeClr val="accent3">
                    <a:lumMod val="50000"/>
                  </a:schemeClr>
                </a:solidFill>
                <a:latin typeface="SchoolBook-Italic"/>
              </a:rPr>
              <a:t> </a:t>
            </a:r>
            <a:r>
              <a:rPr lang="ru-RU" sz="1800" dirty="0">
                <a:solidFill>
                  <a:schemeClr val="accent3">
                    <a:lumMod val="50000"/>
                  </a:schemeClr>
                </a:solidFill>
                <a:latin typeface="SchoolBook-Regular"/>
              </a:rPr>
              <a:t>+ 3) &gt; 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  <a:latin typeface="SchoolBook-Regular"/>
              </a:rPr>
              <a:t>2х</a:t>
            </a:r>
            <a:r>
              <a:rPr lang="ru-RU" sz="1800" i="1" dirty="0" smtClean="0">
                <a:solidFill>
                  <a:schemeClr val="accent3">
                    <a:lumMod val="50000"/>
                  </a:schemeClr>
                </a:solidFill>
                <a:latin typeface="SchoolBook-Italic"/>
              </a:rPr>
              <a:t>.</a:t>
            </a:r>
          </a:p>
          <a:p>
            <a:r>
              <a:rPr lang="ru-RU" sz="1800" i="1" dirty="0" smtClean="0">
                <a:solidFill>
                  <a:schemeClr val="accent3">
                    <a:lumMod val="50000"/>
                  </a:schemeClr>
                </a:solidFill>
                <a:latin typeface="SchoolBook-Italic"/>
              </a:rPr>
              <a:t>Б) 5х </a:t>
            </a:r>
            <a:r>
              <a:rPr lang="en-US" sz="1800" i="1" dirty="0" smtClean="0">
                <a:solidFill>
                  <a:schemeClr val="accent3">
                    <a:lumMod val="50000"/>
                  </a:schemeClr>
                </a:solidFill>
                <a:latin typeface="SchoolBook-Italic"/>
              </a:rPr>
              <a:t>&gt; -2</a:t>
            </a:r>
          </a:p>
          <a:p>
            <a:r>
              <a:rPr lang="en-US" sz="1800" i="1" dirty="0" smtClean="0">
                <a:solidFill>
                  <a:schemeClr val="accent3">
                    <a:lumMod val="50000"/>
                  </a:schemeClr>
                </a:solidFill>
                <a:latin typeface="SchoolBook-Italic"/>
              </a:rPr>
              <a:t>B) – 3a &lt; 27</a:t>
            </a:r>
          </a:p>
          <a:p>
            <a:r>
              <a:rPr lang="en-US" sz="1800" i="1" dirty="0" smtClean="0">
                <a:solidFill>
                  <a:schemeClr val="tx2">
                    <a:lumMod val="75000"/>
                  </a:schemeClr>
                </a:solidFill>
                <a:latin typeface="SchoolBook-Italic"/>
              </a:rPr>
              <a:t>2. </a:t>
            </a:r>
            <a:r>
              <a:rPr lang="ru-RU" sz="1800" i="1" dirty="0" smtClean="0">
                <a:solidFill>
                  <a:schemeClr val="tx2">
                    <a:lumMod val="75000"/>
                  </a:schemeClr>
                </a:solidFill>
                <a:latin typeface="SchoolBook-Italic"/>
              </a:rPr>
              <a:t>Оцените значение выражения</a:t>
            </a:r>
            <a:r>
              <a:rPr lang="en-US" sz="1800" i="1" dirty="0" smtClean="0">
                <a:solidFill>
                  <a:schemeClr val="tx2">
                    <a:lumMod val="75000"/>
                  </a:schemeClr>
                </a:solidFill>
                <a:latin typeface="SchoolBook-Italic"/>
              </a:rPr>
              <a:t>:a)</a:t>
            </a:r>
            <a:r>
              <a:rPr lang="ru-RU" sz="1800" i="1" dirty="0" smtClean="0">
                <a:solidFill>
                  <a:schemeClr val="tx2">
                    <a:lumMod val="75000"/>
                  </a:schemeClr>
                </a:solidFill>
                <a:latin typeface="SchoolBook-Italic"/>
              </a:rPr>
              <a:t> (х + у), </a:t>
            </a:r>
            <a:r>
              <a:rPr lang="en-US" sz="1800" i="1" dirty="0" smtClean="0">
                <a:solidFill>
                  <a:schemeClr val="tx2">
                    <a:lumMod val="75000"/>
                  </a:schemeClr>
                </a:solidFill>
                <a:latin typeface="SchoolBook-Italic"/>
              </a:rPr>
              <a:t>b) x/y, </a:t>
            </a:r>
            <a:r>
              <a:rPr lang="ru-RU" sz="1800" i="1" dirty="0" smtClean="0">
                <a:solidFill>
                  <a:schemeClr val="tx2">
                    <a:lumMod val="75000"/>
                  </a:schemeClr>
                </a:solidFill>
                <a:latin typeface="SchoolBook-Italic"/>
              </a:rPr>
              <a:t>если 5</a:t>
            </a:r>
            <a:r>
              <a:rPr lang="en-US" sz="1800" i="1" dirty="0" smtClean="0">
                <a:solidFill>
                  <a:schemeClr val="tx2">
                    <a:lumMod val="75000"/>
                  </a:schemeClr>
                </a:solidFill>
                <a:latin typeface="SchoolBook-Italic"/>
              </a:rPr>
              <a:t>&lt;x&lt;9, </a:t>
            </a:r>
            <a:r>
              <a:rPr lang="ru-RU" sz="1800" i="1" dirty="0" smtClean="0">
                <a:solidFill>
                  <a:schemeClr val="tx2">
                    <a:lumMod val="75000"/>
                  </a:schemeClr>
                </a:solidFill>
                <a:latin typeface="SchoolBook-Italic"/>
              </a:rPr>
              <a:t>и </a:t>
            </a:r>
            <a:r>
              <a:rPr lang="en-US" sz="1800" i="1" dirty="0" smtClean="0">
                <a:solidFill>
                  <a:schemeClr val="tx2">
                    <a:lumMod val="75000"/>
                  </a:schemeClr>
                </a:solidFill>
                <a:latin typeface="SchoolBook-Italic"/>
              </a:rPr>
              <a:t>-3&lt;y&lt;-1? </a:t>
            </a:r>
          </a:p>
          <a:p>
            <a:r>
              <a:rPr lang="en-US" sz="1800" i="1" dirty="0" smtClean="0">
                <a:solidFill>
                  <a:schemeClr val="accent2">
                    <a:lumMod val="75000"/>
                  </a:schemeClr>
                </a:solidFill>
                <a:latin typeface="SchoolBook-Italic"/>
              </a:rPr>
              <a:t>3. </a:t>
            </a:r>
            <a:r>
              <a:rPr lang="ru-RU" sz="1800" i="1" dirty="0" smtClean="0">
                <a:solidFill>
                  <a:schemeClr val="accent2">
                    <a:lumMod val="75000"/>
                  </a:schemeClr>
                </a:solidFill>
                <a:latin typeface="SchoolBook-Italic"/>
              </a:rPr>
              <a:t>Оцените площадь треугольника, с основанием – а,  4 см</a:t>
            </a:r>
            <a:r>
              <a:rPr lang="en-US" sz="1800" i="1" dirty="0" smtClean="0">
                <a:solidFill>
                  <a:schemeClr val="accent2">
                    <a:lumMod val="75000"/>
                  </a:schemeClr>
                </a:solidFill>
                <a:latin typeface="SchoolBook-Italic"/>
              </a:rPr>
              <a:t>&lt; a </a:t>
            </a:r>
            <a:r>
              <a:rPr lang="ru-RU" sz="1800" i="1" dirty="0" smtClean="0">
                <a:solidFill>
                  <a:schemeClr val="accent2">
                    <a:lumMod val="75000"/>
                  </a:schemeClr>
                </a:solidFill>
                <a:latin typeface="SchoolBook-Italic"/>
              </a:rPr>
              <a:t>см </a:t>
            </a:r>
            <a:r>
              <a:rPr lang="en-US" sz="1800" i="1" dirty="0" smtClean="0">
                <a:solidFill>
                  <a:schemeClr val="accent2">
                    <a:lumMod val="75000"/>
                  </a:schemeClr>
                </a:solidFill>
                <a:latin typeface="SchoolBook-Italic"/>
              </a:rPr>
              <a:t>&lt;8</a:t>
            </a:r>
            <a:r>
              <a:rPr lang="ru-RU" sz="1800" i="1" dirty="0" smtClean="0">
                <a:solidFill>
                  <a:schemeClr val="accent2">
                    <a:lumMod val="75000"/>
                  </a:schemeClr>
                </a:solidFill>
                <a:latin typeface="SchoolBook-Italic"/>
              </a:rPr>
              <a:t> см</a:t>
            </a:r>
            <a:r>
              <a:rPr lang="en-US" sz="1800" i="1" dirty="0" smtClean="0">
                <a:solidFill>
                  <a:schemeClr val="accent2">
                    <a:lumMod val="75000"/>
                  </a:schemeClr>
                </a:solidFill>
                <a:latin typeface="SchoolBook-Italic"/>
              </a:rPr>
              <a:t>, </a:t>
            </a:r>
            <a:r>
              <a:rPr lang="ru-RU" sz="1800" i="1" dirty="0" smtClean="0">
                <a:solidFill>
                  <a:schemeClr val="accent2">
                    <a:lumMod val="75000"/>
                  </a:schemeClr>
                </a:solidFill>
                <a:latin typeface="SchoolBook-Italic"/>
              </a:rPr>
              <a:t>и высотой – </a:t>
            </a:r>
            <a:r>
              <a:rPr lang="en-US" sz="1800" i="1" dirty="0" smtClean="0">
                <a:solidFill>
                  <a:schemeClr val="accent2">
                    <a:lumMod val="75000"/>
                  </a:schemeClr>
                </a:solidFill>
                <a:latin typeface="SchoolBook-Italic"/>
              </a:rPr>
              <a:t>h, </a:t>
            </a:r>
            <a:r>
              <a:rPr lang="ru-RU" sz="1800" i="1" dirty="0" smtClean="0">
                <a:solidFill>
                  <a:schemeClr val="accent2">
                    <a:lumMod val="75000"/>
                  </a:schemeClr>
                </a:solidFill>
                <a:latin typeface="SchoolBook-Italic"/>
              </a:rPr>
              <a:t> 5 см</a:t>
            </a:r>
            <a:r>
              <a:rPr lang="en-US" sz="1800" i="1" dirty="0" smtClean="0">
                <a:solidFill>
                  <a:schemeClr val="accent2">
                    <a:lumMod val="75000"/>
                  </a:schemeClr>
                </a:solidFill>
                <a:latin typeface="SchoolBook-Italic"/>
              </a:rPr>
              <a:t> &lt; h&lt;7</a:t>
            </a:r>
            <a:r>
              <a:rPr lang="ru-RU" sz="1800" i="1" dirty="0" smtClean="0">
                <a:solidFill>
                  <a:schemeClr val="accent2">
                    <a:lumMod val="75000"/>
                  </a:schemeClr>
                </a:solidFill>
                <a:latin typeface="SchoolBook-Italic"/>
              </a:rPr>
              <a:t> см</a:t>
            </a:r>
            <a:r>
              <a:rPr lang="en-US" sz="1800" i="1" dirty="0" smtClean="0">
                <a:solidFill>
                  <a:schemeClr val="accent2">
                    <a:lumMod val="75000"/>
                  </a:schemeClr>
                </a:solidFill>
                <a:latin typeface="SchoolBook-Italic"/>
              </a:rPr>
              <a:t>?</a:t>
            </a:r>
            <a:endParaRPr lang="ru-RU" sz="1800" i="1" dirty="0" smtClean="0">
              <a:solidFill>
                <a:schemeClr val="accent2">
                  <a:lumMod val="75000"/>
                </a:schemeClr>
              </a:solidFill>
              <a:latin typeface="SchoolBook-Italic"/>
            </a:endParaRPr>
          </a:p>
          <a:p>
            <a:endParaRPr lang="ru-RU" sz="1800" i="1" dirty="0" smtClean="0">
              <a:latin typeface="SchoolBook-Italic"/>
            </a:endParaRPr>
          </a:p>
          <a:p>
            <a:endParaRPr lang="ru-RU" sz="1800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ru-RU" sz="2000" b="1" dirty="0" smtClean="0">
                <a:solidFill>
                  <a:schemeClr val="accent6"/>
                </a:solidFill>
              </a:rPr>
              <a:t>Вариант 2</a:t>
            </a:r>
            <a:endParaRPr lang="en-US" sz="2000" b="1" dirty="0" smtClean="0">
              <a:solidFill>
                <a:schemeClr val="accent6"/>
              </a:solidFill>
            </a:endParaRPr>
          </a:p>
          <a:p>
            <a:pPr lvl="0"/>
            <a:r>
              <a:rPr lang="ru-RU" sz="1800" b="1" dirty="0">
                <a:solidFill>
                  <a:schemeClr val="accent3">
                    <a:lumMod val="75000"/>
                  </a:schemeClr>
                </a:solidFill>
                <a:latin typeface="SchoolBook-Bold"/>
              </a:rPr>
              <a:t>1. </a:t>
            </a:r>
            <a:r>
              <a:rPr lang="ru-RU" sz="1800" dirty="0">
                <a:solidFill>
                  <a:schemeClr val="accent3">
                    <a:lumMod val="75000"/>
                  </a:schemeClr>
                </a:solidFill>
                <a:latin typeface="SchoolBook-Regular"/>
              </a:rPr>
              <a:t> Решите неравенство:</a:t>
            </a:r>
          </a:p>
          <a:p>
            <a:pPr lvl="0"/>
            <a:r>
              <a:rPr lang="ru-RU" sz="1800" dirty="0">
                <a:solidFill>
                  <a:schemeClr val="accent3">
                    <a:lumMod val="75000"/>
                  </a:schemeClr>
                </a:solidFill>
                <a:latin typeface="SchoolBook-Regular"/>
              </a:rPr>
              <a:t>А) </a:t>
            </a:r>
            <a:r>
              <a:rPr lang="en-US" sz="1800" dirty="0" smtClean="0">
                <a:solidFill>
                  <a:schemeClr val="accent3">
                    <a:lumMod val="75000"/>
                  </a:schemeClr>
                </a:solidFill>
                <a:latin typeface="SchoolBook-Regular"/>
              </a:rPr>
              <a:t>6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SchoolBook-Regular"/>
              </a:rPr>
              <a:t> </a:t>
            </a:r>
            <a:r>
              <a:rPr lang="ru-RU" sz="1800" dirty="0">
                <a:solidFill>
                  <a:schemeClr val="accent3">
                    <a:lumMod val="75000"/>
                  </a:schemeClr>
                </a:solidFill>
                <a:latin typeface="SchoolBook-Regular"/>
              </a:rPr>
              <a:t>– </a:t>
            </a:r>
            <a:r>
              <a:rPr lang="en-US" sz="1800" dirty="0" smtClean="0">
                <a:solidFill>
                  <a:schemeClr val="accent3">
                    <a:lumMod val="75000"/>
                  </a:schemeClr>
                </a:solidFill>
                <a:latin typeface="SchoolBook-Regular"/>
              </a:rPr>
              <a:t>5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SchoolBook-Regular"/>
              </a:rPr>
              <a:t>(х</a:t>
            </a:r>
            <a:r>
              <a:rPr lang="ru-RU" sz="1800" i="1" dirty="0" smtClean="0">
                <a:solidFill>
                  <a:schemeClr val="accent3">
                    <a:lumMod val="75000"/>
                  </a:schemeClr>
                </a:solidFill>
                <a:latin typeface="SchoolBook-Italic"/>
              </a:rPr>
              <a:t> </a:t>
            </a:r>
            <a:r>
              <a:rPr lang="ru-RU" sz="1800" dirty="0">
                <a:solidFill>
                  <a:schemeClr val="accent3">
                    <a:lumMod val="75000"/>
                  </a:schemeClr>
                </a:solidFill>
                <a:latin typeface="SchoolBook-Regular"/>
              </a:rPr>
              <a:t>+ </a:t>
            </a:r>
            <a:r>
              <a:rPr lang="en-US" sz="1800" dirty="0" smtClean="0">
                <a:solidFill>
                  <a:schemeClr val="accent3">
                    <a:lumMod val="75000"/>
                  </a:schemeClr>
                </a:solidFill>
                <a:latin typeface="SchoolBook-Regular"/>
              </a:rPr>
              <a:t>6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SchoolBook-Regular"/>
              </a:rPr>
              <a:t>) </a:t>
            </a:r>
            <a:r>
              <a:rPr lang="ru-RU" sz="1800" dirty="0">
                <a:solidFill>
                  <a:schemeClr val="accent3">
                    <a:lumMod val="75000"/>
                  </a:schemeClr>
                </a:solidFill>
                <a:latin typeface="SchoolBook-Regular"/>
              </a:rPr>
              <a:t>&gt; </a:t>
            </a:r>
            <a:r>
              <a:rPr lang="en-US" sz="1800" dirty="0" smtClean="0">
                <a:solidFill>
                  <a:schemeClr val="accent3">
                    <a:lumMod val="75000"/>
                  </a:schemeClr>
                </a:solidFill>
                <a:latin typeface="SchoolBook-Regular"/>
              </a:rPr>
              <a:t>5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SchoolBook-Regular"/>
              </a:rPr>
              <a:t>х</a:t>
            </a:r>
            <a:r>
              <a:rPr lang="ru-RU" sz="1800" i="1" dirty="0">
                <a:solidFill>
                  <a:schemeClr val="accent3">
                    <a:lumMod val="75000"/>
                  </a:schemeClr>
                </a:solidFill>
                <a:latin typeface="SchoolBook-Italic"/>
              </a:rPr>
              <a:t>.</a:t>
            </a:r>
          </a:p>
          <a:p>
            <a:pPr lvl="0"/>
            <a:r>
              <a:rPr lang="ru-RU" sz="1800" i="1" dirty="0">
                <a:solidFill>
                  <a:schemeClr val="accent3">
                    <a:lumMod val="75000"/>
                  </a:schemeClr>
                </a:solidFill>
                <a:latin typeface="SchoolBook-Italic"/>
              </a:rPr>
              <a:t>Б) </a:t>
            </a:r>
            <a:r>
              <a:rPr lang="en-US" sz="1800" i="1" dirty="0" smtClean="0">
                <a:solidFill>
                  <a:schemeClr val="accent3">
                    <a:lumMod val="75000"/>
                  </a:schemeClr>
                </a:solidFill>
                <a:latin typeface="SchoolBook-Italic"/>
              </a:rPr>
              <a:t>3</a:t>
            </a:r>
            <a:r>
              <a:rPr lang="ru-RU" sz="1800" i="1" dirty="0" smtClean="0">
                <a:solidFill>
                  <a:schemeClr val="accent3">
                    <a:lumMod val="75000"/>
                  </a:schemeClr>
                </a:solidFill>
                <a:latin typeface="SchoolBook-Italic"/>
              </a:rPr>
              <a:t>х </a:t>
            </a:r>
            <a:r>
              <a:rPr lang="en-US" sz="1800" i="1" dirty="0">
                <a:solidFill>
                  <a:schemeClr val="accent3">
                    <a:lumMod val="75000"/>
                  </a:schemeClr>
                </a:solidFill>
                <a:latin typeface="SchoolBook-Italic"/>
              </a:rPr>
              <a:t>&gt; </a:t>
            </a:r>
            <a:r>
              <a:rPr lang="en-US" sz="1800" i="1" dirty="0" smtClean="0">
                <a:solidFill>
                  <a:schemeClr val="accent3">
                    <a:lumMod val="75000"/>
                  </a:schemeClr>
                </a:solidFill>
                <a:latin typeface="SchoolBook-Italic"/>
              </a:rPr>
              <a:t>- 9</a:t>
            </a:r>
            <a:endParaRPr lang="en-US" sz="1800" i="1" dirty="0">
              <a:solidFill>
                <a:schemeClr val="accent3">
                  <a:lumMod val="75000"/>
                </a:schemeClr>
              </a:solidFill>
              <a:latin typeface="SchoolBook-Italic"/>
            </a:endParaRPr>
          </a:p>
          <a:p>
            <a:pPr lvl="0"/>
            <a:r>
              <a:rPr lang="en-US" sz="1800" i="1" dirty="0">
                <a:solidFill>
                  <a:schemeClr val="accent3">
                    <a:lumMod val="75000"/>
                  </a:schemeClr>
                </a:solidFill>
                <a:latin typeface="SchoolBook-Italic"/>
              </a:rPr>
              <a:t>B) – </a:t>
            </a:r>
            <a:r>
              <a:rPr lang="en-US" sz="1800" i="1" dirty="0" smtClean="0">
                <a:solidFill>
                  <a:schemeClr val="accent3">
                    <a:lumMod val="75000"/>
                  </a:schemeClr>
                </a:solidFill>
                <a:latin typeface="SchoolBook-Italic"/>
              </a:rPr>
              <a:t>7b </a:t>
            </a:r>
            <a:r>
              <a:rPr lang="en-US" sz="1800" i="1" dirty="0">
                <a:solidFill>
                  <a:schemeClr val="accent3">
                    <a:lumMod val="75000"/>
                  </a:schemeClr>
                </a:solidFill>
                <a:latin typeface="SchoolBook-Italic"/>
              </a:rPr>
              <a:t>&lt; </a:t>
            </a:r>
            <a:r>
              <a:rPr lang="en-US" sz="1800" i="1" dirty="0" smtClean="0">
                <a:solidFill>
                  <a:schemeClr val="accent3">
                    <a:lumMod val="75000"/>
                  </a:schemeClr>
                </a:solidFill>
                <a:latin typeface="SchoolBook-Italic"/>
              </a:rPr>
              <a:t>28</a:t>
            </a:r>
            <a:endParaRPr lang="en-US" sz="1800" i="1" dirty="0">
              <a:solidFill>
                <a:schemeClr val="accent3">
                  <a:lumMod val="75000"/>
                </a:schemeClr>
              </a:solidFill>
              <a:latin typeface="SchoolBook-Italic"/>
            </a:endParaRPr>
          </a:p>
          <a:p>
            <a:pPr lvl="0"/>
            <a:r>
              <a:rPr lang="en-US" sz="1800" i="1" dirty="0">
                <a:solidFill>
                  <a:schemeClr val="tx2">
                    <a:lumMod val="75000"/>
                  </a:schemeClr>
                </a:solidFill>
                <a:latin typeface="SchoolBook-Italic"/>
              </a:rPr>
              <a:t>2. </a:t>
            </a:r>
            <a:r>
              <a:rPr lang="ru-RU" sz="1800" i="1" dirty="0">
                <a:solidFill>
                  <a:schemeClr val="tx2">
                    <a:lumMod val="75000"/>
                  </a:schemeClr>
                </a:solidFill>
                <a:latin typeface="SchoolBook-Italic"/>
              </a:rPr>
              <a:t>Оцените значение выражения</a:t>
            </a:r>
            <a:r>
              <a:rPr lang="en-US" sz="1800" i="1" dirty="0">
                <a:solidFill>
                  <a:schemeClr val="tx2">
                    <a:lumMod val="75000"/>
                  </a:schemeClr>
                </a:solidFill>
                <a:latin typeface="SchoolBook-Italic"/>
              </a:rPr>
              <a:t>:a)</a:t>
            </a:r>
            <a:r>
              <a:rPr lang="ru-RU" sz="1800" i="1" dirty="0">
                <a:solidFill>
                  <a:schemeClr val="tx2">
                    <a:lumMod val="75000"/>
                  </a:schemeClr>
                </a:solidFill>
                <a:latin typeface="SchoolBook-Italic"/>
              </a:rPr>
              <a:t> (х </a:t>
            </a:r>
            <a:r>
              <a:rPr lang="en-US" sz="1800" i="1" dirty="0" smtClean="0">
                <a:solidFill>
                  <a:schemeClr val="tx2">
                    <a:lumMod val="75000"/>
                  </a:schemeClr>
                </a:solidFill>
                <a:latin typeface="SchoolBook-Italic"/>
              </a:rPr>
              <a:t>-</a:t>
            </a:r>
            <a:r>
              <a:rPr lang="ru-RU" sz="1800" i="1" dirty="0" smtClean="0">
                <a:solidFill>
                  <a:schemeClr val="tx2">
                    <a:lumMod val="75000"/>
                  </a:schemeClr>
                </a:solidFill>
                <a:latin typeface="SchoolBook-Italic"/>
              </a:rPr>
              <a:t> </a:t>
            </a:r>
            <a:r>
              <a:rPr lang="ru-RU" sz="1800" i="1" dirty="0">
                <a:solidFill>
                  <a:schemeClr val="tx2">
                    <a:lumMod val="75000"/>
                  </a:schemeClr>
                </a:solidFill>
                <a:latin typeface="SchoolBook-Italic"/>
              </a:rPr>
              <a:t>у), </a:t>
            </a:r>
            <a:r>
              <a:rPr lang="en-US" sz="1800" i="1" dirty="0">
                <a:solidFill>
                  <a:schemeClr val="tx2">
                    <a:lumMod val="75000"/>
                  </a:schemeClr>
                </a:solidFill>
                <a:latin typeface="SchoolBook-Italic"/>
              </a:rPr>
              <a:t>b) </a:t>
            </a:r>
            <a:r>
              <a:rPr lang="en-US" sz="1800" i="1" dirty="0" err="1" smtClean="0">
                <a:solidFill>
                  <a:schemeClr val="tx2">
                    <a:lumMod val="75000"/>
                  </a:schemeClr>
                </a:solidFill>
                <a:latin typeface="SchoolBook-Italic"/>
              </a:rPr>
              <a:t>x</a:t>
            </a:r>
            <a:r>
              <a:rPr lang="en-US" sz="1800" i="1" dirty="0" err="1" smtClean="0">
                <a:solidFill>
                  <a:schemeClr val="tx2">
                    <a:lumMod val="75000"/>
                  </a:schemeClr>
                </a:solidFill>
                <a:latin typeface="Candara"/>
              </a:rPr>
              <a:t>∙</a:t>
            </a:r>
            <a:r>
              <a:rPr lang="en-US" sz="1800" i="1" dirty="0" err="1" smtClean="0">
                <a:solidFill>
                  <a:schemeClr val="tx2">
                    <a:lumMod val="75000"/>
                  </a:schemeClr>
                </a:solidFill>
                <a:latin typeface="SchoolBook-Italic"/>
              </a:rPr>
              <a:t>y</a:t>
            </a:r>
            <a:r>
              <a:rPr lang="en-US" sz="1800" i="1" dirty="0">
                <a:solidFill>
                  <a:schemeClr val="tx2">
                    <a:lumMod val="75000"/>
                  </a:schemeClr>
                </a:solidFill>
                <a:latin typeface="SchoolBook-Italic"/>
              </a:rPr>
              <a:t>, </a:t>
            </a:r>
            <a:r>
              <a:rPr lang="ru-RU" sz="1800" i="1" dirty="0">
                <a:solidFill>
                  <a:schemeClr val="tx2">
                    <a:lumMod val="75000"/>
                  </a:schemeClr>
                </a:solidFill>
                <a:latin typeface="SchoolBook-Italic"/>
              </a:rPr>
              <a:t>если </a:t>
            </a:r>
            <a:r>
              <a:rPr lang="en-US" sz="1800" i="1" dirty="0" smtClean="0">
                <a:solidFill>
                  <a:schemeClr val="tx2">
                    <a:lumMod val="75000"/>
                  </a:schemeClr>
                </a:solidFill>
                <a:latin typeface="SchoolBook-Italic"/>
              </a:rPr>
              <a:t>3&lt;x&lt;8, </a:t>
            </a:r>
            <a:r>
              <a:rPr lang="ru-RU" sz="1800" i="1" dirty="0">
                <a:solidFill>
                  <a:schemeClr val="tx2">
                    <a:lumMod val="75000"/>
                  </a:schemeClr>
                </a:solidFill>
                <a:latin typeface="SchoolBook-Italic"/>
              </a:rPr>
              <a:t>и </a:t>
            </a:r>
            <a:r>
              <a:rPr lang="en-US" sz="1800" i="1" dirty="0" smtClean="0">
                <a:solidFill>
                  <a:schemeClr val="tx2">
                    <a:lumMod val="75000"/>
                  </a:schemeClr>
                </a:solidFill>
                <a:latin typeface="SchoolBook-Italic"/>
              </a:rPr>
              <a:t>-5&lt;y&lt;</a:t>
            </a:r>
            <a:r>
              <a:rPr lang="ru-RU" sz="1800" i="1" dirty="0" smtClean="0">
                <a:solidFill>
                  <a:schemeClr val="tx2">
                    <a:lumMod val="75000"/>
                  </a:schemeClr>
                </a:solidFill>
                <a:latin typeface="SchoolBook-Italic"/>
              </a:rPr>
              <a:t>-2</a:t>
            </a:r>
            <a:r>
              <a:rPr lang="en-US" sz="1800" i="1" dirty="0" smtClean="0">
                <a:solidFill>
                  <a:schemeClr val="tx2">
                    <a:lumMod val="75000"/>
                  </a:schemeClr>
                </a:solidFill>
                <a:latin typeface="SchoolBook-Italic"/>
              </a:rPr>
              <a:t>? </a:t>
            </a:r>
            <a:endParaRPr lang="en-US" sz="1800" i="1" dirty="0">
              <a:solidFill>
                <a:schemeClr val="tx2">
                  <a:lumMod val="75000"/>
                </a:schemeClr>
              </a:solidFill>
              <a:latin typeface="SchoolBook-Italic"/>
            </a:endParaRPr>
          </a:p>
          <a:p>
            <a:pPr lvl="0"/>
            <a:r>
              <a:rPr lang="en-US" sz="1800" i="1" dirty="0">
                <a:solidFill>
                  <a:schemeClr val="accent2">
                    <a:lumMod val="75000"/>
                  </a:schemeClr>
                </a:solidFill>
                <a:latin typeface="SchoolBook-Italic"/>
              </a:rPr>
              <a:t>3. </a:t>
            </a:r>
            <a:r>
              <a:rPr lang="ru-RU" sz="1800" i="1" dirty="0">
                <a:solidFill>
                  <a:schemeClr val="accent2">
                    <a:lumMod val="75000"/>
                  </a:schemeClr>
                </a:solidFill>
                <a:latin typeface="SchoolBook-Italic"/>
              </a:rPr>
              <a:t>Оцените площадь треугольника, с основанием – а,  </a:t>
            </a:r>
            <a:r>
              <a:rPr lang="en-US" sz="1800" i="1" dirty="0" smtClean="0">
                <a:solidFill>
                  <a:schemeClr val="accent2">
                    <a:lumMod val="75000"/>
                  </a:schemeClr>
                </a:solidFill>
                <a:latin typeface="SchoolBook-Italic"/>
              </a:rPr>
              <a:t>5</a:t>
            </a:r>
            <a:r>
              <a:rPr lang="ru-RU" sz="1800" i="1" dirty="0" smtClean="0">
                <a:solidFill>
                  <a:schemeClr val="accent2">
                    <a:lumMod val="75000"/>
                  </a:schemeClr>
                </a:solidFill>
                <a:latin typeface="SchoolBook-Italic"/>
              </a:rPr>
              <a:t> мм </a:t>
            </a:r>
            <a:r>
              <a:rPr lang="en-US" sz="1800" i="1" dirty="0" smtClean="0">
                <a:solidFill>
                  <a:schemeClr val="accent2">
                    <a:lumMod val="75000"/>
                  </a:schemeClr>
                </a:solidFill>
                <a:latin typeface="SchoolBook-Italic"/>
              </a:rPr>
              <a:t>&lt; </a:t>
            </a:r>
            <a:r>
              <a:rPr lang="en-US" sz="1800" i="1" dirty="0">
                <a:solidFill>
                  <a:schemeClr val="accent2">
                    <a:lumMod val="75000"/>
                  </a:schemeClr>
                </a:solidFill>
                <a:latin typeface="SchoolBook-Italic"/>
              </a:rPr>
              <a:t>a </a:t>
            </a:r>
            <a:r>
              <a:rPr lang="ru-RU" sz="1800" i="1" dirty="0" smtClean="0">
                <a:solidFill>
                  <a:schemeClr val="accent2">
                    <a:lumMod val="75000"/>
                  </a:schemeClr>
                </a:solidFill>
                <a:latin typeface="SchoolBook-Italic"/>
              </a:rPr>
              <a:t>мм </a:t>
            </a:r>
            <a:r>
              <a:rPr lang="en-US" sz="1800" i="1" dirty="0" smtClean="0">
                <a:solidFill>
                  <a:schemeClr val="accent2">
                    <a:lumMod val="75000"/>
                  </a:schemeClr>
                </a:solidFill>
                <a:latin typeface="SchoolBook-Italic"/>
              </a:rPr>
              <a:t>&lt;9</a:t>
            </a:r>
            <a:r>
              <a:rPr lang="ru-RU" sz="1800" i="1" dirty="0" smtClean="0">
                <a:solidFill>
                  <a:schemeClr val="accent2">
                    <a:lumMod val="75000"/>
                  </a:schemeClr>
                </a:solidFill>
                <a:latin typeface="SchoolBook-Italic"/>
              </a:rPr>
              <a:t> мм</a:t>
            </a:r>
            <a:r>
              <a:rPr lang="en-US" sz="1800" i="1" dirty="0">
                <a:solidFill>
                  <a:schemeClr val="accent2">
                    <a:lumMod val="75000"/>
                  </a:schemeClr>
                </a:solidFill>
                <a:latin typeface="SchoolBook-Italic"/>
              </a:rPr>
              <a:t>, </a:t>
            </a:r>
            <a:r>
              <a:rPr lang="ru-RU" sz="1800" i="1" dirty="0" smtClean="0">
                <a:solidFill>
                  <a:schemeClr val="accent2">
                    <a:lumMod val="75000"/>
                  </a:schemeClr>
                </a:solidFill>
                <a:latin typeface="SchoolBook-Italic"/>
              </a:rPr>
              <a:t> </a:t>
            </a:r>
            <a:r>
              <a:rPr lang="ru-RU" sz="1800" i="1" dirty="0">
                <a:solidFill>
                  <a:schemeClr val="accent2">
                    <a:lumMod val="75000"/>
                  </a:schemeClr>
                </a:solidFill>
                <a:latin typeface="SchoolBook-Italic"/>
              </a:rPr>
              <a:t>высотой – </a:t>
            </a:r>
            <a:r>
              <a:rPr lang="en-US" sz="1800" i="1" dirty="0">
                <a:solidFill>
                  <a:schemeClr val="accent2">
                    <a:lumMod val="75000"/>
                  </a:schemeClr>
                </a:solidFill>
                <a:latin typeface="SchoolBook-Italic"/>
              </a:rPr>
              <a:t>h, </a:t>
            </a:r>
            <a:r>
              <a:rPr lang="ru-RU" sz="1800" i="1" dirty="0">
                <a:solidFill>
                  <a:schemeClr val="accent2">
                    <a:lumMod val="75000"/>
                  </a:schemeClr>
                </a:solidFill>
                <a:latin typeface="SchoolBook-Italic"/>
              </a:rPr>
              <a:t> </a:t>
            </a:r>
            <a:r>
              <a:rPr lang="en-US" sz="1800" i="1" dirty="0" smtClean="0">
                <a:solidFill>
                  <a:schemeClr val="accent2">
                    <a:lumMod val="75000"/>
                  </a:schemeClr>
                </a:solidFill>
                <a:latin typeface="SchoolBook-Italic"/>
              </a:rPr>
              <a:t>6</a:t>
            </a:r>
            <a:r>
              <a:rPr lang="ru-RU" sz="1800" i="1" dirty="0" smtClean="0">
                <a:solidFill>
                  <a:schemeClr val="accent2">
                    <a:lumMod val="75000"/>
                  </a:schemeClr>
                </a:solidFill>
                <a:latin typeface="SchoolBook-Italic"/>
              </a:rPr>
              <a:t> мм</a:t>
            </a:r>
            <a:r>
              <a:rPr lang="en-US" sz="1800" i="1" dirty="0" smtClean="0">
                <a:solidFill>
                  <a:schemeClr val="accent2">
                    <a:lumMod val="75000"/>
                  </a:schemeClr>
                </a:solidFill>
                <a:latin typeface="SchoolBook-Italic"/>
              </a:rPr>
              <a:t> </a:t>
            </a:r>
            <a:r>
              <a:rPr lang="en-US" sz="1800" i="1" dirty="0">
                <a:solidFill>
                  <a:schemeClr val="accent2">
                    <a:lumMod val="75000"/>
                  </a:schemeClr>
                </a:solidFill>
                <a:latin typeface="SchoolBook-Italic"/>
              </a:rPr>
              <a:t>&lt; </a:t>
            </a:r>
            <a:r>
              <a:rPr lang="en-US" sz="1800" i="1" dirty="0" smtClean="0">
                <a:solidFill>
                  <a:schemeClr val="accent2">
                    <a:lumMod val="75000"/>
                  </a:schemeClr>
                </a:solidFill>
                <a:latin typeface="SchoolBook-Italic"/>
              </a:rPr>
              <a:t>h</a:t>
            </a:r>
            <a:r>
              <a:rPr lang="ru-RU" sz="1800" i="1" dirty="0" smtClean="0">
                <a:solidFill>
                  <a:schemeClr val="accent2">
                    <a:lumMod val="75000"/>
                  </a:schemeClr>
                </a:solidFill>
                <a:latin typeface="SchoolBook-Italic"/>
              </a:rPr>
              <a:t> мм </a:t>
            </a:r>
            <a:r>
              <a:rPr lang="en-US" sz="1800" i="1" dirty="0" smtClean="0">
                <a:solidFill>
                  <a:schemeClr val="accent2">
                    <a:lumMod val="75000"/>
                  </a:schemeClr>
                </a:solidFill>
                <a:latin typeface="SchoolBook-Italic"/>
              </a:rPr>
              <a:t>&lt;7 </a:t>
            </a:r>
            <a:r>
              <a:rPr lang="ru-RU" sz="1800" i="1" dirty="0" smtClean="0">
                <a:solidFill>
                  <a:schemeClr val="accent2">
                    <a:lumMod val="75000"/>
                  </a:schemeClr>
                </a:solidFill>
                <a:latin typeface="SchoolBook-Italic"/>
              </a:rPr>
              <a:t>мм</a:t>
            </a:r>
            <a:r>
              <a:rPr lang="en-US" sz="1800" i="1" dirty="0" smtClean="0">
                <a:solidFill>
                  <a:schemeClr val="accent2">
                    <a:lumMod val="75000"/>
                  </a:schemeClr>
                </a:solidFill>
                <a:latin typeface="SchoolBook-Italic"/>
              </a:rPr>
              <a:t>?</a:t>
            </a:r>
            <a:endParaRPr lang="ru-RU" sz="1800" i="1" dirty="0">
              <a:solidFill>
                <a:schemeClr val="accent2">
                  <a:lumMod val="75000"/>
                </a:schemeClr>
              </a:solidFill>
              <a:latin typeface="SchoolBook-Italic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Задания самостоятельной работы по теме «Числовые неравенства и их свойства»</a:t>
            </a:r>
            <a:endParaRPr lang="ru-RU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654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50" autoRev="1" fill="remove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2" dur="250" autoRev="1" fill="remove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" dur="250" autoRev="1" fill="remove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50" autoRev="1" fill="remove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9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0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250" autoRev="1" fill="remov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6" dur="250" autoRev="1" fill="remov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7" dur="250" autoRev="1" fill="remov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250" autoRev="1" fill="remov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250" autoRev="1" fill="remov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3" dur="250" autoRev="1" fill="remov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4" dur="250" autoRev="1" fill="remov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250" autoRev="1" fill="remov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250" autoRev="1" fill="remov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0" dur="250" autoRev="1" fill="remov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1" dur="250" autoRev="1" fill="remov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250" autoRev="1" fill="remov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250" autoRev="1" fill="remov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7" dur="250" autoRev="1" fill="remov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8" dur="250" autoRev="1" fill="remov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250" autoRev="1" fill="remov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autoRev="1" fill="remov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4" dur="250" autoRev="1" fill="remov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5" dur="250" autoRev="1" fill="remov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250" autoRev="1" fill="remov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0" dur="250" autoRev="1" fill="remov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1" dur="250" autoRev="1" fill="remov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2" dur="250" autoRev="1" fill="remov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250" autoRev="1" fill="remov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7" dur="250" autoRev="1" fill="remove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8" dur="250" autoRev="1" fill="remove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9" dur="250" autoRev="1" fill="remove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250" autoRev="1" fill="remove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4" dur="250" autoRev="1" fill="remove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5" dur="250" autoRev="1" fill="remove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6" dur="250" autoRev="1" fill="remove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7" dur="250" autoRev="1" fill="remove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1" dur="250" autoRev="1" fill="remove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82" dur="250" autoRev="1" fill="remove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3" dur="250" autoRev="1" fill="remove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4" dur="250" autoRev="1" fill="remove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8" dur="250" autoRev="1" fill="remove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89" dur="250" autoRev="1" fill="remove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0" dur="250" autoRev="1" fill="remove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1" dur="250" autoRev="1" fill="remove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5" dur="250" autoRev="1" fill="remove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96" dur="250" autoRev="1" fill="remove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7" dur="250" autoRev="1" fill="remove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8" dur="250" autoRev="1" fill="remove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2" dur="250" autoRev="1" fill="remove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03" dur="250" autoRev="1" fill="remove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4" dur="250" autoRev="1" fill="remove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5" dur="250" autoRev="1" fill="remove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9" dur="250" autoRev="1" fill="remove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10" dur="250" autoRev="1" fill="remove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11" dur="250" autoRev="1" fill="remove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2" dur="250" autoRev="1" fill="remove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6" dur="250" autoRev="1" fill="remove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17" dur="250" autoRev="1" fill="remove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18" dur="250" autoRev="1" fill="remove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9" dur="250" autoRev="1" fill="remove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build="p" animBg="1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sz="quarter" idx="14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pPr algn="ctr"/>
            <a:r>
              <a:rPr lang="en-US" sz="2000" dirty="0" smtClean="0">
                <a:solidFill>
                  <a:schemeClr val="accent3">
                    <a:lumMod val="50000"/>
                  </a:schemeClr>
                </a:solidFill>
              </a:rPr>
              <a:t>1. a) x&lt; - 2,5</a:t>
            </a:r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</a:rPr>
              <a:t>;</a:t>
            </a:r>
            <a:endParaRPr lang="en-US" sz="20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б</a:t>
            </a:r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</a:rPr>
              <a:t>) </a:t>
            </a:r>
            <a:r>
              <a:rPr lang="en-US" sz="2000" dirty="0" smtClean="0">
                <a:solidFill>
                  <a:schemeClr val="accent3">
                    <a:lumMod val="50000"/>
                  </a:schemeClr>
                </a:solidFill>
              </a:rPr>
              <a:t>x &lt; -3</a:t>
            </a:r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</a:rPr>
              <a:t>; </a:t>
            </a:r>
          </a:p>
          <a:p>
            <a:pPr algn="ctr"/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в</a:t>
            </a:r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</a:rPr>
              <a:t>) </a:t>
            </a:r>
            <a:r>
              <a:rPr lang="en-US" sz="2000" dirty="0" smtClean="0">
                <a:solidFill>
                  <a:schemeClr val="accent3">
                    <a:lumMod val="50000"/>
                  </a:schemeClr>
                </a:solidFill>
              </a:rPr>
              <a:t>b &gt; - 4.</a:t>
            </a:r>
          </a:p>
          <a:p>
            <a:pPr algn="r"/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2. 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8 &lt; x – y &lt; 1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0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endParaRPr lang="ru-RU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- 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1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6 &lt; x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ndara"/>
              </a:rPr>
              <a:t>∙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 y &lt; -15. </a:t>
            </a:r>
          </a:p>
          <a:p>
            <a:pPr algn="ctr"/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   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3. 15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25000"/>
                  </a:schemeClr>
                </a:solidFill>
              </a:rPr>
              <a:t>кв.мм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 &lt; S &lt; 31,5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25000"/>
                  </a:schemeClr>
                </a:solidFill>
              </a:rPr>
              <a:t>кв.мм</a:t>
            </a:r>
            <a:endParaRPr lang="en-US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ru-RU" sz="2000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3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1. </a:t>
            </a:r>
            <a:r>
              <a:rPr lang="en-US" sz="2000" dirty="0" smtClean="0">
                <a:solidFill>
                  <a:schemeClr val="accent3">
                    <a:lumMod val="50000"/>
                  </a:schemeClr>
                </a:solidFill>
              </a:rPr>
              <a:t>a) </a:t>
            </a:r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</a:rPr>
              <a:t>х</a:t>
            </a:r>
            <a:r>
              <a:rPr lang="en-US" sz="2000" dirty="0" smtClean="0">
                <a:solidFill>
                  <a:schemeClr val="accent3">
                    <a:lumMod val="50000"/>
                  </a:schemeClr>
                </a:solidFill>
              </a:rPr>
              <a:t> &lt; - 0. 75</a:t>
            </a:r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</a:rPr>
              <a:t>;</a:t>
            </a:r>
            <a:endParaRPr lang="en-US" sz="2000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</a:rPr>
              <a:t>б</a:t>
            </a:r>
            <a:r>
              <a:rPr lang="en-US" sz="2000" dirty="0" smtClean="0">
                <a:solidFill>
                  <a:schemeClr val="accent3">
                    <a:lumMod val="50000"/>
                  </a:schemeClr>
                </a:solidFill>
              </a:rPr>
              <a:t>) x &gt; -0, 4</a:t>
            </a:r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</a:rPr>
              <a:t>;</a:t>
            </a:r>
            <a:endParaRPr lang="en-US" sz="2000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</a:rPr>
              <a:t>В) </a:t>
            </a:r>
            <a:r>
              <a:rPr lang="en-US" sz="2000" dirty="0" smtClean="0">
                <a:solidFill>
                  <a:schemeClr val="accent3">
                    <a:lumMod val="50000"/>
                  </a:schemeClr>
                </a:solidFill>
              </a:rPr>
              <a:t>a &gt; -9. </a:t>
            </a:r>
            <a:endParaRPr lang="ru-RU" sz="2000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2. 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2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&lt; x + y &lt;8 , - 9 &lt; x 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ndara"/>
              </a:rPr>
              <a:t>∙ 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y &lt; - 5/3</a:t>
            </a:r>
          </a:p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3. 10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 кв. см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 &lt; S &lt; 28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 кв. см</a:t>
            </a:r>
            <a:endParaRPr lang="en-US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Ответы к заданиям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460649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Вариант 1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460649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Вариант 2</a:t>
            </a:r>
            <a:endParaRPr lang="ru-RU" sz="2000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USER\Pictures\Грушасмайл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507902"/>
            <a:ext cx="1695450" cy="1581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USER\Pictures\Апельсинсмайл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4727575"/>
            <a:ext cx="2093913" cy="2130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3635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0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4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8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2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2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0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4" dur="2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8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2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6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0" dur="2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4" dur="2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8" dur="2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  <p:bldP spid="4" grpId="0" build="p" animBg="1"/>
      <p:bldP spid="2" grpId="0" animBg="1"/>
      <p:bldP spid="3" grpId="0" build="p" animBg="1"/>
      <p:bldP spid="5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92D050"/>
                </a:solidFill>
              </a:rPr>
              <a:t>Неравенства с одной переменной</a:t>
            </a:r>
            <a:endParaRPr lang="ru-RU" sz="2400" b="1" dirty="0">
              <a:solidFill>
                <a:srgbClr val="92D05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246495861"/>
              </p:ext>
            </p:extLst>
          </p:nvPr>
        </p:nvGraphicFramePr>
        <p:xfrm>
          <a:off x="609600" y="1600200"/>
          <a:ext cx="79248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1835696" y="2907254"/>
            <a:ext cx="15950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201601" y="2543186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95138" y="2552812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5004048" y="2708920"/>
            <a:ext cx="15121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Левая круглая скобка 13"/>
          <p:cNvSpPr/>
          <p:nvPr/>
        </p:nvSpPr>
        <p:spPr>
          <a:xfrm>
            <a:off x="3286542" y="2415576"/>
            <a:ext cx="73152" cy="9144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Левая круглая скобка 14"/>
          <p:cNvSpPr/>
          <p:nvPr/>
        </p:nvSpPr>
        <p:spPr>
          <a:xfrm flipH="1">
            <a:off x="2295457" y="2450054"/>
            <a:ext cx="147637" cy="9144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Двойные круглые скобки 16"/>
          <p:cNvSpPr/>
          <p:nvPr/>
        </p:nvSpPr>
        <p:spPr>
          <a:xfrm>
            <a:off x="5302932" y="2251720"/>
            <a:ext cx="914400" cy="914400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5110372" y="2368146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6150945" y="2371812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  <p:cxnSp>
        <p:nvCxnSpPr>
          <p:cNvPr id="21" name="Прямая со стрелкой 20"/>
          <p:cNvCxnSpPr/>
          <p:nvPr/>
        </p:nvCxnSpPr>
        <p:spPr>
          <a:xfrm>
            <a:off x="3448385" y="4725144"/>
            <a:ext cx="141164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323118" y="4763803"/>
            <a:ext cx="336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4563616" y="4725144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endParaRPr lang="ru-RU" dirty="0"/>
          </a:p>
        </p:txBody>
      </p:sp>
      <p:cxnSp>
        <p:nvCxnSpPr>
          <p:cNvPr id="25" name="Прямая со стрелкой 24"/>
          <p:cNvCxnSpPr/>
          <p:nvPr/>
        </p:nvCxnSpPr>
        <p:spPr>
          <a:xfrm>
            <a:off x="3601632" y="5589240"/>
            <a:ext cx="126687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Блок-схема: узел 26"/>
          <p:cNvSpPr/>
          <p:nvPr/>
        </p:nvSpPr>
        <p:spPr>
          <a:xfrm flipH="1">
            <a:off x="3601632" y="5543521"/>
            <a:ext cx="91438" cy="4571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3377986" y="5512372"/>
            <a:ext cx="336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4563616" y="5589240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</a:t>
            </a:r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6660232" y="2872776"/>
            <a:ext cx="673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[a</a:t>
            </a:r>
            <a:r>
              <a:rPr lang="ru-RU" dirty="0" smtClean="0"/>
              <a:t>;</a:t>
            </a:r>
            <a:r>
              <a:rPr lang="en-US" dirty="0" smtClean="0"/>
              <a:t> b]</a:t>
            </a:r>
            <a:endParaRPr lang="ru-RU" dirty="0"/>
          </a:p>
        </p:txBody>
      </p:sp>
      <p:sp>
        <p:nvSpPr>
          <p:cNvPr id="31" name="Левая круглая скобка 30"/>
          <p:cNvSpPr/>
          <p:nvPr/>
        </p:nvSpPr>
        <p:spPr>
          <a:xfrm>
            <a:off x="6679520" y="2852230"/>
            <a:ext cx="45719" cy="272534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5302932" y="5512372"/>
            <a:ext cx="5424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[ox)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836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Graphic spid="4" grpId="0">
        <p:bldAsOne/>
      </p:bldGraphic>
      <p:bldGraphic spid="4" grpId="1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1600" dirty="0" smtClean="0"/>
              <a:t>Неравенство – </a:t>
            </a:r>
            <a:r>
              <a:rPr lang="ru-RU" sz="1600" dirty="0" smtClean="0">
                <a:solidFill>
                  <a:srgbClr val="FF0000"/>
                </a:solidFill>
              </a:rPr>
              <a:t>Числовой промежуток – Геометрическая интерпретация </a:t>
            </a:r>
          </a:p>
          <a:p>
            <a:r>
              <a:rPr lang="en-US" sz="1600" dirty="0" smtClean="0"/>
              <a:t>2&lt; x &lt;7  </a:t>
            </a:r>
            <a:r>
              <a:rPr lang="en-US" sz="1600" dirty="0" smtClean="0">
                <a:solidFill>
                  <a:srgbClr val="FF0000"/>
                </a:solidFill>
              </a:rPr>
              <a:t>- (2</a:t>
            </a:r>
            <a:r>
              <a:rPr lang="ru-RU" sz="1600" dirty="0" smtClean="0">
                <a:solidFill>
                  <a:srgbClr val="FF0000"/>
                </a:solidFill>
              </a:rPr>
              <a:t>;</a:t>
            </a:r>
            <a:r>
              <a:rPr lang="en-US" sz="1600" dirty="0" smtClean="0">
                <a:solidFill>
                  <a:srgbClr val="FF0000"/>
                </a:solidFill>
              </a:rPr>
              <a:t>7) – </a:t>
            </a:r>
          </a:p>
          <a:p>
            <a:endParaRPr lang="en-US" sz="1600" dirty="0"/>
          </a:p>
          <a:p>
            <a:r>
              <a:rPr lang="en-US" sz="1600" dirty="0" smtClean="0"/>
              <a:t>-5 &lt; x &lt; -1    </a:t>
            </a:r>
            <a:r>
              <a:rPr lang="en-US" sz="1600" dirty="0" smtClean="0">
                <a:solidFill>
                  <a:srgbClr val="FF0000"/>
                </a:solidFill>
              </a:rPr>
              <a:t>- ? - ?</a:t>
            </a:r>
          </a:p>
          <a:p>
            <a:r>
              <a:rPr lang="en-US" sz="1600" dirty="0" smtClean="0"/>
              <a:t>- 5 </a:t>
            </a:r>
            <a:r>
              <a:rPr lang="en-US" sz="1600" dirty="0" smtClean="0">
                <a:latin typeface="Candara"/>
              </a:rPr>
              <a:t>≤ x ≤ -1     </a:t>
            </a:r>
            <a:r>
              <a:rPr lang="en-US" sz="1600" dirty="0" smtClean="0">
                <a:solidFill>
                  <a:srgbClr val="FF0000"/>
                </a:solidFill>
                <a:latin typeface="Candara"/>
              </a:rPr>
              <a:t>- ? - ? </a:t>
            </a:r>
          </a:p>
          <a:p>
            <a:r>
              <a:rPr lang="en-US" sz="1600" dirty="0" smtClean="0">
                <a:latin typeface="Candara"/>
              </a:rPr>
              <a:t>13 ≤ x ≤ 13,5   </a:t>
            </a:r>
            <a:r>
              <a:rPr lang="en-US" sz="1600" dirty="0" smtClean="0">
                <a:solidFill>
                  <a:srgbClr val="FF0000"/>
                </a:solidFill>
                <a:latin typeface="Candara"/>
              </a:rPr>
              <a:t>-? - ? </a:t>
            </a:r>
          </a:p>
          <a:p>
            <a:r>
              <a:rPr lang="en-US" sz="1600" dirty="0" smtClean="0">
                <a:latin typeface="Candara"/>
              </a:rPr>
              <a:t>X &gt; 8              </a:t>
            </a:r>
            <a:r>
              <a:rPr lang="en-US" sz="1600" dirty="0" smtClean="0">
                <a:solidFill>
                  <a:srgbClr val="FF0000"/>
                </a:solidFill>
                <a:latin typeface="Candara"/>
              </a:rPr>
              <a:t>- ? - ?</a:t>
            </a:r>
          </a:p>
          <a:p>
            <a:r>
              <a:rPr lang="en-US" sz="1600" dirty="0" smtClean="0">
                <a:latin typeface="Candara"/>
              </a:rPr>
              <a:t>X &lt; 7               </a:t>
            </a:r>
            <a:r>
              <a:rPr lang="en-US" sz="1600" dirty="0" smtClean="0">
                <a:solidFill>
                  <a:srgbClr val="FF0000"/>
                </a:solidFill>
                <a:latin typeface="Candara"/>
              </a:rPr>
              <a:t>- ? - ?</a:t>
            </a:r>
          </a:p>
          <a:p>
            <a:r>
              <a:rPr lang="en-US" sz="1600" dirty="0" smtClean="0">
                <a:latin typeface="Candara"/>
              </a:rPr>
              <a:t>X ≥ - 15           </a:t>
            </a:r>
            <a:r>
              <a:rPr lang="en-US" sz="1600" dirty="0" smtClean="0">
                <a:solidFill>
                  <a:srgbClr val="FF0000"/>
                </a:solidFill>
                <a:latin typeface="Candara"/>
              </a:rPr>
              <a:t>- ? - ?</a:t>
            </a:r>
          </a:p>
          <a:p>
            <a:r>
              <a:rPr lang="en-US" sz="1600" dirty="0" smtClean="0">
                <a:latin typeface="Candara"/>
              </a:rPr>
              <a:t>X ≤ - 17            </a:t>
            </a:r>
            <a:r>
              <a:rPr lang="en-US" sz="1600" dirty="0" smtClean="0">
                <a:solidFill>
                  <a:srgbClr val="FF0000"/>
                </a:solidFill>
                <a:latin typeface="Candara"/>
              </a:rPr>
              <a:t>- ? - ?</a:t>
            </a:r>
            <a:endParaRPr lang="ru-RU" sz="1600" dirty="0">
              <a:solidFill>
                <a:srgbClr val="FF0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614559" y="1612731"/>
            <a:ext cx="4038600" cy="4525963"/>
          </a:xfrm>
          <a:solidFill>
            <a:srgbClr val="FFC000"/>
          </a:solidFill>
        </p:spPr>
        <p:txBody>
          <a:bodyPr>
            <a:normAutofit fontScale="92500" lnSpcReduction="20000"/>
          </a:bodyPr>
          <a:lstStyle/>
          <a:p>
            <a:r>
              <a:rPr lang="ru-RU" sz="2000" dirty="0" smtClean="0"/>
              <a:t>Ответы: </a:t>
            </a:r>
          </a:p>
          <a:p>
            <a:endParaRPr lang="ru-RU" sz="2000" dirty="0" smtClean="0"/>
          </a:p>
          <a:p>
            <a:endParaRPr lang="ru-RU" sz="2000" dirty="0" smtClean="0"/>
          </a:p>
          <a:p>
            <a:r>
              <a:rPr lang="ru-RU" sz="1800" dirty="0" smtClean="0"/>
              <a:t>( - 5; - 1)  </a:t>
            </a:r>
          </a:p>
          <a:p>
            <a:r>
              <a:rPr lang="en-US" sz="1800" dirty="0" smtClean="0"/>
              <a:t>[- 5</a:t>
            </a:r>
            <a:r>
              <a:rPr lang="ru-RU" sz="1800" dirty="0" smtClean="0"/>
              <a:t>; - 1</a:t>
            </a:r>
            <a:r>
              <a:rPr lang="en-US" sz="1800" dirty="0" smtClean="0"/>
              <a:t>] </a:t>
            </a:r>
          </a:p>
          <a:p>
            <a:endParaRPr lang="ru-RU" sz="1800" dirty="0" smtClean="0"/>
          </a:p>
          <a:p>
            <a:r>
              <a:rPr lang="en-US" sz="1800" dirty="0" smtClean="0"/>
              <a:t>[13</a:t>
            </a:r>
            <a:r>
              <a:rPr lang="ru-RU" sz="1800" dirty="0" smtClean="0"/>
              <a:t>; 13, 5</a:t>
            </a:r>
            <a:r>
              <a:rPr lang="en-US" sz="1800" dirty="0" smtClean="0"/>
              <a:t>] </a:t>
            </a:r>
          </a:p>
          <a:p>
            <a:endParaRPr lang="ru-RU" sz="1800" dirty="0" smtClean="0"/>
          </a:p>
          <a:p>
            <a:r>
              <a:rPr lang="en-US" sz="1800" dirty="0" smtClean="0"/>
              <a:t>(8</a:t>
            </a:r>
            <a:r>
              <a:rPr lang="ru-RU" sz="1800" dirty="0" smtClean="0"/>
              <a:t>; +</a:t>
            </a:r>
            <a:r>
              <a:rPr lang="ru-RU" sz="1800" dirty="0" smtClean="0">
                <a:latin typeface="Candara"/>
              </a:rPr>
              <a:t>∞ )  </a:t>
            </a:r>
          </a:p>
          <a:p>
            <a:r>
              <a:rPr lang="ru-RU" sz="1800" dirty="0" smtClean="0">
                <a:latin typeface="Candara"/>
              </a:rPr>
              <a:t>(- ∞; 7)</a:t>
            </a:r>
          </a:p>
          <a:p>
            <a:r>
              <a:rPr lang="en-US" sz="1800" dirty="0" smtClean="0">
                <a:latin typeface="Candara"/>
              </a:rPr>
              <a:t>[-15</a:t>
            </a:r>
            <a:r>
              <a:rPr lang="ru-RU" sz="1800" dirty="0" smtClean="0">
                <a:latin typeface="Candara"/>
              </a:rPr>
              <a:t>; +∞)</a:t>
            </a:r>
          </a:p>
          <a:p>
            <a:r>
              <a:rPr lang="ru-RU" sz="1800" dirty="0" smtClean="0">
                <a:latin typeface="Candara"/>
              </a:rPr>
              <a:t>(- ∞; - 17</a:t>
            </a:r>
            <a:r>
              <a:rPr lang="en-US" sz="1800" dirty="0" smtClean="0">
                <a:latin typeface="Candara"/>
              </a:rPr>
              <a:t>]</a:t>
            </a:r>
            <a:endParaRPr lang="en-US" sz="1800" dirty="0" smtClean="0"/>
          </a:p>
          <a:p>
            <a:r>
              <a:rPr lang="en-US" sz="2000" dirty="0"/>
              <a:t> </a:t>
            </a:r>
            <a:r>
              <a:rPr lang="en-US" sz="2000" dirty="0" smtClean="0"/>
              <a:t>                     </a:t>
            </a:r>
            <a:endParaRPr lang="ru-RU" sz="2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dirty="0" smtClean="0">
                <a:solidFill>
                  <a:srgbClr val="C00000"/>
                </a:solidFill>
              </a:rPr>
              <a:t>Выполните задания</a:t>
            </a:r>
            <a:endParaRPr lang="ru-RU" sz="2000" dirty="0">
              <a:solidFill>
                <a:srgbClr val="C00000"/>
              </a:solidFill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2483768" y="2348880"/>
            <a:ext cx="1800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 flipH="1">
            <a:off x="2311619" y="2348880"/>
            <a:ext cx="172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0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15816" y="23488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2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23928" y="23488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7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1" name="Дуга 10"/>
          <p:cNvSpPr/>
          <p:nvPr/>
        </p:nvSpPr>
        <p:spPr>
          <a:xfrm>
            <a:off x="2915816" y="2348880"/>
            <a:ext cx="75421" cy="45719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Дуга 11"/>
          <p:cNvSpPr/>
          <p:nvPr/>
        </p:nvSpPr>
        <p:spPr>
          <a:xfrm>
            <a:off x="4074771" y="2348880"/>
            <a:ext cx="45719" cy="92333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Двойная стрелка влево/вправо 12"/>
          <p:cNvSpPr/>
          <p:nvPr/>
        </p:nvSpPr>
        <p:spPr>
          <a:xfrm flipV="1">
            <a:off x="2991236" y="2303605"/>
            <a:ext cx="1129253" cy="4571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5" name="Прямая со стрелкой 14"/>
          <p:cNvCxnSpPr/>
          <p:nvPr/>
        </p:nvCxnSpPr>
        <p:spPr>
          <a:xfrm>
            <a:off x="6444208" y="2852936"/>
            <a:ext cx="20162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732240" y="285293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- 5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7956376" y="285293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- 1</a:t>
            </a:r>
            <a:endParaRPr lang="ru-RU" dirty="0"/>
          </a:p>
        </p:txBody>
      </p:sp>
      <p:sp>
        <p:nvSpPr>
          <p:cNvPr id="19" name="Дуга 18"/>
          <p:cNvSpPr/>
          <p:nvPr/>
        </p:nvSpPr>
        <p:spPr>
          <a:xfrm>
            <a:off x="6876256" y="2852936"/>
            <a:ext cx="108012" cy="45719"/>
          </a:xfrm>
          <a:prstGeom prst="arc">
            <a:avLst>
              <a:gd name="adj1" fmla="val 16200000"/>
              <a:gd name="adj2" fmla="val 1294733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Дуга 19"/>
          <p:cNvSpPr/>
          <p:nvPr/>
        </p:nvSpPr>
        <p:spPr>
          <a:xfrm>
            <a:off x="8100392" y="2875795"/>
            <a:ext cx="108012" cy="45719"/>
          </a:xfrm>
          <a:prstGeom prst="arc">
            <a:avLst>
              <a:gd name="adj1" fmla="val 16200000"/>
              <a:gd name="adj2" fmla="val 1236320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2" name="Прямая со стрелкой 21"/>
          <p:cNvCxnSpPr/>
          <p:nvPr/>
        </p:nvCxnSpPr>
        <p:spPr>
          <a:xfrm>
            <a:off x="6300192" y="3356992"/>
            <a:ext cx="23762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708738" y="335699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- 5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7956376" y="335699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- 1</a:t>
            </a:r>
            <a:endParaRPr lang="ru-RU" dirty="0"/>
          </a:p>
        </p:txBody>
      </p:sp>
      <p:sp>
        <p:nvSpPr>
          <p:cNvPr id="26" name="Блок-схема: узел 25"/>
          <p:cNvSpPr/>
          <p:nvPr/>
        </p:nvSpPr>
        <p:spPr>
          <a:xfrm>
            <a:off x="6882507" y="3283789"/>
            <a:ext cx="203522" cy="13472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Блок-схема: узел 27"/>
          <p:cNvSpPr/>
          <p:nvPr/>
        </p:nvSpPr>
        <p:spPr>
          <a:xfrm>
            <a:off x="8070639" y="3283789"/>
            <a:ext cx="203522" cy="13472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Двойная стрелка влево/вправо 28"/>
          <p:cNvSpPr/>
          <p:nvPr/>
        </p:nvSpPr>
        <p:spPr>
          <a:xfrm>
            <a:off x="7086029" y="2875795"/>
            <a:ext cx="984610" cy="4571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Дуга 29"/>
          <p:cNvSpPr/>
          <p:nvPr/>
        </p:nvSpPr>
        <p:spPr>
          <a:xfrm>
            <a:off x="6995120" y="2961313"/>
            <a:ext cx="1213284" cy="914400"/>
          </a:xfrm>
          <a:prstGeom prst="arc">
            <a:avLst>
              <a:gd name="adj1" fmla="val 11588043"/>
              <a:gd name="adj2" fmla="val 2124318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Двойная стрелка влево/вправо 30"/>
          <p:cNvSpPr/>
          <p:nvPr/>
        </p:nvSpPr>
        <p:spPr>
          <a:xfrm>
            <a:off x="7086029" y="3283788"/>
            <a:ext cx="984610" cy="73203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3" name="Прямая со стрелкой 32"/>
          <p:cNvCxnSpPr/>
          <p:nvPr/>
        </p:nvCxnSpPr>
        <p:spPr>
          <a:xfrm>
            <a:off x="6444208" y="3875713"/>
            <a:ext cx="20162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708738" y="387571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13</a:t>
            </a:r>
            <a:endParaRPr lang="ru-RU" dirty="0"/>
          </a:p>
        </p:txBody>
      </p:sp>
      <p:sp>
        <p:nvSpPr>
          <p:cNvPr id="35" name="TextBox 34"/>
          <p:cNvSpPr txBox="1"/>
          <p:nvPr/>
        </p:nvSpPr>
        <p:spPr>
          <a:xfrm>
            <a:off x="7236296" y="3876710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13,5</a:t>
            </a:r>
            <a:endParaRPr lang="ru-RU" dirty="0"/>
          </a:p>
        </p:txBody>
      </p:sp>
      <p:sp>
        <p:nvSpPr>
          <p:cNvPr id="36" name="Блок-схема: узел 35"/>
          <p:cNvSpPr/>
          <p:nvPr/>
        </p:nvSpPr>
        <p:spPr>
          <a:xfrm>
            <a:off x="6855128" y="3783380"/>
            <a:ext cx="150268" cy="18466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Блок-схема: узел 36"/>
          <p:cNvSpPr/>
          <p:nvPr/>
        </p:nvSpPr>
        <p:spPr>
          <a:xfrm>
            <a:off x="7236296" y="3783380"/>
            <a:ext cx="116411" cy="18466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Двойная стрелка влево/вправо 37"/>
          <p:cNvSpPr/>
          <p:nvPr/>
        </p:nvSpPr>
        <p:spPr>
          <a:xfrm flipH="1">
            <a:off x="7032775" y="3887005"/>
            <a:ext cx="203522" cy="4571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0" name="Прямая со стрелкой 39"/>
          <p:cNvCxnSpPr/>
          <p:nvPr/>
        </p:nvCxnSpPr>
        <p:spPr>
          <a:xfrm>
            <a:off x="6444208" y="4509120"/>
            <a:ext cx="20162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6732240" y="4509120"/>
            <a:ext cx="12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8</a:t>
            </a:r>
            <a:endParaRPr lang="ru-RU" dirty="0"/>
          </a:p>
        </p:txBody>
      </p:sp>
      <p:sp>
        <p:nvSpPr>
          <p:cNvPr id="42" name="Дуга 41"/>
          <p:cNvSpPr/>
          <p:nvPr/>
        </p:nvSpPr>
        <p:spPr>
          <a:xfrm>
            <a:off x="6793685" y="4372852"/>
            <a:ext cx="136577" cy="136267"/>
          </a:xfrm>
          <a:prstGeom prst="arc">
            <a:avLst>
              <a:gd name="adj1" fmla="val 16200000"/>
              <a:gd name="adj2" fmla="val 1500868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Дуга 42"/>
          <p:cNvSpPr/>
          <p:nvPr/>
        </p:nvSpPr>
        <p:spPr>
          <a:xfrm>
            <a:off x="6779096" y="4246042"/>
            <a:ext cx="914400" cy="914400"/>
          </a:xfrm>
          <a:prstGeom prst="arc">
            <a:avLst>
              <a:gd name="adj1" fmla="val 13420064"/>
              <a:gd name="adj2" fmla="val 1844432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>
            <a:off x="6995120" y="4509119"/>
            <a:ext cx="11052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>
            <a:off x="6209372" y="4861448"/>
            <a:ext cx="204597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7236296" y="4878452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7</a:t>
            </a:r>
            <a:endParaRPr lang="ru-RU" dirty="0"/>
          </a:p>
        </p:txBody>
      </p:sp>
      <p:sp>
        <p:nvSpPr>
          <p:cNvPr id="49" name="Дуга 48"/>
          <p:cNvSpPr/>
          <p:nvPr/>
        </p:nvSpPr>
        <p:spPr>
          <a:xfrm>
            <a:off x="7442605" y="4878452"/>
            <a:ext cx="45719" cy="45719"/>
          </a:xfrm>
          <a:prstGeom prst="arc">
            <a:avLst>
              <a:gd name="adj1" fmla="val 16200000"/>
              <a:gd name="adj2" fmla="val 1620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Дуга 49"/>
          <p:cNvSpPr/>
          <p:nvPr/>
        </p:nvSpPr>
        <p:spPr>
          <a:xfrm>
            <a:off x="6552862" y="4762414"/>
            <a:ext cx="912602" cy="198069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2" name="Прямая со стрелкой 51"/>
          <p:cNvCxnSpPr/>
          <p:nvPr/>
        </p:nvCxnSpPr>
        <p:spPr>
          <a:xfrm>
            <a:off x="6444208" y="5277563"/>
            <a:ext cx="22322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6355256" y="5335657"/>
            <a:ext cx="489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-15</a:t>
            </a:r>
            <a:endParaRPr lang="ru-RU" dirty="0"/>
          </a:p>
        </p:txBody>
      </p:sp>
      <p:sp>
        <p:nvSpPr>
          <p:cNvPr id="54" name="Блок-схема: узел 53"/>
          <p:cNvSpPr/>
          <p:nvPr/>
        </p:nvSpPr>
        <p:spPr>
          <a:xfrm>
            <a:off x="6767203" y="5180887"/>
            <a:ext cx="135524" cy="1143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Дуга 54"/>
          <p:cNvSpPr/>
          <p:nvPr/>
        </p:nvSpPr>
        <p:spPr>
          <a:xfrm>
            <a:off x="6793685" y="5180886"/>
            <a:ext cx="1162691" cy="309543"/>
          </a:xfrm>
          <a:prstGeom prst="arc">
            <a:avLst>
              <a:gd name="adj1" fmla="val 11263112"/>
              <a:gd name="adj2" fmla="val 2087365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7" name="Прямая со стрелкой 56"/>
          <p:cNvCxnSpPr/>
          <p:nvPr/>
        </p:nvCxnSpPr>
        <p:spPr>
          <a:xfrm>
            <a:off x="6175966" y="5759077"/>
            <a:ext cx="24482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6534478" y="5805264"/>
            <a:ext cx="5421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- 17</a:t>
            </a:r>
            <a:endParaRPr lang="ru-RU" dirty="0"/>
          </a:p>
        </p:txBody>
      </p:sp>
      <p:sp>
        <p:nvSpPr>
          <p:cNvPr id="59" name="Блок-схема: узел 58"/>
          <p:cNvSpPr/>
          <p:nvPr/>
        </p:nvSpPr>
        <p:spPr>
          <a:xfrm>
            <a:off x="6692032" y="5740180"/>
            <a:ext cx="113514" cy="6508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Дуга 59"/>
          <p:cNvSpPr/>
          <p:nvPr/>
        </p:nvSpPr>
        <p:spPr>
          <a:xfrm>
            <a:off x="5874570" y="5625063"/>
            <a:ext cx="914400" cy="729734"/>
          </a:xfrm>
          <a:prstGeom prst="arc">
            <a:avLst>
              <a:gd name="adj1" fmla="val 14431450"/>
              <a:gd name="adj2" fmla="val 1985812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TextBox 60"/>
          <p:cNvSpPr txBox="1"/>
          <p:nvPr/>
        </p:nvSpPr>
        <p:spPr>
          <a:xfrm>
            <a:off x="8154398" y="4456945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ndara"/>
              </a:rPr>
              <a:t>+</a:t>
            </a:r>
            <a:r>
              <a:rPr lang="ru-RU" dirty="0" smtClean="0">
                <a:latin typeface="Candara"/>
              </a:rPr>
              <a:t>∞</a:t>
            </a:r>
            <a:endParaRPr lang="ru-RU" dirty="0"/>
          </a:p>
        </p:txBody>
      </p:sp>
      <p:sp>
        <p:nvSpPr>
          <p:cNvPr id="62" name="TextBox 61"/>
          <p:cNvSpPr txBox="1"/>
          <p:nvPr/>
        </p:nvSpPr>
        <p:spPr>
          <a:xfrm>
            <a:off x="6085229" y="4783063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</a:t>
            </a:r>
            <a:r>
              <a:rPr lang="en-US" dirty="0" smtClean="0">
                <a:latin typeface="Candara"/>
              </a:rPr>
              <a:t>∞</a:t>
            </a:r>
            <a:endParaRPr lang="ru-RU" dirty="0"/>
          </a:p>
        </p:txBody>
      </p:sp>
      <p:sp>
        <p:nvSpPr>
          <p:cNvPr id="63" name="TextBox 62"/>
          <p:cNvSpPr txBox="1"/>
          <p:nvPr/>
        </p:nvSpPr>
        <p:spPr>
          <a:xfrm>
            <a:off x="8289482" y="5277563"/>
            <a:ext cx="474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</a:t>
            </a:r>
            <a:r>
              <a:rPr lang="en-US" dirty="0" smtClean="0">
                <a:latin typeface="Candara"/>
              </a:rPr>
              <a:t>∞</a:t>
            </a:r>
            <a:endParaRPr lang="ru-RU" dirty="0"/>
          </a:p>
        </p:txBody>
      </p:sp>
      <p:sp>
        <p:nvSpPr>
          <p:cNvPr id="64" name="TextBox 63"/>
          <p:cNvSpPr txBox="1"/>
          <p:nvPr/>
        </p:nvSpPr>
        <p:spPr>
          <a:xfrm>
            <a:off x="6017801" y="5751319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</a:t>
            </a:r>
            <a:r>
              <a:rPr lang="en-US" dirty="0" smtClean="0">
                <a:latin typeface="Candara"/>
              </a:rPr>
              <a:t>∞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612746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9" dur="2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3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7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1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5" dur="2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9" dur="2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3" dur="2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7" dur="2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1" dur="2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5" dur="2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 animBg="1"/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505" y="3645024"/>
            <a:ext cx="8928992" cy="302433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algn="l"/>
            <a:r>
              <a:rPr lang="ru-RU" sz="2100" b="1" dirty="0" smtClean="0">
                <a:solidFill>
                  <a:srgbClr val="FF0000"/>
                </a:solidFill>
              </a:rPr>
              <a:t>Объединением двух множеств называют множество, состоящее из всех элементов, принадлежащих хотя бы одному из множеств</a:t>
            </a:r>
            <a:r>
              <a:rPr lang="ru-RU" sz="2000" b="1" dirty="0" smtClean="0">
                <a:solidFill>
                  <a:srgbClr val="FF0000"/>
                </a:solidFill>
              </a:rPr>
              <a:t>. </a:t>
            </a:r>
          </a:p>
          <a:p>
            <a:pPr algn="l"/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smtClean="0">
                <a:solidFill>
                  <a:srgbClr val="FF0000"/>
                </a:solidFill>
              </a:rPr>
              <a:t>                                                                                                           </a:t>
            </a:r>
          </a:p>
          <a:p>
            <a:pPr algn="l"/>
            <a:endParaRPr lang="ru-RU" sz="2000" dirty="0" smtClean="0"/>
          </a:p>
          <a:p>
            <a:pPr algn="l"/>
            <a:endParaRPr lang="ru-RU" sz="2000" dirty="0"/>
          </a:p>
          <a:p>
            <a:pPr algn="l"/>
            <a:endParaRPr lang="ru-RU" sz="2000" dirty="0" smtClean="0"/>
          </a:p>
          <a:p>
            <a:pPr algn="l"/>
            <a:endParaRPr lang="ru-RU" sz="2000" dirty="0"/>
          </a:p>
          <a:p>
            <a:pPr algn="l"/>
            <a:endParaRPr lang="ru-RU" sz="2000" dirty="0" smtClean="0"/>
          </a:p>
          <a:p>
            <a:pPr algn="l"/>
            <a:r>
              <a:rPr lang="ru-RU" sz="1900" dirty="0" smtClean="0">
                <a:solidFill>
                  <a:srgbClr val="7030A0"/>
                </a:solidFill>
              </a:rPr>
              <a:t>Выполните задания учебника: №№ 813, 817, п.33 «Числовые промежутки».</a:t>
            </a:r>
            <a:endParaRPr lang="ru-RU" sz="1900" dirty="0">
              <a:solidFill>
                <a:srgbClr val="7030A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5516" y="201982"/>
            <a:ext cx="8712968" cy="3267794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ru-RU" sz="1800" dirty="0" smtClean="0">
                <a:solidFill>
                  <a:srgbClr val="FF0000"/>
                </a:solidFill>
              </a:rPr>
              <a:t>Пересечением двух множеств называют множество, состоящее из всех общих элементов этих множеств. </a:t>
            </a:r>
            <a:r>
              <a:rPr lang="ru-RU" sz="2000" dirty="0" smtClean="0">
                <a:solidFill>
                  <a:srgbClr val="FF0000"/>
                </a:solidFill>
              </a:rPr>
              <a:t/>
            </a:r>
            <a:br>
              <a:rPr lang="ru-RU" sz="2000" dirty="0" smtClean="0">
                <a:solidFill>
                  <a:srgbClr val="FF0000"/>
                </a:solidFill>
              </a:rPr>
            </a:br>
            <a:r>
              <a:rPr lang="en-US" sz="2000" dirty="0" smtClean="0">
                <a:solidFill>
                  <a:srgbClr val="FF0000"/>
                </a:solidFill>
              </a:rPr>
              <a:t>                                                                                               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4" name="Дуга 3"/>
          <p:cNvSpPr/>
          <p:nvPr/>
        </p:nvSpPr>
        <p:spPr>
          <a:xfrm>
            <a:off x="369787" y="1842667"/>
            <a:ext cx="279995" cy="461306"/>
          </a:xfrm>
          <a:prstGeom prst="arc">
            <a:avLst>
              <a:gd name="adj1" fmla="val 16200000"/>
              <a:gd name="adj2" fmla="val 16173230"/>
            </a:avLst>
          </a:prstGeom>
          <a:solidFill>
            <a:srgbClr val="FFFF0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6174" y="1783646"/>
            <a:ext cx="296069" cy="4389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549" y="1289731"/>
            <a:ext cx="296069" cy="4389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Дуга 4"/>
          <p:cNvSpPr/>
          <p:nvPr/>
        </p:nvSpPr>
        <p:spPr>
          <a:xfrm>
            <a:off x="3923928" y="746941"/>
            <a:ext cx="92255" cy="373861"/>
          </a:xfrm>
          <a:prstGeom prst="arc">
            <a:avLst>
              <a:gd name="adj1" fmla="val 10999690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3635896" y="686729"/>
            <a:ext cx="54006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    В</a:t>
            </a:r>
            <a:r>
              <a:rPr lang="en-US" dirty="0" smtClean="0"/>
              <a:t> = C</a:t>
            </a:r>
            <a:r>
              <a:rPr lang="ru-RU" sz="1600" dirty="0" smtClean="0"/>
              <a:t>, где А – множество жёлтых овалов, В – множество</a:t>
            </a:r>
          </a:p>
          <a:p>
            <a:r>
              <a:rPr lang="ru-RU" sz="1600" dirty="0" smtClean="0"/>
              <a:t> синих овалов, С – множество овалов – пересечение множества А</a:t>
            </a:r>
          </a:p>
          <a:p>
            <a:r>
              <a:rPr lang="ru-RU" sz="1600" dirty="0" smtClean="0"/>
              <a:t> и множества В. </a:t>
            </a:r>
          </a:p>
          <a:p>
            <a:endParaRPr lang="ru-RU" sz="1600" dirty="0"/>
          </a:p>
          <a:p>
            <a:r>
              <a:rPr lang="ru-RU" sz="1600" dirty="0" smtClean="0"/>
              <a:t> </a:t>
            </a:r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</a:rPr>
              <a:t>Выполните задания из учебника: №№ 799, 801, п.32</a:t>
            </a:r>
            <a:endParaRPr lang="ru-RU" sz="1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Дуга 6"/>
          <p:cNvSpPr/>
          <p:nvPr/>
        </p:nvSpPr>
        <p:spPr>
          <a:xfrm>
            <a:off x="827584" y="1842667"/>
            <a:ext cx="416892" cy="688419"/>
          </a:xfrm>
          <a:prstGeom prst="arc">
            <a:avLst>
              <a:gd name="adj1" fmla="val 16200000"/>
              <a:gd name="adj2" fmla="val 16101854"/>
            </a:avLst>
          </a:prstGeom>
          <a:solidFill>
            <a:schemeClr val="tx2">
              <a:lumMod val="50000"/>
            </a:schemeClr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Дуга 7"/>
          <p:cNvSpPr/>
          <p:nvPr/>
        </p:nvSpPr>
        <p:spPr>
          <a:xfrm>
            <a:off x="1842243" y="1835879"/>
            <a:ext cx="648072" cy="647569"/>
          </a:xfrm>
          <a:prstGeom prst="arc">
            <a:avLst>
              <a:gd name="adj1" fmla="val 5400000"/>
              <a:gd name="adj2" fmla="val 515193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Дуга 8"/>
          <p:cNvSpPr/>
          <p:nvPr/>
        </p:nvSpPr>
        <p:spPr>
          <a:xfrm>
            <a:off x="1244476" y="1417043"/>
            <a:ext cx="457200" cy="274823"/>
          </a:xfrm>
          <a:prstGeom prst="arc">
            <a:avLst>
              <a:gd name="adj1" fmla="val 4944324"/>
              <a:gd name="adj2" fmla="val 4928802"/>
            </a:avLst>
          </a:prstGeom>
          <a:solidFill>
            <a:schemeClr val="tx2">
              <a:lumMod val="75000"/>
            </a:schemeClr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050690" y="1564122"/>
            <a:ext cx="812335" cy="1645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369787" y="1319064"/>
            <a:ext cx="288032" cy="34420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718919" y="592523"/>
            <a:ext cx="406168" cy="42809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6315713" y="4266553"/>
            <a:ext cx="2304256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B050"/>
                </a:solidFill>
                <a:latin typeface="Candara"/>
              </a:rPr>
              <a:t>А</a:t>
            </a:r>
            <a:r>
              <a:rPr lang="ru-RU" dirty="0" smtClean="0">
                <a:latin typeface="Candara"/>
              </a:rPr>
              <a:t> </a:t>
            </a:r>
            <a:r>
              <a:rPr lang="en-US" dirty="0" smtClean="0">
                <a:latin typeface="Candara"/>
              </a:rPr>
              <a:t>U</a:t>
            </a:r>
            <a:r>
              <a:rPr lang="ru-RU" b="1" dirty="0" smtClean="0">
                <a:solidFill>
                  <a:schemeClr val="tx2"/>
                </a:solidFill>
                <a:latin typeface="Candara"/>
              </a:rPr>
              <a:t>В </a:t>
            </a:r>
            <a:r>
              <a:rPr lang="ru-RU" b="1" dirty="0" smtClean="0">
                <a:latin typeface="Candara"/>
              </a:rPr>
              <a:t>= М, </a:t>
            </a:r>
            <a:r>
              <a:rPr lang="ru-RU" sz="1600" dirty="0" smtClean="0">
                <a:latin typeface="Candara"/>
              </a:rPr>
              <a:t>где </a:t>
            </a:r>
            <a:r>
              <a:rPr lang="ru-RU" sz="1600" b="1" dirty="0" smtClean="0">
                <a:solidFill>
                  <a:srgbClr val="00B050"/>
                </a:solidFill>
                <a:latin typeface="Candara"/>
              </a:rPr>
              <a:t>А</a:t>
            </a:r>
            <a:r>
              <a:rPr lang="ru-RU" sz="1600" dirty="0" smtClean="0">
                <a:latin typeface="Candara"/>
              </a:rPr>
              <a:t> – множество треугольников, 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Candara"/>
              </a:rPr>
              <a:t>В</a:t>
            </a:r>
            <a:r>
              <a:rPr lang="ru-RU" sz="1600" dirty="0" smtClean="0">
                <a:latin typeface="Candara"/>
              </a:rPr>
              <a:t> – множество овалов, </a:t>
            </a:r>
            <a:r>
              <a:rPr lang="ru-RU" sz="1600" b="1" dirty="0" smtClean="0">
                <a:latin typeface="Candara"/>
              </a:rPr>
              <a:t>М</a:t>
            </a:r>
            <a:r>
              <a:rPr lang="ru-RU" sz="1600" dirty="0" smtClean="0">
                <a:latin typeface="Candara"/>
              </a:rPr>
              <a:t> – объединение  множества геометрических фигур</a:t>
            </a:r>
            <a:endParaRPr lang="ru-RU" sz="1600" b="1" dirty="0"/>
          </a:p>
        </p:txBody>
      </p:sp>
      <p:sp>
        <p:nvSpPr>
          <p:cNvPr id="16" name="Равнобедренный треугольник 15"/>
          <p:cNvSpPr/>
          <p:nvPr/>
        </p:nvSpPr>
        <p:spPr>
          <a:xfrm>
            <a:off x="395536" y="4361521"/>
            <a:ext cx="432048" cy="457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ый треугольник 16"/>
          <p:cNvSpPr/>
          <p:nvPr/>
        </p:nvSpPr>
        <p:spPr>
          <a:xfrm>
            <a:off x="1267638" y="4590120"/>
            <a:ext cx="278538" cy="376199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Блок-схема: объединение 17"/>
          <p:cNvSpPr/>
          <p:nvPr/>
        </p:nvSpPr>
        <p:spPr>
          <a:xfrm>
            <a:off x="395536" y="4966319"/>
            <a:ext cx="685800" cy="190873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Блок-схема: узел 18"/>
          <p:cNvSpPr/>
          <p:nvPr/>
        </p:nvSpPr>
        <p:spPr>
          <a:xfrm>
            <a:off x="1267638" y="5373216"/>
            <a:ext cx="783052" cy="28803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611560" y="5517232"/>
            <a:ext cx="284013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Дуга 20"/>
          <p:cNvSpPr/>
          <p:nvPr/>
        </p:nvSpPr>
        <p:spPr>
          <a:xfrm>
            <a:off x="1335658" y="5769260"/>
            <a:ext cx="914400" cy="324036"/>
          </a:xfrm>
          <a:prstGeom prst="arc">
            <a:avLst>
              <a:gd name="adj1" fmla="val 5500139"/>
              <a:gd name="adj2" fmla="val 5421834"/>
            </a:avLst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Дуга 21"/>
          <p:cNvSpPr/>
          <p:nvPr/>
        </p:nvSpPr>
        <p:spPr>
          <a:xfrm>
            <a:off x="2259136" y="4966319"/>
            <a:ext cx="705954" cy="406897"/>
          </a:xfrm>
          <a:prstGeom prst="arc">
            <a:avLst>
              <a:gd name="adj1" fmla="val 5507590"/>
              <a:gd name="adj2" fmla="val 5267849"/>
            </a:avLst>
          </a:prstGeom>
          <a:solidFill>
            <a:srgbClr val="00B05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Дуга 22"/>
          <p:cNvSpPr/>
          <p:nvPr/>
        </p:nvSpPr>
        <p:spPr>
          <a:xfrm>
            <a:off x="3923928" y="4590120"/>
            <a:ext cx="914400" cy="914400"/>
          </a:xfrm>
          <a:prstGeom prst="arc">
            <a:avLst>
              <a:gd name="adj1" fmla="val 5400380"/>
              <a:gd name="adj2" fmla="val 5314320"/>
            </a:avLst>
          </a:prstGeom>
          <a:solidFill>
            <a:schemeClr val="tx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Дуга 23"/>
          <p:cNvSpPr/>
          <p:nvPr/>
        </p:nvSpPr>
        <p:spPr>
          <a:xfrm>
            <a:off x="4572000" y="4604555"/>
            <a:ext cx="914400" cy="914400"/>
          </a:xfrm>
          <a:prstGeom prst="arc">
            <a:avLst>
              <a:gd name="adj1" fmla="val 10695862"/>
              <a:gd name="adj2" fmla="val 10167535"/>
            </a:avLst>
          </a:prstGeom>
          <a:solidFill>
            <a:schemeClr val="tx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4838328" y="4966319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4381128" y="5047320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27" name="Дуга 26"/>
          <p:cNvSpPr/>
          <p:nvPr/>
        </p:nvSpPr>
        <p:spPr>
          <a:xfrm rot="1344594">
            <a:off x="1694209" y="548680"/>
            <a:ext cx="914400" cy="914400"/>
          </a:xfrm>
          <a:prstGeom prst="arc">
            <a:avLst>
              <a:gd name="adj1" fmla="val 16980295"/>
              <a:gd name="adj2" fmla="val 16309520"/>
            </a:avLst>
          </a:prstGeom>
          <a:solidFill>
            <a:srgbClr val="FFFF0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28" name="Дуга 27"/>
          <p:cNvSpPr/>
          <p:nvPr/>
        </p:nvSpPr>
        <p:spPr>
          <a:xfrm>
            <a:off x="2259136" y="404664"/>
            <a:ext cx="914400" cy="914400"/>
          </a:xfrm>
          <a:prstGeom prst="arc">
            <a:avLst>
              <a:gd name="adj1" fmla="val 16398931"/>
              <a:gd name="adj2" fmla="val 16219372"/>
            </a:avLst>
          </a:prstGeom>
          <a:solidFill>
            <a:schemeClr val="tx2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  </a:t>
            </a:r>
            <a:r>
              <a:rPr lang="ru-RU" dirty="0" err="1" smtClean="0"/>
              <a:t>В</a:t>
            </a:r>
            <a:endParaRPr lang="ru-RU" dirty="0"/>
          </a:p>
        </p:txBody>
      </p:sp>
      <p:sp>
        <p:nvSpPr>
          <p:cNvPr id="29" name="Дуга 28"/>
          <p:cNvSpPr/>
          <p:nvPr/>
        </p:nvSpPr>
        <p:spPr>
          <a:xfrm rot="21121211">
            <a:off x="2259136" y="548680"/>
            <a:ext cx="440656" cy="770384"/>
          </a:xfrm>
          <a:prstGeom prst="arc">
            <a:avLst>
              <a:gd name="adj1" fmla="val 5630821"/>
              <a:gd name="adj2" fmla="val 5504146"/>
            </a:avLst>
          </a:prstGeom>
          <a:solidFill>
            <a:srgbClr val="00B05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С</a:t>
            </a:r>
          </a:p>
        </p:txBody>
      </p:sp>
    </p:spTree>
    <p:extLst>
      <p:ext uri="{BB962C8B-B14F-4D97-AF65-F5344CB8AC3E}">
        <p14:creationId xmlns:p14="http://schemas.microsoft.com/office/powerpoint/2010/main" val="1387773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solidFill>
            <a:srgbClr val="FFFF00"/>
          </a:solidFill>
        </p:spPr>
        <p:txBody>
          <a:bodyPr>
            <a:normAutofit fontScale="85000" lnSpcReduction="10000"/>
          </a:bodyPr>
          <a:lstStyle/>
          <a:p>
            <a:r>
              <a:rPr lang="ru-RU" sz="1800" dirty="0" smtClean="0"/>
              <a:t>П.32</a:t>
            </a:r>
          </a:p>
          <a:p>
            <a:r>
              <a:rPr lang="ru-RU" sz="1800" dirty="0" smtClean="0"/>
              <a:t>№799</a:t>
            </a:r>
          </a:p>
          <a:p>
            <a:r>
              <a:rPr lang="ru-RU" sz="1800" dirty="0" smtClean="0"/>
              <a:t>Х = (р), р </a:t>
            </a:r>
            <a:r>
              <a:rPr lang="en-US" sz="1800" dirty="0" smtClean="0"/>
              <a:t>&lt; 20, Y = (ab), 10 &lt;ab &lt; 20.</a:t>
            </a:r>
          </a:p>
          <a:p>
            <a:r>
              <a:rPr lang="en-US" sz="1800" dirty="0" smtClean="0"/>
              <a:t>X</a:t>
            </a:r>
            <a:r>
              <a:rPr lang="en-US" sz="1800" dirty="0">
                <a:latin typeface="Candara"/>
              </a:rPr>
              <a:t> &amp;</a:t>
            </a:r>
            <a:r>
              <a:rPr lang="en-US" sz="1800" dirty="0" smtClean="0">
                <a:latin typeface="Candara"/>
              </a:rPr>
              <a:t>  Y= C, C = ( 11, 13, 17, 19).</a:t>
            </a:r>
          </a:p>
          <a:p>
            <a:r>
              <a:rPr lang="en-US" sz="1800" dirty="0" smtClean="0">
                <a:latin typeface="Candara"/>
              </a:rPr>
              <a:t>XUY = D, D = ( 1, 3,5,7,11,13,17,19).</a:t>
            </a:r>
          </a:p>
          <a:p>
            <a:r>
              <a:rPr lang="ru-RU" sz="1800" dirty="0" smtClean="0">
                <a:latin typeface="Candara"/>
              </a:rPr>
              <a:t>№ 801</a:t>
            </a:r>
          </a:p>
          <a:p>
            <a:r>
              <a:rPr lang="ru-RU" sz="1800" dirty="0" smtClean="0">
                <a:latin typeface="Candara"/>
              </a:rPr>
              <a:t>А) </a:t>
            </a:r>
            <a:r>
              <a:rPr lang="en-US" sz="1800" dirty="0" smtClean="0">
                <a:latin typeface="Candara"/>
              </a:rPr>
              <a:t>11 243 </a:t>
            </a:r>
            <a:r>
              <a:rPr lang="ru-RU" sz="1800" dirty="0" smtClean="0">
                <a:latin typeface="Candara"/>
              </a:rPr>
              <a:t> и </a:t>
            </a:r>
            <a:r>
              <a:rPr lang="en-US" sz="1800" dirty="0" smtClean="0">
                <a:latin typeface="Candara"/>
              </a:rPr>
              <a:t> 6421 </a:t>
            </a:r>
          </a:p>
          <a:p>
            <a:r>
              <a:rPr lang="ru-RU" sz="1800" dirty="0" smtClean="0">
                <a:latin typeface="Candara"/>
              </a:rPr>
              <a:t> (1</a:t>
            </a:r>
            <a:r>
              <a:rPr lang="en-US" sz="1800" dirty="0" smtClean="0">
                <a:latin typeface="Candara"/>
              </a:rPr>
              <a:t>,2,3) – </a:t>
            </a:r>
            <a:r>
              <a:rPr lang="ru-RU" sz="1800" dirty="0" smtClean="0">
                <a:latin typeface="Candara"/>
              </a:rPr>
              <a:t>пересечение,</a:t>
            </a:r>
          </a:p>
          <a:p>
            <a:r>
              <a:rPr lang="ru-RU" sz="1800" dirty="0" smtClean="0">
                <a:latin typeface="Candara"/>
              </a:rPr>
              <a:t>(</a:t>
            </a:r>
            <a:r>
              <a:rPr lang="en-US" sz="1800" dirty="0" smtClean="0">
                <a:latin typeface="Candara"/>
              </a:rPr>
              <a:t>1,2,3,4,6) –</a:t>
            </a:r>
            <a:r>
              <a:rPr lang="ru-RU" sz="1800" dirty="0" smtClean="0">
                <a:latin typeface="Candara"/>
              </a:rPr>
              <a:t>объединение.</a:t>
            </a:r>
          </a:p>
          <a:p>
            <a:r>
              <a:rPr lang="ru-RU" sz="1800" dirty="0" smtClean="0">
                <a:latin typeface="Candara"/>
              </a:rPr>
              <a:t>Б) «геометрия» и «география»</a:t>
            </a:r>
          </a:p>
          <a:p>
            <a:r>
              <a:rPr lang="ru-RU" sz="1800" dirty="0" smtClean="0">
                <a:latin typeface="Candara"/>
              </a:rPr>
              <a:t>(г, е, о, р, и, я) – пересечение, </a:t>
            </a:r>
          </a:p>
          <a:p>
            <a:r>
              <a:rPr lang="ru-RU" sz="1800" dirty="0" smtClean="0">
                <a:latin typeface="Candara"/>
              </a:rPr>
              <a:t>(г, е, о, м, р, а, т, ф, и, я) - объединение</a:t>
            </a:r>
            <a:endParaRPr lang="ru-RU" sz="1800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r>
              <a:rPr lang="ru-RU" sz="1800" dirty="0" smtClean="0"/>
              <a:t>П.33</a:t>
            </a:r>
          </a:p>
          <a:p>
            <a:r>
              <a:rPr lang="ru-RU" sz="1800" dirty="0" smtClean="0"/>
              <a:t>№ 813 на рис. 41</a:t>
            </a:r>
          </a:p>
          <a:p>
            <a:r>
              <a:rPr lang="ru-RU" sz="1800" dirty="0" smtClean="0"/>
              <a:t>А) отрезок </a:t>
            </a:r>
            <a:r>
              <a:rPr lang="en-US" sz="1800" dirty="0" smtClean="0"/>
              <a:t>[-2</a:t>
            </a:r>
            <a:r>
              <a:rPr lang="ru-RU" sz="1800" dirty="0" smtClean="0"/>
              <a:t>;</a:t>
            </a:r>
            <a:r>
              <a:rPr lang="en-US" sz="1800" dirty="0" smtClean="0"/>
              <a:t> 6],</a:t>
            </a:r>
          </a:p>
          <a:p>
            <a:r>
              <a:rPr lang="ru-RU" sz="1800" dirty="0" smtClean="0"/>
              <a:t>Б) замкнутый луч </a:t>
            </a:r>
            <a:r>
              <a:rPr lang="en-US" sz="1800" dirty="0" smtClean="0"/>
              <a:t>[- 1</a:t>
            </a:r>
            <a:r>
              <a:rPr lang="ru-RU" sz="1800" dirty="0" smtClean="0"/>
              <a:t>; + </a:t>
            </a:r>
            <a:r>
              <a:rPr lang="ru-RU" sz="1800" dirty="0" smtClean="0">
                <a:latin typeface="Candara"/>
              </a:rPr>
              <a:t>∞)</a:t>
            </a:r>
          </a:p>
          <a:p>
            <a:r>
              <a:rPr lang="ru-RU" sz="1800" dirty="0" smtClean="0">
                <a:latin typeface="Candara"/>
              </a:rPr>
              <a:t>В) интервал ( - 1; 7)</a:t>
            </a:r>
          </a:p>
          <a:p>
            <a:r>
              <a:rPr lang="ru-RU" sz="1800" dirty="0" smtClean="0">
                <a:latin typeface="Candara"/>
              </a:rPr>
              <a:t>Г) замкнутый луч (- ∞; 4</a:t>
            </a:r>
            <a:r>
              <a:rPr lang="en-US" sz="1800" dirty="0" smtClean="0">
                <a:latin typeface="Candara"/>
              </a:rPr>
              <a:t>]</a:t>
            </a:r>
            <a:r>
              <a:rPr lang="ru-RU" sz="1800" dirty="0" smtClean="0">
                <a:latin typeface="Candara"/>
              </a:rPr>
              <a:t>.</a:t>
            </a:r>
          </a:p>
          <a:p>
            <a:r>
              <a:rPr lang="ru-RU" sz="1800" dirty="0" smtClean="0">
                <a:latin typeface="Candara"/>
              </a:rPr>
              <a:t>№ 817</a:t>
            </a:r>
          </a:p>
          <a:p>
            <a:r>
              <a:rPr lang="ru-RU" sz="1800" dirty="0" smtClean="0">
                <a:latin typeface="Candara"/>
              </a:rPr>
              <a:t>А) интервалу (-4; 6,5) принадлежат числа: - 3; 5; - 3, 9.</a:t>
            </a:r>
          </a:p>
          <a:p>
            <a:r>
              <a:rPr lang="ru-RU" sz="1800" dirty="0" smtClean="0">
                <a:latin typeface="Candara"/>
              </a:rPr>
              <a:t>Б) отрезку </a:t>
            </a:r>
            <a:r>
              <a:rPr lang="en-US" sz="1800" dirty="0" smtClean="0">
                <a:latin typeface="Candara"/>
              </a:rPr>
              <a:t>[ - 8</a:t>
            </a:r>
            <a:r>
              <a:rPr lang="ru-RU" sz="1800" dirty="0" smtClean="0">
                <a:latin typeface="Candara"/>
              </a:rPr>
              <a:t>; - 5</a:t>
            </a:r>
            <a:r>
              <a:rPr lang="en-US" sz="1800" dirty="0" smtClean="0">
                <a:latin typeface="Candara"/>
              </a:rPr>
              <a:t>]</a:t>
            </a:r>
            <a:r>
              <a:rPr lang="ru-RU" sz="1800" dirty="0" smtClean="0">
                <a:latin typeface="Candara"/>
              </a:rPr>
              <a:t> принадлежат числа: - 8; - 5, 5; - 5; - 6; - 7, 5.</a:t>
            </a:r>
            <a:endParaRPr lang="ru-RU" sz="1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Ответы заданий учебника</a:t>
            </a:r>
            <a:endParaRPr lang="ru-RU" sz="2000" dirty="0">
              <a:solidFill>
                <a:srgbClr val="FF0000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2627784" y="234888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3563888" y="2348880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848287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8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2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6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0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4" dur="2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2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6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0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4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8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2" dur="2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6" dur="2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0" dur="2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build="p" animBg="1"/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2000" i="1" u="sng" dirty="0" smtClean="0">
                <a:solidFill>
                  <a:srgbClr val="FF0000"/>
                </a:solidFill>
              </a:rPr>
              <a:t>Пятиминутка</a:t>
            </a:r>
          </a:p>
          <a:p>
            <a:endParaRPr lang="ru-RU" sz="2000" i="1" u="sng" dirty="0">
              <a:solidFill>
                <a:srgbClr val="FF000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i="1" u="sng" dirty="0" smtClean="0">
                <a:solidFill>
                  <a:srgbClr val="FF0000"/>
                </a:solidFill>
              </a:rPr>
              <a:t>ИТОГИ УРОКА!</a:t>
            </a:r>
            <a:br>
              <a:rPr lang="ru-RU" sz="2000" i="1" u="sng" dirty="0" smtClean="0">
                <a:solidFill>
                  <a:srgbClr val="FF0000"/>
                </a:solidFill>
              </a:rPr>
            </a:br>
            <a:r>
              <a:rPr lang="ru-RU" sz="2000" i="1" u="sng" dirty="0" smtClean="0">
                <a:solidFill>
                  <a:srgbClr val="FF0000"/>
                </a:solidFill>
              </a:rPr>
              <a:t/>
            </a:r>
            <a:br>
              <a:rPr lang="ru-RU" sz="2000" i="1" u="sng" dirty="0" smtClean="0">
                <a:solidFill>
                  <a:srgbClr val="FF0000"/>
                </a:solidFill>
              </a:rPr>
            </a:b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</a:rPr>
              <a:t>Домашнее задание: п.п.32, 33, №№800, 804, 812, 816</a:t>
            </a:r>
            <a:endParaRPr lang="ru-RU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3074" name="Picture 2" descr="C:\Users\USER\Pictures\пихта корейская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581128"/>
            <a:ext cx="773832" cy="1031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547664" y="561290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1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3075" name="Picture 3" descr="C:\Users\USER\Pictures\пихта цельнолистная чёрная - маньчжурская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4581128"/>
            <a:ext cx="1296144" cy="1031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915816" y="561290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2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3076" name="Picture 4" descr="C:\Users\USER\Pictures\елкафэнтэзи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7336" y="4564142"/>
            <a:ext cx="1261295" cy="1048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283968" y="561290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3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24128" y="4564142"/>
            <a:ext cx="2736304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Какая картинка лишняя? И почему?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3077" name="Picture 5" descr="C:\Users\USER\Pictures\Клубниканапитоксмайл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0150" y="2201876"/>
            <a:ext cx="714375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C:\Users\USER\Pictures\Лаймсмайл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2881" y="2237594"/>
            <a:ext cx="466187" cy="595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1247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 animBg="1"/>
      <p:bldP spid="7" grpId="0" animBg="1"/>
    </p:bldLst>
  </p:timing>
</p:sld>
</file>

<file path=ppt/theme/theme1.xml><?xml version="1.0" encoding="utf-8"?>
<a:theme xmlns:a="http://schemas.openxmlformats.org/drawingml/2006/main" name="Горизонт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Горизонт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Горизонт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483</TotalTime>
  <Words>976</Words>
  <Application>Microsoft Office PowerPoint</Application>
  <PresentationFormat>Экран (4:3)</PresentationFormat>
  <Paragraphs>149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Горизонт</vt:lpstr>
      <vt:lpstr>Числовые неравенства.  Неравенства с одной переменной.</vt:lpstr>
      <vt:lpstr>Цель: - формировать ЗУН по теме Цели по УУД:  - Находить (в учебниках и других источниках, в том числе используя ИКТ) достоверную информацию, необходимую для решения учебных и  жизненных задач; - Работать по плану, сверяясь с целью, находить и исправлять ошибки, в том числе самостоятельно, используя ИКТ;  - Излагать своё мнение (в монологе, диалоге, полилоге), аргументируя его, подтверждая фактами, выдвигая контраргументы в дискуссии;  - Осознавать свои эмоции, адекватно выражать их и контролировать, понимать эмоциональное состояние других людей </vt:lpstr>
      <vt:lpstr>Задания самостоятельной работы по теме «Числовые неравенства и их свойства»</vt:lpstr>
      <vt:lpstr>Ответы к заданиям</vt:lpstr>
      <vt:lpstr>Неравенства с одной переменной</vt:lpstr>
      <vt:lpstr>Выполните задания</vt:lpstr>
      <vt:lpstr>Пересечением двух множеств называют множество, состоящее из всех общих элементов этих множеств.                                                                                                 </vt:lpstr>
      <vt:lpstr>Ответы заданий учебника</vt:lpstr>
      <vt:lpstr>ИТОГИ УРОКА!  Домашнее задание: п.п.32, 33, №№800, 804, 812, 816</vt:lpstr>
      <vt:lpstr>С П А С И Б О 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Числовые неравенства. Неравенства с одной переменной.</dc:title>
  <dc:creator>USER</dc:creator>
  <cp:lastModifiedBy>Домоводова</cp:lastModifiedBy>
  <cp:revision>42</cp:revision>
  <dcterms:created xsi:type="dcterms:W3CDTF">2015-02-23T06:18:43Z</dcterms:created>
  <dcterms:modified xsi:type="dcterms:W3CDTF">2017-01-28T01:09:58Z</dcterms:modified>
</cp:coreProperties>
</file>