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2" r:id="rId6"/>
    <p:sldId id="263" r:id="rId7"/>
    <p:sldId id="265" r:id="rId8"/>
    <p:sldId id="264" r:id="rId9"/>
    <p:sldId id="271" r:id="rId10"/>
    <p:sldId id="272" r:id="rId11"/>
    <p:sldId id="273" r:id="rId12"/>
    <p:sldId id="268" r:id="rId13"/>
    <p:sldId id="269" r:id="rId14"/>
    <p:sldId id="275" r:id="rId15"/>
    <p:sldId id="276" r:id="rId16"/>
    <p:sldId id="277" r:id="rId17"/>
    <p:sldId id="291" r:id="rId18"/>
    <p:sldId id="292" r:id="rId19"/>
    <p:sldId id="278" r:id="rId20"/>
    <p:sldId id="280" r:id="rId21"/>
    <p:sldId id="281" r:id="rId22"/>
    <p:sldId id="279" r:id="rId23"/>
    <p:sldId id="284" r:id="rId24"/>
    <p:sldId id="285" r:id="rId25"/>
    <p:sldId id="286" r:id="rId26"/>
    <p:sldId id="290" r:id="rId27"/>
    <p:sldId id="282" r:id="rId28"/>
    <p:sldId id="287" r:id="rId29"/>
    <p:sldId id="296" r:id="rId30"/>
    <p:sldId id="288" r:id="rId31"/>
    <p:sldId id="294" r:id="rId32"/>
    <p:sldId id="295" r:id="rId33"/>
    <p:sldId id="298" r:id="rId34"/>
    <p:sldId id="297" r:id="rId35"/>
    <p:sldId id="293" r:id="rId36"/>
    <p:sldId id="289" r:id="rId37"/>
    <p:sldId id="299" r:id="rId38"/>
    <p:sldId id="27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98" d="100"/>
          <a:sy n="98" d="100"/>
        </p:scale>
        <p:origin x="11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>
                <a:solidFill>
                  <a:srgbClr val="002060"/>
                </a:solidFill>
              </a:rPr>
              <a:t>Устраивает ли вас качество водопроводной воды?</a:t>
            </a:r>
          </a:p>
        </c:rich>
      </c:tx>
      <c:layout>
        <c:manualLayout>
          <c:xMode val="edge"/>
          <c:yMode val="edge"/>
          <c:x val="0.10653956449888206"/>
          <c:y val="5.814232241845547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45810327925876743"/>
          <c:w val="0.81861045396231302"/>
          <c:h val="0.5241549926741084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734623029760088E-3"/>
                  <c:y val="-0.2429605875748729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rgbClr val="CCFFFF"/>
                        </a:solidFill>
                      </a:rPr>
                      <a:t>100%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[1.xlsx]Лист1!$A$1:$A$2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[1.xlsx]Лист1!$B$1:$B$2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84864391951172"/>
          <c:y val="0.46042561691540163"/>
          <c:w val="0.17548468941382359"/>
          <c:h val="0.205804240894063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Используете ли Вы фильтры для очистки воды?</a:t>
            </a:r>
          </a:p>
        </c:rich>
      </c:tx>
      <c:layout>
        <c:manualLayout>
          <c:xMode val="edge"/>
          <c:yMode val="edge"/>
          <c:x val="0.13328704902961686"/>
          <c:y val="2.0882052933505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Используете ли Вы фильтры для очистки воды?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8.0405991989127318E-2"/>
                  <c:y val="-0.323053323641946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baseline="0" dirty="0" smtClean="0"/>
                      <a:t>92%</a:t>
                    </a:r>
                    <a:endParaRPr lang="en-US" sz="4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9808230004251"/>
                      <c:h val="0.2366761783022806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854788235025219"/>
                  <c:y val="0.101351199106610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en-US" sz="2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%</a:t>
                    </a:r>
                    <a:endPara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14502194308567"/>
                      <c:h val="0.1241416552676410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</c:v>
                </c:pt>
                <c:pt idx="1">
                  <c:v>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082048293131384"/>
          <c:y val="0.91169596994758595"/>
          <c:w val="0.15199520903489924"/>
          <c:h val="5.2936037098670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 descr="9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26769" cy="6870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 descr="10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26769" cy="6870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5286388"/>
            <a:ext cx="1857388" cy="61279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0" y="5395145"/>
            <a:ext cx="8678198" cy="39527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Выполнили: обучающиеся 3 «Б» класса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1800" dirty="0">
                <a:solidFill>
                  <a:schemeClr val="tx1"/>
                </a:solidFill>
              </a:rPr>
              <a:t>Толстых С.В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1105" y="726723"/>
            <a:ext cx="7286676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1427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НОЧУ ЦО «Международная гимназия в Новых Вешках»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907" y="945338"/>
            <a:ext cx="69847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Исследовательский </a:t>
            </a:r>
            <a:r>
              <a:rPr lang="ru-RU" sz="4000" dirty="0">
                <a:solidFill>
                  <a:srgbClr val="002060"/>
                </a:solidFill>
              </a:rPr>
              <a:t>проект</a:t>
            </a:r>
            <a:r>
              <a:rPr lang="ru-RU" sz="4000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sz="5400" b="1" i="1" dirty="0" smtClean="0">
                <a:solidFill>
                  <a:srgbClr val="002060"/>
                </a:solidFill>
              </a:rPr>
              <a:t>«</a:t>
            </a:r>
            <a:r>
              <a:rPr lang="ru-RU" sz="5400" b="1" i="1" dirty="0">
                <a:solidFill>
                  <a:srgbClr val="002060"/>
                </a:solidFill>
              </a:rPr>
              <a:t>Экология  </a:t>
            </a:r>
            <a:r>
              <a:rPr lang="ru-RU" sz="5400" b="1" i="1" dirty="0" smtClean="0">
                <a:solidFill>
                  <a:srgbClr val="002060"/>
                </a:solidFill>
              </a:rPr>
              <a:t>в </a:t>
            </a:r>
            <a:r>
              <a:rPr lang="ru-RU" sz="5400" b="1" i="1" dirty="0">
                <a:solidFill>
                  <a:srgbClr val="002060"/>
                </a:solidFill>
              </a:rPr>
              <a:t>моём </a:t>
            </a:r>
            <a:endParaRPr lang="ru-RU" sz="5400" b="1" i="1" dirty="0" smtClean="0">
              <a:solidFill>
                <a:srgbClr val="002060"/>
              </a:solidFill>
            </a:endParaRPr>
          </a:p>
          <a:p>
            <a:r>
              <a:rPr lang="ru-RU" sz="5400" b="1" i="1" dirty="0">
                <a:solidFill>
                  <a:srgbClr val="002060"/>
                </a:solidFill>
              </a:rPr>
              <a:t> </a:t>
            </a:r>
            <a:r>
              <a:rPr lang="ru-RU" sz="5400" b="1" i="1" dirty="0" smtClean="0">
                <a:solidFill>
                  <a:srgbClr val="002060"/>
                </a:solidFill>
              </a:rPr>
              <a:t>                       доме»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69085"/>
            <a:ext cx="3129956" cy="1760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244408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  </a:t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u="sng" dirty="0" smtClean="0">
                <a:solidFill>
                  <a:srgbClr val="002060"/>
                </a:solidFill>
              </a:rPr>
              <a:t>Экспериментальный </a:t>
            </a:r>
            <a:r>
              <a:rPr lang="ru-RU" sz="3600" b="1" u="sng" dirty="0">
                <a:solidFill>
                  <a:srgbClr val="002060"/>
                </a:solidFill>
              </a:rPr>
              <a:t>опыт №1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 «</a:t>
            </a:r>
            <a:r>
              <a:rPr lang="ru-RU" sz="3000" b="1" dirty="0">
                <a:solidFill>
                  <a:srgbClr val="002060"/>
                </a:solidFill>
              </a:rPr>
              <a:t>Определение прозрачности</a:t>
            </a:r>
            <a:r>
              <a:rPr lang="ru-RU" sz="3000" b="1" dirty="0" smtClean="0">
                <a:solidFill>
                  <a:srgbClr val="002060"/>
                </a:solidFill>
              </a:rPr>
              <a:t>»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dirty="0">
                <a:solidFill>
                  <a:srgbClr val="002060"/>
                </a:solidFill>
              </a:rPr>
              <a:t/>
            </a:r>
            <a:br>
              <a:rPr lang="ru-RU" sz="3000" dirty="0">
                <a:solidFill>
                  <a:srgbClr val="002060"/>
                </a:solidFill>
              </a:rPr>
            </a:br>
            <a:r>
              <a:rPr lang="ru-RU" sz="3000" dirty="0" smtClean="0">
                <a:solidFill>
                  <a:srgbClr val="002060"/>
                </a:solidFill>
              </a:rPr>
              <a:t/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dirty="0">
                <a:solidFill>
                  <a:srgbClr val="002060"/>
                </a:solidFill>
              </a:rPr>
              <a:t/>
            </a:r>
            <a:br>
              <a:rPr lang="ru-RU" sz="3000" dirty="0">
                <a:solidFill>
                  <a:srgbClr val="002060"/>
                </a:solidFill>
              </a:rPr>
            </a:br>
            <a:r>
              <a:rPr lang="ru-RU" sz="3000" dirty="0" smtClean="0">
                <a:solidFill>
                  <a:srgbClr val="002060"/>
                </a:solidFill>
              </a:rPr>
              <a:t/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dirty="0">
                <a:solidFill>
                  <a:srgbClr val="002060"/>
                </a:solidFill>
              </a:rPr>
              <a:t/>
            </a:r>
            <a:br>
              <a:rPr lang="ru-RU" sz="3000" dirty="0">
                <a:solidFill>
                  <a:srgbClr val="002060"/>
                </a:solidFill>
              </a:rPr>
            </a:br>
            <a:r>
              <a:rPr lang="ru-RU" sz="3000" dirty="0" smtClean="0">
                <a:solidFill>
                  <a:srgbClr val="002060"/>
                </a:solidFill>
              </a:rPr>
              <a:t>                                                                           </a:t>
            </a:r>
            <a:br>
              <a:rPr lang="ru-RU" sz="3000" dirty="0" smtClean="0">
                <a:solidFill>
                  <a:srgbClr val="002060"/>
                </a:solidFill>
              </a:rPr>
            </a:br>
            <a:endParaRPr lang="ru-RU" sz="3000" b="1" u="sng" dirty="0">
              <a:solidFill>
                <a:srgbClr val="002060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323528" y="2420888"/>
            <a:ext cx="5400600" cy="3601347"/>
          </a:xfrm>
          <a:prstGeom prst="rightArrowCallout">
            <a:avLst>
              <a:gd name="adj1" fmla="val 22975"/>
              <a:gd name="adj2" fmla="val 23407"/>
              <a:gd name="adj3" fmla="val 34834"/>
              <a:gd name="adj4" fmla="val 75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Объект 4" descr="C:\Users\1\Desktop\ДАША ФОТО\IMG_754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 t="21652" r="10865" b="8753"/>
          <a:stretch/>
        </p:blipFill>
        <p:spPr bwMode="auto">
          <a:xfrm>
            <a:off x="1331640" y="2569110"/>
            <a:ext cx="1897360" cy="33236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940152" y="4725144"/>
            <a:ext cx="1872208" cy="86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Вывод: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Прозрачность  всех проб – менее 30см.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0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/>
          <a:stretch/>
        </p:blipFill>
        <p:spPr>
          <a:xfrm>
            <a:off x="323528" y="2204864"/>
            <a:ext cx="1583010" cy="1706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" b="12451"/>
          <a:stretch/>
        </p:blipFill>
        <p:spPr>
          <a:xfrm>
            <a:off x="3995936" y="2163531"/>
            <a:ext cx="1584176" cy="174072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13509" y="4747406"/>
            <a:ext cx="3571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3200" dirty="0" smtClean="0">
                <a:latin typeface="Monotype Corsiva" pitchFamily="66" charset="0"/>
                <a:cs typeface="Arial" pitchFamily="34" charset="0"/>
              </a:rPr>
              <a:t>   </a:t>
            </a:r>
            <a:r>
              <a:rPr lang="ru-RU" sz="3200" dirty="0" smtClean="0"/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660600" y="5578188"/>
            <a:ext cx="2518557" cy="11205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звесь коричневого цвета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64171" y="4021251"/>
            <a:ext cx="701724" cy="4784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№5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365154" y="4021251"/>
            <a:ext cx="701724" cy="4784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№4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613498" y="4064883"/>
            <a:ext cx="701724" cy="4784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№2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11103"/>
            <a:ext cx="1537248" cy="2049663"/>
          </a:xfrm>
        </p:spPr>
      </p:pic>
      <p:sp>
        <p:nvSpPr>
          <p:cNvPr id="15" name="Стрелка вправо с вырезом 14"/>
          <p:cNvSpPr/>
          <p:nvPr/>
        </p:nvSpPr>
        <p:spPr>
          <a:xfrm rot="18162024">
            <a:off x="3846294" y="4881454"/>
            <a:ext cx="922733" cy="42890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14125235">
            <a:off x="1013503" y="4830411"/>
            <a:ext cx="922733" cy="42890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678" y="132193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002060"/>
                </a:solidFill>
              </a:rPr>
              <a:t>Экспериментальный опыт №2 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 «Определение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002060"/>
                </a:solidFill>
              </a:rPr>
              <a:t>цветности и мутности воды»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654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31378762"/>
              </p:ext>
            </p:extLst>
          </p:nvPr>
        </p:nvGraphicFramePr>
        <p:xfrm>
          <a:off x="179512" y="2060850"/>
          <a:ext cx="4896544" cy="4723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544"/>
              </a:tblGrid>
              <a:tr h="10072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Запах определяли при нагреве до 60 градусов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2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№1                                отсутствует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2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№2                                 отсутствует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2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№3                               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 неопределённый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7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№4                                 незначительно </a:t>
                      </a:r>
                      <a:r>
                        <a:rPr lang="ru-RU" sz="1800" dirty="0">
                          <a:effectLst/>
                        </a:rPr>
                        <a:t>болотный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7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№5                                 незначительно рыбный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260648"/>
            <a:ext cx="5400600" cy="1800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</a:rPr>
              <a:t/>
            </a:r>
            <a:br>
              <a:rPr lang="ru-RU" sz="3600" b="1" u="sng" dirty="0" smtClean="0">
                <a:solidFill>
                  <a:srgbClr val="002060"/>
                </a:solidFill>
              </a:rPr>
            </a:br>
            <a:r>
              <a:rPr lang="ru-RU" sz="4000" b="1" u="sng" dirty="0" smtClean="0">
                <a:solidFill>
                  <a:srgbClr val="002060"/>
                </a:solidFill>
              </a:rPr>
              <a:t>Экспериментальный </a:t>
            </a:r>
            <a:r>
              <a:rPr lang="ru-RU" sz="4000" b="1" u="sng" dirty="0">
                <a:solidFill>
                  <a:srgbClr val="002060"/>
                </a:solidFill>
              </a:rPr>
              <a:t>опыт </a:t>
            </a:r>
            <a:r>
              <a:rPr lang="ru-RU" sz="4000" b="1" u="sng" dirty="0" smtClean="0">
                <a:solidFill>
                  <a:srgbClr val="002060"/>
                </a:solidFill>
              </a:rPr>
              <a:t>№3 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u="sng" dirty="0">
                <a:solidFill>
                  <a:srgbClr val="002060"/>
                </a:solidFill>
              </a:rPr>
              <a:t>Экспериментальный опыт </a:t>
            </a:r>
            <a:r>
              <a:rPr lang="ru-RU" sz="3200" b="1" u="sng" dirty="0" smtClean="0">
                <a:solidFill>
                  <a:srgbClr val="002060"/>
                </a:solidFill>
              </a:rPr>
              <a:t>№4 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водородного показателя (рН)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воды биоиндикатором-вытяжкой из краснокочанной капусты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502971" cy="197042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2" t="-490" r="23364" b="33419"/>
          <a:stretch/>
        </p:blipFill>
        <p:spPr>
          <a:xfrm>
            <a:off x="2195736" y="3933056"/>
            <a:ext cx="2562989" cy="2780191"/>
          </a:xfrm>
        </p:spPr>
      </p:pic>
    </p:spTree>
    <p:extLst>
      <p:ext uri="{BB962C8B-B14F-4D97-AF65-F5344CB8AC3E}">
        <p14:creationId xmlns:p14="http://schemas.microsoft.com/office/powerpoint/2010/main" val="36934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u="sng" dirty="0">
                <a:solidFill>
                  <a:srgbClr val="002060"/>
                </a:solidFill>
              </a:rPr>
              <a:t>Экспериментальный опыт №4 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водородного показателя (рН)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воды биоиндикатором-вытяжкой из краснокочанной капусты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988840"/>
            <a:ext cx="5184576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  <a:tabLst>
                <a:tab pos="1857375" algn="l"/>
              </a:tabLst>
            </a:pP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Проба №1 (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рН</a:t>
            </a: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)-</a:t>
            </a: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  <a:tabLst>
                <a:tab pos="1857375" algn="l"/>
              </a:tabLst>
            </a:pP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Проба №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(рН</a:t>
            </a: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)-</a:t>
            </a: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  <a:tabLst>
                <a:tab pos="1857375" algn="l"/>
              </a:tabLst>
            </a:pP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Проба №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(рН</a:t>
            </a: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)-8</a:t>
            </a: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  <a:tabLst>
                <a:tab pos="1857375" algn="l"/>
              </a:tabLst>
            </a:pP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Проба №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 (рН</a:t>
            </a: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)-9</a:t>
            </a: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  <a:tabLst>
                <a:tab pos="1857375" algn="l"/>
              </a:tabLst>
            </a:pP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Проба №5 (</a:t>
            </a: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рН</a:t>
            </a: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)-9 (цвет более насыщенный, чем в пробе №4)</a:t>
            </a: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J:\фото ТВ\IMG_3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984532"/>
            <a:ext cx="3435732" cy="140565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04864"/>
            <a:ext cx="3047545" cy="17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u="sng" dirty="0" smtClean="0">
                <a:solidFill>
                  <a:srgbClr val="002060"/>
                </a:solidFill>
              </a:rPr>
              <a:t>Экспериментальный опыт №5 </a:t>
            </a:r>
            <a:r>
              <a:rPr lang="ru-RU" sz="3600" b="1" dirty="0" smtClean="0">
                <a:solidFill>
                  <a:srgbClr val="002060"/>
                </a:solidFill>
              </a:rPr>
              <a:t>«Определение общей жёсткости»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946761"/>
              </p:ext>
            </p:extLst>
          </p:nvPr>
        </p:nvGraphicFramePr>
        <p:xfrm>
          <a:off x="1034391" y="1417638"/>
          <a:ext cx="3966363" cy="3714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8128"/>
                <a:gridCol w="2438235"/>
              </a:tblGrid>
              <a:tr h="1196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№ пробы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Жёсткость</a:t>
                      </a:r>
                      <a:endParaRPr lang="ru-RU" sz="2800" dirty="0">
                        <a:effectLst/>
                      </a:endParaRPr>
                    </a:p>
                    <a:p>
                      <a:pPr marL="73025" marR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 мг* </a:t>
                      </a:r>
                      <a:r>
                        <a:rPr lang="ru-RU" sz="2800" kern="1200" dirty="0" err="1">
                          <a:effectLst/>
                        </a:rPr>
                        <a:t>экв</a:t>
                      </a:r>
                      <a:r>
                        <a:rPr lang="ru-RU" sz="2800" kern="1200" dirty="0">
                          <a:effectLst/>
                        </a:rPr>
                        <a:t>/л</a:t>
                      </a:r>
                      <a:endParaRPr lang="ru-RU" sz="2800" dirty="0">
                        <a:effectLst/>
                      </a:endParaRPr>
                    </a:p>
                    <a:p>
                      <a:pPr marL="73025" marR="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(до 9)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9525" marB="0">
                    <a:solidFill>
                      <a:schemeClr val="accent1"/>
                    </a:solidFill>
                  </a:tcPr>
                </a:tc>
              </a:tr>
              <a:tr h="399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>
                    <a:solidFill>
                      <a:schemeClr val="accent1"/>
                    </a:solidFill>
                  </a:tcPr>
                </a:tc>
              </a:tr>
              <a:tr h="399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>
                    <a:solidFill>
                      <a:schemeClr val="accent1"/>
                    </a:solidFill>
                  </a:tcPr>
                </a:tc>
              </a:tr>
              <a:tr h="399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1,2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>
                    <a:solidFill>
                      <a:schemeClr val="accent1"/>
                    </a:solidFill>
                  </a:tcPr>
                </a:tc>
              </a:tr>
              <a:tr h="431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effectLst/>
                        </a:rPr>
                        <a:t>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3,1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>
                    <a:solidFill>
                      <a:schemeClr val="accent1"/>
                    </a:solidFill>
                  </a:tcPr>
                </a:tc>
              </a:tr>
              <a:tr h="471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effectLst/>
                        </a:rPr>
                        <a:t>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253667"/>
            <a:ext cx="2736304" cy="15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228998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1-я группа</a:t>
            </a:r>
            <a:br>
              <a:rPr lang="ru-RU" sz="4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Вывод</a:t>
            </a: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478173"/>
              </p:ext>
            </p:extLst>
          </p:nvPr>
        </p:nvGraphicFramePr>
        <p:xfrm>
          <a:off x="323528" y="1232311"/>
          <a:ext cx="8568952" cy="5368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456"/>
                <a:gridCol w="1567072"/>
                <a:gridCol w="2193122"/>
                <a:gridCol w="1891731"/>
                <a:gridCol w="1242634"/>
                <a:gridCol w="984937"/>
              </a:tblGrid>
              <a:tr h="603757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Результаты исследований воды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02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r>
                        <a:rPr lang="ru-RU" sz="1200" dirty="0" smtClean="0">
                          <a:effectLst/>
                        </a:rPr>
                        <a:t>про-бы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Прозрачность см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Осадок (цветность и мутность)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Запах и вкус (привкус)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рН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Жёсткость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8080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менее 30см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вода бесцветная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отсутствует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цвет не </a:t>
                      </a:r>
                      <a:r>
                        <a:rPr lang="ru-RU" sz="1200" dirty="0" smtClean="0">
                          <a:effectLst/>
                        </a:rPr>
                        <a:t>изменился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7662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вода бесцветная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отсутствует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цвет не </a:t>
                      </a:r>
                      <a:r>
                        <a:rPr lang="ru-RU" sz="1200" dirty="0" smtClean="0">
                          <a:effectLst/>
                        </a:rPr>
                        <a:t>изменился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04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вода бесцветная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неопределённый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8080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незначительный илистый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незначительно болотный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3,1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8080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незначительно мутно-илистый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незначительно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рыбный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541" y="4149080"/>
            <a:ext cx="90364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2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332" y="0"/>
            <a:ext cx="8223787" cy="620688"/>
          </a:xfrm>
        </p:spPr>
        <p:txBody>
          <a:bodyPr>
            <a:noAutofit/>
          </a:bodyPr>
          <a:lstStyle/>
          <a:p>
            <a:pPr algn="l"/>
            <a:r>
              <a:rPr lang="ru-RU" sz="4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1-я группа</a:t>
            </a: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Вывод</a:t>
            </a:r>
            <a:endParaRPr lang="ru-RU" sz="40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4308"/>
            <a:ext cx="9036496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Показатели таблицы подтверждают факт загрязнения воды</a:t>
            </a:r>
          </a:p>
          <a:p>
            <a:r>
              <a:rPr lang="ru-RU" dirty="0" smtClean="0"/>
              <a:t> промышленными отходами производств. </a:t>
            </a:r>
          </a:p>
          <a:p>
            <a:r>
              <a:rPr lang="ru-RU" dirty="0" smtClean="0"/>
              <a:t>Чем дальше от МКАД, от столицы, тем чище вода, </a:t>
            </a:r>
          </a:p>
          <a:p>
            <a:r>
              <a:rPr lang="ru-RU" dirty="0" smtClean="0"/>
              <a:t>несмотря </a:t>
            </a:r>
            <a:r>
              <a:rPr lang="ru-RU" dirty="0"/>
              <a:t>на то, что </a:t>
            </a:r>
            <a:r>
              <a:rPr lang="ru-RU" dirty="0" smtClean="0"/>
              <a:t> обе  обследуемые территории: </a:t>
            </a:r>
          </a:p>
          <a:p>
            <a:r>
              <a:rPr lang="ru-RU" dirty="0" smtClean="0"/>
              <a:t>п. Новые Вешки и ул. Новгородская у м. Алтуфьево </a:t>
            </a:r>
          </a:p>
          <a:p>
            <a:r>
              <a:rPr lang="ru-RU" dirty="0" smtClean="0"/>
              <a:t>находятся в 2 км каждая от МКАД, но п. Новые Вешки</a:t>
            </a:r>
          </a:p>
          <a:p>
            <a:r>
              <a:rPr lang="ru-RU" dirty="0" smtClean="0"/>
              <a:t> за магистралью столицы, а м. Алтуфьево  перед магистралью.</a:t>
            </a:r>
          </a:p>
          <a:p>
            <a:endParaRPr lang="ru-RU" dirty="0" smtClean="0"/>
          </a:p>
          <a:p>
            <a:r>
              <a:rPr lang="ru-RU" dirty="0" smtClean="0"/>
              <a:t>Чтобы привлечь внимание всех обучающихся школы</a:t>
            </a:r>
          </a:p>
          <a:p>
            <a:r>
              <a:rPr lang="ru-RU" dirty="0" smtClean="0"/>
              <a:t> к исследованию воды 1-я группа детей нарисовала и </a:t>
            </a:r>
          </a:p>
          <a:p>
            <a:r>
              <a:rPr lang="ru-RU" dirty="0" smtClean="0"/>
              <a:t>вывесила на стенде плакат: «Вода-кровь Земли»</a:t>
            </a:r>
          </a:p>
          <a:p>
            <a:endParaRPr lang="ru-RU" dirty="0" smtClean="0"/>
          </a:p>
          <a:p>
            <a:r>
              <a:rPr lang="ru-RU" dirty="0" smtClean="0"/>
              <a:t>Практическое </a:t>
            </a:r>
            <a:r>
              <a:rPr lang="ru-RU" dirty="0"/>
              <a:t>использование </a:t>
            </a:r>
            <a:r>
              <a:rPr lang="ru-RU" dirty="0" smtClean="0"/>
              <a:t>результатов </a:t>
            </a:r>
            <a:r>
              <a:rPr lang="ru-RU" dirty="0"/>
              <a:t>работы </a:t>
            </a:r>
            <a:endParaRPr lang="ru-RU" dirty="0" smtClean="0"/>
          </a:p>
          <a:p>
            <a:r>
              <a:rPr lang="ru-RU" dirty="0" smtClean="0"/>
              <a:t>заключается </a:t>
            </a:r>
            <a:r>
              <a:rPr lang="ru-RU" dirty="0"/>
              <a:t>в том, </a:t>
            </a:r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/>
              <a:t>представить </a:t>
            </a:r>
            <a:endParaRPr lang="ru-RU" dirty="0" smtClean="0"/>
          </a:p>
          <a:p>
            <a:r>
              <a:rPr lang="ru-RU" dirty="0" smtClean="0"/>
              <a:t>выводы </a:t>
            </a:r>
          </a:p>
          <a:p>
            <a:r>
              <a:rPr lang="ru-RU" dirty="0" smtClean="0"/>
              <a:t>по своей </a:t>
            </a:r>
            <a:r>
              <a:rPr lang="ru-RU" dirty="0"/>
              <a:t>работе  </a:t>
            </a:r>
            <a:endParaRPr lang="ru-RU" dirty="0" smtClean="0"/>
          </a:p>
          <a:p>
            <a:r>
              <a:rPr lang="ru-RU" dirty="0" smtClean="0"/>
              <a:t>жителям поселка </a:t>
            </a:r>
            <a:r>
              <a:rPr lang="ru-RU" dirty="0"/>
              <a:t>в </a:t>
            </a:r>
            <a:endParaRPr lang="ru-RU" dirty="0" smtClean="0"/>
          </a:p>
          <a:p>
            <a:r>
              <a:rPr lang="ru-RU" dirty="0" smtClean="0"/>
              <a:t>виде очередного </a:t>
            </a:r>
          </a:p>
          <a:p>
            <a:r>
              <a:rPr lang="ru-RU" dirty="0"/>
              <a:t>в</a:t>
            </a:r>
            <a:r>
              <a:rPr lang="ru-RU" dirty="0" smtClean="0"/>
              <a:t>ыпуска «Школьной</a:t>
            </a:r>
          </a:p>
          <a:p>
            <a:r>
              <a:rPr lang="ru-RU" dirty="0" smtClean="0"/>
              <a:t> </a:t>
            </a:r>
            <a:r>
              <a:rPr lang="ru-RU" dirty="0"/>
              <a:t>газеты» </a:t>
            </a:r>
            <a:r>
              <a:rPr lang="ru-RU" dirty="0" smtClean="0"/>
              <a:t>в мае </a:t>
            </a:r>
          </a:p>
          <a:p>
            <a:r>
              <a:rPr lang="ru-RU" dirty="0" smtClean="0"/>
              <a:t>текущего </a:t>
            </a:r>
            <a:r>
              <a:rPr lang="ru-RU" dirty="0"/>
              <a:t>года.</a:t>
            </a:r>
          </a:p>
          <a:p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9010"/>
          <a:stretch/>
        </p:blipFill>
        <p:spPr>
          <a:xfrm>
            <a:off x="2089994" y="4376790"/>
            <a:ext cx="3130078" cy="2220562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1760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51794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332656"/>
            <a:ext cx="892899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  </a:t>
            </a:r>
            <a:r>
              <a:rPr lang="ru-RU" sz="4000" b="1" u="sng" dirty="0" smtClean="0">
                <a:solidFill>
                  <a:srgbClr val="002060"/>
                </a:solidFill>
              </a:rPr>
              <a:t>2-я </a:t>
            </a:r>
            <a:r>
              <a:rPr lang="ru-RU" sz="4000" b="1" u="sng" dirty="0">
                <a:solidFill>
                  <a:srgbClr val="002060"/>
                </a:solidFill>
              </a:rPr>
              <a:t>группа </a:t>
            </a:r>
            <a:r>
              <a:rPr lang="ru-RU" sz="4000" b="1" u="sng" dirty="0" smtClean="0">
                <a:solidFill>
                  <a:srgbClr val="002060"/>
                </a:solidFill>
              </a:rPr>
              <a:t>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Работа с разными источниками информации с </a:t>
            </a:r>
            <a:r>
              <a:rPr lang="ru-RU" dirty="0" smtClean="0"/>
              <a:t>целью</a:t>
            </a:r>
          </a:p>
          <a:p>
            <a:r>
              <a:rPr lang="ru-RU" dirty="0"/>
              <a:t> </a:t>
            </a:r>
            <a:r>
              <a:rPr lang="ru-RU" dirty="0" smtClean="0"/>
              <a:t>     изучение </a:t>
            </a:r>
            <a:r>
              <a:rPr lang="ru-RU" dirty="0"/>
              <a:t>теоретического материала о влиянии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выхлопных </a:t>
            </a:r>
            <a:r>
              <a:rPr lang="ru-RU" dirty="0"/>
              <a:t>газов на здоровье человека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Визуальное наблюдение и сбор данных о количестве </a:t>
            </a:r>
            <a:endParaRPr lang="ru-RU" dirty="0" smtClean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автотранспорта</a:t>
            </a:r>
            <a:r>
              <a:rPr lang="ru-RU" dirty="0"/>
              <a:t>, проезжающего за 15 минут по </a:t>
            </a:r>
            <a:endParaRPr lang="ru-RU" dirty="0" smtClean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Алтуфьевскому </a:t>
            </a:r>
            <a:r>
              <a:rPr lang="ru-RU" dirty="0"/>
              <a:t>шоссе, </a:t>
            </a:r>
            <a:r>
              <a:rPr lang="ru-RU" dirty="0" err="1"/>
              <a:t>п.Новые</a:t>
            </a:r>
            <a:r>
              <a:rPr lang="ru-RU" dirty="0"/>
              <a:t> Вешки</a:t>
            </a:r>
            <a:r>
              <a:rPr lang="ru-RU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Расчетная оценка выброса выхлопных газов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автомашин </a:t>
            </a:r>
            <a:r>
              <a:rPr lang="ru-RU" dirty="0"/>
              <a:t>на основе имеющихся данных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Анализ </a:t>
            </a:r>
            <a:r>
              <a:rPr lang="ru-RU" dirty="0"/>
              <a:t>степени загрязнения </a:t>
            </a:r>
            <a:r>
              <a:rPr lang="ru-RU" dirty="0" smtClean="0"/>
              <a:t>атмосферы </a:t>
            </a:r>
            <a:r>
              <a:rPr lang="ru-RU" dirty="0"/>
              <a:t>методом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err="1" smtClean="0"/>
              <a:t>лихеноиндикации</a:t>
            </a:r>
            <a:r>
              <a:rPr lang="ru-RU" dirty="0" smtClean="0"/>
              <a:t> по </a:t>
            </a:r>
            <a:r>
              <a:rPr lang="ru-RU" dirty="0"/>
              <a:t>встречаемости и количеству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лишайников 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9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41473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002060"/>
                </a:solidFill>
              </a:rPr>
              <a:t>2-я </a:t>
            </a:r>
            <a:r>
              <a:rPr lang="ru-RU" sz="4000" b="1" u="sng" dirty="0" smtClean="0">
                <a:solidFill>
                  <a:srgbClr val="002060"/>
                </a:solidFill>
              </a:rPr>
              <a:t>группа: </a:t>
            </a:r>
            <a:r>
              <a:rPr lang="ru-RU" sz="4000" u="sng" dirty="0" smtClean="0">
                <a:solidFill>
                  <a:srgbClr val="002060"/>
                </a:solidFill>
              </a:rPr>
              <a:t>расчет количества вредных                        веществ</a:t>
            </a:r>
            <a:endParaRPr lang="ru-RU" sz="4000" u="sng" dirty="0">
              <a:solidFill>
                <a:srgbClr val="00206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1201139"/>
            <a:ext cx="3074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 топлива на 1 км</a:t>
            </a:r>
            <a:endParaRPr kumimoji="0" lang="ru-RU" b="1" i="0" u="sng" strike="noStrike" cap="none" normalizeH="0" baseline="0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66170"/>
              </p:ext>
            </p:extLst>
          </p:nvPr>
        </p:nvGraphicFramePr>
        <p:xfrm>
          <a:off x="691524" y="1662045"/>
          <a:ext cx="3520436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0234"/>
                <a:gridCol w="1450202"/>
              </a:tblGrid>
              <a:tr h="885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 транспорта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Расход топлива на 1 км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Легковые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Автобусы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0,42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Спец. техника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0,31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213370" y="3220522"/>
            <a:ext cx="638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987934"/>
              </p:ext>
            </p:extLst>
          </p:nvPr>
        </p:nvGraphicFramePr>
        <p:xfrm>
          <a:off x="3724991" y="4797152"/>
          <a:ext cx="2762885" cy="1650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5475"/>
                <a:gridCol w="867410"/>
              </a:tblGrid>
              <a:tr h="416012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4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Диоксид азота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4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Угарный газ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4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Углеводороды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843808" y="3979803"/>
            <a:ext cx="3510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Компоненты </a:t>
            </a:r>
            <a:r>
              <a:rPr lang="ru-RU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загрязнителя </a:t>
            </a:r>
            <a:endParaRPr lang="ru-RU" sz="800" b="1" u="sng" dirty="0">
              <a:latin typeface="+mj-lt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932125"/>
              </p:ext>
            </p:extLst>
          </p:nvPr>
        </p:nvGraphicFramePr>
        <p:xfrm>
          <a:off x="107504" y="4581128"/>
          <a:ext cx="2762885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5475"/>
                <a:gridCol w="867410"/>
              </a:tblGrid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Компоненты загрязнителя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Грамм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Диоксид азота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Угарный газ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Углеводороды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-186352" y="4149080"/>
            <a:ext cx="290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Молекулярная масса </a:t>
            </a:r>
            <a:endParaRPr lang="ru-RU" sz="2800" b="1" u="sng" dirty="0">
              <a:latin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66372"/>
              </p:ext>
            </p:extLst>
          </p:nvPr>
        </p:nvGraphicFramePr>
        <p:xfrm>
          <a:off x="5217490" y="1955164"/>
          <a:ext cx="3269523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054"/>
                <a:gridCol w="1026469"/>
              </a:tblGrid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Компоненты загрязнителя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ПДК мг/м</a:t>
                      </a:r>
                      <a:r>
                        <a:rPr lang="ru-RU" sz="1800" baseline="30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Диоксид азота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Угарный газ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Углеводороды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217490" y="1171414"/>
            <a:ext cx="41295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Предельно-допустимую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концентрацию вредных веществ </a:t>
            </a:r>
            <a:endParaRPr kumimoji="0" lang="ru-RU" b="1" i="0" u="sng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036496" cy="3573016"/>
          </a:xfrm>
        </p:spPr>
        <p:txBody>
          <a:bodyPr>
            <a:normAutofit fontScale="47500" lnSpcReduction="20000"/>
          </a:bodyPr>
          <a:lstStyle/>
          <a:p>
            <a:pPr algn="l"/>
            <a:endParaRPr lang="ru-RU" sz="4000" b="1" dirty="0" smtClean="0">
              <a:solidFill>
                <a:srgbClr val="002060"/>
              </a:solidFill>
            </a:endParaRPr>
          </a:p>
          <a:p>
            <a:pPr algn="l"/>
            <a:endParaRPr lang="ru-RU" sz="4000" b="1" dirty="0" smtClean="0">
              <a:solidFill>
                <a:srgbClr val="002060"/>
              </a:solidFill>
            </a:endParaRPr>
          </a:p>
          <a:p>
            <a:pPr algn="l"/>
            <a:endParaRPr lang="ru-RU" sz="4000" b="1" dirty="0" smtClean="0">
              <a:solidFill>
                <a:srgbClr val="002060"/>
              </a:solidFill>
            </a:endParaRPr>
          </a:p>
          <a:p>
            <a:pPr algn="l"/>
            <a:endParaRPr lang="ru-RU" sz="5200" b="1" dirty="0" smtClean="0">
              <a:solidFill>
                <a:srgbClr val="002060"/>
              </a:solidFill>
            </a:endParaRPr>
          </a:p>
          <a:p>
            <a:pPr algn="l"/>
            <a:endParaRPr lang="ru-RU" sz="5200" b="1" dirty="0">
              <a:solidFill>
                <a:srgbClr val="002060"/>
              </a:solidFill>
            </a:endParaRPr>
          </a:p>
          <a:p>
            <a:pPr algn="l"/>
            <a:r>
              <a:rPr lang="ru-RU" sz="7300" b="1" dirty="0" smtClean="0">
                <a:solidFill>
                  <a:srgbClr val="002060"/>
                </a:solidFill>
              </a:rPr>
              <a:t>Цель: </a:t>
            </a:r>
          </a:p>
          <a:p>
            <a:pPr algn="l"/>
            <a:r>
              <a:rPr lang="ru-RU" sz="38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3800" dirty="0">
                <a:solidFill>
                  <a:schemeClr val="tx1"/>
                </a:solidFill>
              </a:rPr>
              <a:t>экологической культуры личности </a:t>
            </a:r>
            <a:endParaRPr lang="ru-RU" sz="3800" dirty="0" smtClean="0">
              <a:solidFill>
                <a:schemeClr val="tx1"/>
              </a:solidFill>
            </a:endParaRPr>
          </a:p>
          <a:p>
            <a:pPr algn="l"/>
            <a:r>
              <a:rPr lang="ru-RU" sz="3800" dirty="0" smtClean="0">
                <a:solidFill>
                  <a:schemeClr val="tx1"/>
                </a:solidFill>
              </a:rPr>
              <a:t>младшего </a:t>
            </a:r>
            <a:r>
              <a:rPr lang="ru-RU" sz="3800" dirty="0">
                <a:solidFill>
                  <a:schemeClr val="tx1"/>
                </a:solidFill>
              </a:rPr>
              <a:t>школьника, путём создания условий для развития чувства </a:t>
            </a:r>
            <a:endParaRPr lang="ru-RU" sz="3800" dirty="0" smtClean="0">
              <a:solidFill>
                <a:schemeClr val="tx1"/>
              </a:solidFill>
            </a:endParaRPr>
          </a:p>
          <a:p>
            <a:pPr algn="l"/>
            <a:r>
              <a:rPr lang="ru-RU" sz="3800" dirty="0" smtClean="0">
                <a:solidFill>
                  <a:schemeClr val="tx1"/>
                </a:solidFill>
              </a:rPr>
              <a:t>сопричастности </a:t>
            </a:r>
            <a:r>
              <a:rPr lang="ru-RU" sz="3800" dirty="0">
                <a:solidFill>
                  <a:schemeClr val="tx1"/>
                </a:solidFill>
              </a:rPr>
              <a:t>к решению экологических проблем через включение </a:t>
            </a:r>
            <a:endParaRPr lang="ru-RU" sz="3800" dirty="0" smtClean="0">
              <a:solidFill>
                <a:schemeClr val="tx1"/>
              </a:solidFill>
            </a:endParaRPr>
          </a:p>
          <a:p>
            <a:pPr algn="l"/>
            <a:r>
              <a:rPr lang="ru-RU" sz="3800" dirty="0" smtClean="0">
                <a:solidFill>
                  <a:schemeClr val="tx1"/>
                </a:solidFill>
              </a:rPr>
              <a:t>обучающихся </a:t>
            </a:r>
            <a:r>
              <a:rPr lang="ru-RU" sz="3800" dirty="0">
                <a:solidFill>
                  <a:schemeClr val="tx1"/>
                </a:solidFill>
              </a:rPr>
              <a:t>в различные виды деятельности по изучению и </a:t>
            </a:r>
            <a:endParaRPr lang="ru-RU" sz="3800" dirty="0" smtClean="0">
              <a:solidFill>
                <a:schemeClr val="tx1"/>
              </a:solidFill>
            </a:endParaRPr>
          </a:p>
          <a:p>
            <a:pPr algn="l"/>
            <a:r>
              <a:rPr lang="ru-RU" sz="3800" dirty="0" smtClean="0">
                <a:solidFill>
                  <a:schemeClr val="tx1"/>
                </a:solidFill>
              </a:rPr>
              <a:t>улучшению </a:t>
            </a:r>
            <a:r>
              <a:rPr lang="ru-RU" sz="3800" dirty="0">
                <a:solidFill>
                  <a:schemeClr val="tx1"/>
                </a:solidFill>
              </a:rPr>
              <a:t>местной экологической обстановки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980728"/>
            <a:ext cx="9144000" cy="2591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Актуальность </a:t>
            </a:r>
            <a:r>
              <a:rPr lang="ru-RU" dirty="0" smtClean="0"/>
              <a:t>исследования состояния </a:t>
            </a:r>
          </a:p>
          <a:p>
            <a:pPr>
              <a:spcBef>
                <a:spcPct val="20000"/>
              </a:spcBef>
              <a:defRPr/>
            </a:pPr>
            <a:r>
              <a:rPr lang="ru-RU" dirty="0" smtClean="0"/>
              <a:t>окружающей среды волнует сегодня не только учёных и </a:t>
            </a:r>
          </a:p>
          <a:p>
            <a:pPr>
              <a:spcBef>
                <a:spcPct val="20000"/>
              </a:spcBef>
              <a:defRPr/>
            </a:pPr>
            <a:r>
              <a:rPr lang="ru-RU" dirty="0" smtClean="0"/>
              <a:t>экологов. Каждому важно знать проблемы экологического </a:t>
            </a:r>
          </a:p>
          <a:p>
            <a:pPr>
              <a:spcBef>
                <a:spcPct val="20000"/>
              </a:spcBef>
              <a:defRPr/>
            </a:pPr>
            <a:r>
              <a:rPr lang="ru-RU" dirty="0" smtClean="0"/>
              <a:t>характера на той территории, где проживает человек, </a:t>
            </a:r>
          </a:p>
          <a:p>
            <a:pPr>
              <a:spcBef>
                <a:spcPct val="20000"/>
              </a:spcBef>
              <a:defRPr/>
            </a:pPr>
            <a:r>
              <a:rPr lang="ru-RU" dirty="0" err="1" smtClean="0"/>
              <a:t>т.к</a:t>
            </a:r>
            <a:r>
              <a:rPr lang="ru-RU" dirty="0" smtClean="0"/>
              <a:t> экологический фон-это не только физическое, но и</a:t>
            </a:r>
          </a:p>
          <a:p>
            <a:pPr>
              <a:spcBef>
                <a:spcPct val="20000"/>
              </a:spcBef>
              <a:defRPr/>
            </a:pPr>
            <a:r>
              <a:rPr lang="ru-RU" dirty="0" smtClean="0"/>
              <a:t> </a:t>
            </a:r>
            <a:r>
              <a:rPr lang="ru-RU" dirty="0" smtClean="0"/>
              <a:t>духовное здоровье</a:t>
            </a:r>
            <a:r>
              <a:rPr lang="ru-RU" dirty="0" smtClean="0"/>
              <a:t>, чистота души каждого. 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96756"/>
            <a:ext cx="2664296" cy="2324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80" y="3429000"/>
            <a:ext cx="3019839" cy="18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264" y="589439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002060"/>
                </a:solidFill>
              </a:rPr>
              <a:t>2-я </a:t>
            </a:r>
            <a:r>
              <a:rPr lang="ru-RU" sz="4000" b="1" u="sng" dirty="0" smtClean="0">
                <a:solidFill>
                  <a:srgbClr val="002060"/>
                </a:solidFill>
              </a:rPr>
              <a:t>группа. </a:t>
            </a:r>
            <a:r>
              <a:rPr lang="ru-RU" sz="4000" b="1" u="sng" dirty="0">
                <a:solidFill>
                  <a:srgbClr val="002060"/>
                </a:solidFill>
              </a:rPr>
              <a:t>П</a:t>
            </a:r>
            <a:r>
              <a:rPr lang="ru-RU" sz="4000" b="1" u="sng" dirty="0" smtClean="0">
                <a:solidFill>
                  <a:srgbClr val="002060"/>
                </a:solidFill>
              </a:rPr>
              <a:t>олученные результаты</a:t>
            </a:r>
            <a:endParaRPr lang="ru-RU" sz="4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213370" y="3220522"/>
            <a:ext cx="638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27553"/>
              </p:ext>
            </p:extLst>
          </p:nvPr>
        </p:nvGraphicFramePr>
        <p:xfrm>
          <a:off x="251520" y="2996952"/>
          <a:ext cx="4839335" cy="3264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920"/>
                <a:gridCol w="1519555"/>
                <a:gridCol w="1800860"/>
              </a:tblGrid>
              <a:tr h="1194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 автомобиля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автомобилей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потребляемого топлива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Легковые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29,04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Автобусы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60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Спец. техника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1,55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Итого: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34,79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1520" y="1844824"/>
            <a:ext cx="4555876" cy="670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топлива </a:t>
            </a: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потребляемого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транспортными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средствами 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2461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04664"/>
            <a:ext cx="10339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002060"/>
                </a:solidFill>
              </a:rPr>
              <a:t>2-я </a:t>
            </a:r>
            <a:r>
              <a:rPr lang="ru-RU" sz="4000" b="1" u="sng" dirty="0" smtClean="0">
                <a:solidFill>
                  <a:srgbClr val="002060"/>
                </a:solidFill>
              </a:rPr>
              <a:t>группа. Полученные результаты</a:t>
            </a:r>
          </a:p>
          <a:p>
            <a:endParaRPr lang="ru-RU" sz="4000" dirty="0" smtClean="0"/>
          </a:p>
          <a:p>
            <a:endParaRPr lang="ru-RU" sz="40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63752"/>
              </p:ext>
            </p:extLst>
          </p:nvPr>
        </p:nvGraphicFramePr>
        <p:xfrm>
          <a:off x="141225" y="2247288"/>
          <a:ext cx="4934831" cy="3902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647"/>
                <a:gridCol w="1333844"/>
                <a:gridCol w="923131"/>
                <a:gridCol w="923131"/>
                <a:gridCol w="832078"/>
              </a:tblGrid>
              <a:tr h="739291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Тип автомобиля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потребляемого топлива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вредных веществ в литрах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9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Диоксид азота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Угарный газ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Углеводороды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72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Легковые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29,04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17,42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72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Автобусы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2,52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9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Спец. техника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0,062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0,93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34,79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20,87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3,48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41258"/>
            <a:ext cx="51183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выделенных вредных веществ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44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04664"/>
            <a:ext cx="10339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002060"/>
                </a:solidFill>
              </a:rPr>
              <a:t>2-я </a:t>
            </a:r>
            <a:r>
              <a:rPr lang="ru-RU" sz="4000" b="1" u="sng" dirty="0" smtClean="0">
                <a:solidFill>
                  <a:srgbClr val="002060"/>
                </a:solidFill>
              </a:rPr>
              <a:t>группа. Полученные результаты</a:t>
            </a:r>
          </a:p>
          <a:p>
            <a:endParaRPr lang="ru-RU" sz="4000" dirty="0" smtClean="0"/>
          </a:p>
          <a:p>
            <a:endParaRPr lang="ru-RU" sz="40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926104"/>
              </p:ext>
            </p:extLst>
          </p:nvPr>
        </p:nvGraphicFramePr>
        <p:xfrm>
          <a:off x="107504" y="2538925"/>
          <a:ext cx="4990864" cy="370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681"/>
                <a:gridCol w="1158205"/>
                <a:gridCol w="1264989"/>
                <a:gridCol w="1264989"/>
              </a:tblGrid>
              <a:tr h="73436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 </a:t>
                      </a:r>
                      <a:r>
                        <a:rPr lang="ru-RU" sz="1800" dirty="0" err="1" smtClean="0">
                          <a:effectLst/>
                        </a:rPr>
                        <a:t>автомо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биля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Масса выделяемых вредных веществ, г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Диоксид азота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Угарный газ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Углеводороды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1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Легковые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2,38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21,78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10,1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1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Автобусы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0,35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1,46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43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Спец. техника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1,04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0,56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1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Итого: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2,86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25,97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12,12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5576" y="1604479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 вредных веществ</a:t>
            </a:r>
            <a:endParaRPr lang="ru-RU" b="1" u="sng" dirty="0"/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04664"/>
            <a:ext cx="10339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002060"/>
                </a:solidFill>
              </a:rPr>
              <a:t>2-я </a:t>
            </a:r>
            <a:r>
              <a:rPr lang="ru-RU" sz="4000" b="1" u="sng" dirty="0" smtClean="0">
                <a:solidFill>
                  <a:srgbClr val="002060"/>
                </a:solidFill>
              </a:rPr>
              <a:t>группа. Полученные результаты</a:t>
            </a:r>
          </a:p>
          <a:p>
            <a:endParaRPr lang="ru-RU" sz="4000" dirty="0" smtClean="0"/>
          </a:p>
          <a:p>
            <a:endParaRPr lang="ru-RU" sz="40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78517"/>
              </p:ext>
            </p:extLst>
          </p:nvPr>
        </p:nvGraphicFramePr>
        <p:xfrm>
          <a:off x="20461" y="2496017"/>
          <a:ext cx="5256584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208"/>
                <a:gridCol w="1223602"/>
                <a:gridCol w="973091"/>
                <a:gridCol w="1617683"/>
              </a:tblGrid>
              <a:tr h="1488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Компоненты </a:t>
                      </a:r>
                      <a:r>
                        <a:rPr lang="ru-RU" sz="1800" dirty="0" smtClean="0">
                          <a:effectLst/>
                        </a:rPr>
                        <a:t>загрязните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Количество, 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Масса, г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Объем воздуха для разбавления, м</a:t>
                      </a:r>
                      <a:r>
                        <a:rPr lang="ru-RU" sz="1800" baseline="30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44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Диоксид азота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1,39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2,86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71500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2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Угарный газ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20,87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25,97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8656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44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Углеводоро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ды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3,48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12,12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121200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2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Итого: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25,74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40,95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201356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24544" y="1633662"/>
            <a:ext cx="73156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воздуха необходимого для разбавления вредных веществ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04664"/>
            <a:ext cx="10339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2-я группа : </a:t>
            </a:r>
            <a:r>
              <a:rPr lang="ru-RU" sz="40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Загрязнение атмосферы пылевыми частицами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43270"/>
              </p:ext>
            </p:extLst>
          </p:nvPr>
        </p:nvGraphicFramePr>
        <p:xfrm>
          <a:off x="899592" y="1728104"/>
          <a:ext cx="7200800" cy="4811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0240"/>
                <a:gridCol w="2070238"/>
                <a:gridCol w="1440161"/>
                <a:gridCol w="1440161"/>
              </a:tblGrid>
              <a:tr h="1387926"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Место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снятия пробы</a:t>
                      </a:r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2000" baseline="0" dirty="0" smtClean="0"/>
                        <a:t>Сравнительная степень запылённости</a:t>
                      </a:r>
                      <a:endParaRPr lang="ru-RU" sz="200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17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39" marR="91439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Высокая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Средняя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Малая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B w="12700" cap="flat" cmpd="sng" algn="ctr">
                      <a:solidFill>
                        <a:srgbClr val="F79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790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посёлка Новые Вешки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        +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T w="12700" cap="flat" cmpd="sng" algn="ctr">
                      <a:solidFill>
                        <a:srgbClr val="F79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790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Алтуфьевском шоссе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       +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103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В глубине пришкольной территории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25" marB="45725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B w="127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B w="127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          +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5" marB="45725">
                    <a:lnB w="127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6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874" y="71063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39777"/>
            <a:ext cx="10339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2-я группа. </a:t>
            </a:r>
            <a:r>
              <a:rPr lang="ru-RU" sz="40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Загрязнение атмосферы</a:t>
            </a:r>
          </a:p>
          <a:p>
            <a:r>
              <a:rPr lang="ru-RU" sz="4000" u="sng" dirty="0">
                <a:solidFill>
                  <a:srgbClr val="002060"/>
                </a:solidFill>
              </a:rPr>
              <a:t>методом </a:t>
            </a:r>
            <a:r>
              <a:rPr lang="ru-RU" sz="4000" u="sng" dirty="0" err="1" smtClean="0">
                <a:solidFill>
                  <a:srgbClr val="002060"/>
                </a:solidFill>
              </a:rPr>
              <a:t>лихеноиндикации</a:t>
            </a:r>
            <a:endParaRPr lang="ru-RU" sz="4000" u="sng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8320" y="3082198"/>
            <a:ext cx="2787840" cy="1568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0"/>
          <a:stretch/>
        </p:blipFill>
        <p:spPr>
          <a:xfrm>
            <a:off x="9002582" y="476672"/>
            <a:ext cx="2479133" cy="19825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2543" y="3062672"/>
            <a:ext cx="2758733" cy="1551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42" y="5093128"/>
            <a:ext cx="3035829" cy="17076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25" y="2071217"/>
            <a:ext cx="1594446" cy="2125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174805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300 м от </a:t>
            </a:r>
          </a:p>
          <a:p>
            <a:r>
              <a:rPr lang="ru-RU" dirty="0" smtClean="0"/>
              <a:t>м. Алтуфьево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62871" y="1748052"/>
            <a:ext cx="140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500 м от м.</a:t>
            </a:r>
          </a:p>
          <a:p>
            <a:r>
              <a:rPr lang="ru-RU" dirty="0" smtClean="0"/>
              <a:t>Алтуфьево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78994" y="441310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доль трассы </a:t>
            </a:r>
            <a:r>
              <a:rPr lang="ru-RU" dirty="0" err="1" smtClean="0"/>
              <a:t>п.Новые</a:t>
            </a:r>
            <a:r>
              <a:rPr lang="ru-RU" dirty="0" smtClean="0"/>
              <a:t> Вешки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23002" y="1456005"/>
            <a:ext cx="2075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нутри </a:t>
            </a:r>
            <a:r>
              <a:rPr lang="ru-RU" dirty="0" err="1" smtClean="0"/>
              <a:t>п.Новые</a:t>
            </a:r>
            <a:r>
              <a:rPr lang="ru-RU" dirty="0" smtClean="0"/>
              <a:t> Вешки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8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32"/>
            <a:ext cx="10518594" cy="727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002060"/>
                </a:solidFill>
              </a:rPr>
              <a:t>2-я </a:t>
            </a:r>
            <a:r>
              <a:rPr lang="ru-RU" sz="4000" b="1" u="sng" dirty="0" smtClean="0">
                <a:solidFill>
                  <a:srgbClr val="002060"/>
                </a:solidFill>
              </a:rPr>
              <a:t>группа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Вывод по расчёту количества вредных веществ от выхлопных газов автомобилей: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257 </a:t>
            </a:r>
            <a:r>
              <a:rPr lang="ru-RU" dirty="0"/>
              <a:t>машин проехало за </a:t>
            </a:r>
            <a:r>
              <a:rPr lang="ru-RU" dirty="0" smtClean="0"/>
              <a:t>15 </a:t>
            </a:r>
            <a:r>
              <a:rPr lang="ru-RU" dirty="0"/>
              <a:t>по </a:t>
            </a:r>
            <a:r>
              <a:rPr lang="ru-RU" dirty="0" smtClean="0"/>
              <a:t>Алтуфьевскому шоссе, 128 машин по автотрассе в 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п. Новые Вешки.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Общий путь составил 257 </a:t>
            </a:r>
            <a:r>
              <a:rPr lang="ru-RU" dirty="0" smtClean="0"/>
              <a:t> и 128 километров.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Потребовалось 35 </a:t>
            </a:r>
            <a:r>
              <a:rPr lang="ru-RU" dirty="0" smtClean="0"/>
              <a:t> и 18 литров </a:t>
            </a:r>
            <a:r>
              <a:rPr lang="ru-RU" dirty="0"/>
              <a:t>бензина.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В атмосферу выделилось 1, 4 л </a:t>
            </a:r>
            <a:r>
              <a:rPr lang="ru-RU" dirty="0" smtClean="0"/>
              <a:t> и 0,7 л диоксида </a:t>
            </a:r>
            <a:r>
              <a:rPr lang="ru-RU" dirty="0"/>
              <a:t>азота,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 21 </a:t>
            </a:r>
            <a:r>
              <a:rPr lang="ru-RU" dirty="0"/>
              <a:t>л </a:t>
            </a:r>
            <a:r>
              <a:rPr lang="ru-RU" dirty="0" smtClean="0"/>
              <a:t> и 10,5 угарных </a:t>
            </a:r>
            <a:r>
              <a:rPr lang="ru-RU" dirty="0"/>
              <a:t>газов и 3 </a:t>
            </a:r>
            <a:r>
              <a:rPr lang="ru-RU" dirty="0" smtClean="0"/>
              <a:t>л и 1,4 л </a:t>
            </a:r>
            <a:r>
              <a:rPr lang="ru-RU" dirty="0"/>
              <a:t>углеводородов.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Масса вредных веществ составила 3 г </a:t>
            </a:r>
            <a:r>
              <a:rPr lang="ru-RU" dirty="0" smtClean="0"/>
              <a:t> и 1,5 г диоксида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азота, 26 г </a:t>
            </a:r>
            <a:r>
              <a:rPr lang="ru-RU" dirty="0" smtClean="0"/>
              <a:t> и 13 г угарных </a:t>
            </a:r>
            <a:r>
              <a:rPr lang="ru-RU" dirty="0"/>
              <a:t>газов и 12 г </a:t>
            </a:r>
            <a:r>
              <a:rPr lang="ru-RU" dirty="0" smtClean="0"/>
              <a:t> и 6 г углеводородов</a:t>
            </a:r>
            <a:r>
              <a:rPr lang="ru-RU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 Объем воздуха </a:t>
            </a:r>
            <a:r>
              <a:rPr lang="ru-RU" dirty="0" smtClean="0"/>
              <a:t>необходимый </a:t>
            </a:r>
            <a:r>
              <a:rPr lang="ru-RU" dirty="0"/>
              <a:t>для </a:t>
            </a:r>
            <a:r>
              <a:rPr lang="ru-RU" dirty="0" smtClean="0"/>
              <a:t>разбавление 201356 м</a:t>
            </a:r>
            <a:r>
              <a:rPr lang="ru-RU" baseline="30000" dirty="0" smtClean="0"/>
              <a:t>3 </a:t>
            </a:r>
            <a:r>
              <a:rPr lang="ru-RU" dirty="0" smtClean="0"/>
              <a:t> и 100178м</a:t>
            </a:r>
            <a:r>
              <a:rPr lang="ru-RU" baseline="30000" dirty="0" smtClean="0"/>
              <a:t>3.</a:t>
            </a:r>
            <a:endParaRPr lang="ru-RU" baseline="30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Доступно 16000 м</a:t>
            </a:r>
            <a:r>
              <a:rPr lang="ru-RU" baseline="30000" dirty="0"/>
              <a:t>3</a:t>
            </a:r>
            <a:r>
              <a:rPr lang="ru-RU" dirty="0"/>
              <a:t> . Это в 13 раз </a:t>
            </a:r>
            <a:r>
              <a:rPr lang="ru-RU" dirty="0" smtClean="0"/>
              <a:t>меньше по Алтуфьевскому шоссе и 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6 раз меньше по автотрассе в п. Новые Вешки.</a:t>
            </a:r>
          </a:p>
          <a:p>
            <a:r>
              <a:rPr lang="ru-RU" dirty="0" smtClean="0"/>
              <a:t> </a:t>
            </a:r>
            <a:r>
              <a:rPr lang="ru-RU" b="1" u="sng" dirty="0" smtClean="0">
                <a:solidFill>
                  <a:srgbClr val="002060"/>
                </a:solidFill>
              </a:rPr>
              <a:t>Вывод по загрязнению пылевыми частицами и методом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b="1" u="sng" dirty="0" err="1" smtClean="0">
                <a:solidFill>
                  <a:srgbClr val="002060"/>
                </a:solidFill>
              </a:rPr>
              <a:t>лихеноиндикации</a:t>
            </a: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оздух </a:t>
            </a:r>
            <a:r>
              <a:rPr lang="ru-RU" dirty="0"/>
              <a:t>вдоль автотрасс сильно загрязнён. Чем дальше от </a:t>
            </a:r>
            <a:endParaRPr lang="ru-RU" dirty="0" smtClean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источника </a:t>
            </a:r>
            <a:r>
              <a:rPr lang="ru-RU" dirty="0"/>
              <a:t>загрязнения, тем чище воздух.</a:t>
            </a:r>
          </a:p>
          <a:p>
            <a:endParaRPr lang="ru-RU" sz="4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916832"/>
            <a:ext cx="103390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/>
              <a:t>Выявление влияния уровня загрязнения почвы на </a:t>
            </a:r>
            <a:endParaRPr lang="ru-RU" sz="2000" dirty="0" smtClean="0"/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прорастание </a:t>
            </a:r>
            <a:r>
              <a:rPr lang="ru-RU" sz="2000" dirty="0"/>
              <a:t>семян кресс-салата</a:t>
            </a:r>
            <a:r>
              <a:rPr lang="ru-RU" sz="2000" dirty="0" smtClean="0"/>
              <a:t>.</a:t>
            </a:r>
          </a:p>
          <a:p>
            <a:pPr lvl="0"/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/>
              <a:t>Определение засолённости   по солевому остатку </a:t>
            </a:r>
            <a:endParaRPr lang="ru-RU" sz="2000" dirty="0" smtClean="0"/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 после </a:t>
            </a:r>
            <a:r>
              <a:rPr lang="ru-RU" sz="2000" dirty="0"/>
              <a:t>фильтрования при выпаривании почвенной вытяжки</a:t>
            </a:r>
            <a:r>
              <a:rPr lang="ru-RU" sz="2000" dirty="0" smtClean="0"/>
              <a:t>.</a:t>
            </a:r>
          </a:p>
          <a:p>
            <a:pPr lvl="0"/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Определение </a:t>
            </a:r>
            <a:r>
              <a:rPr lang="ru-RU" sz="2000" dirty="0"/>
              <a:t>кислотности   по почвенной </a:t>
            </a:r>
            <a:endParaRPr lang="ru-RU" sz="2000" dirty="0" smtClean="0"/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вытяжке.</a:t>
            </a:r>
          </a:p>
          <a:p>
            <a:pPr lvl="0"/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/>
              <a:t>Определение органического вещества путём </a:t>
            </a:r>
            <a:endParaRPr lang="ru-RU" sz="2000" dirty="0" smtClean="0"/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 изучения богатства </a:t>
            </a:r>
            <a:r>
              <a:rPr lang="ru-RU" sz="2000" dirty="0"/>
              <a:t>почвы этим веществом.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2724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002060"/>
                </a:solidFill>
              </a:rPr>
              <a:t>3-я группа :</a:t>
            </a:r>
          </a:p>
        </p:txBody>
      </p:sp>
    </p:spTree>
    <p:extLst>
      <p:ext uri="{BB962C8B-B14F-4D97-AF65-F5344CB8AC3E}">
        <p14:creationId xmlns:p14="http://schemas.microsoft.com/office/powerpoint/2010/main" val="22515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538" y="-33173"/>
            <a:ext cx="10339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u="sng" dirty="0">
                <a:solidFill>
                  <a:srgbClr val="002060"/>
                </a:solidFill>
              </a:rPr>
              <a:t>3</a:t>
            </a:r>
            <a:r>
              <a:rPr lang="ru-RU" sz="4000" b="1" u="sng" dirty="0" smtClean="0">
                <a:solidFill>
                  <a:srgbClr val="002060"/>
                </a:solidFill>
              </a:rPr>
              <a:t>-я группа. </a:t>
            </a:r>
            <a:r>
              <a:rPr lang="ru-RU" sz="3200" u="sng" dirty="0" smtClean="0">
                <a:solidFill>
                  <a:srgbClr val="002060"/>
                </a:solidFill>
              </a:rPr>
              <a:t>Выявление </a:t>
            </a:r>
            <a:r>
              <a:rPr lang="ru-RU" sz="3200" u="sng" dirty="0">
                <a:solidFill>
                  <a:srgbClr val="002060"/>
                </a:solidFill>
              </a:rPr>
              <a:t>влияния уровня </a:t>
            </a:r>
            <a:endParaRPr lang="ru-RU" sz="3200" u="sng" dirty="0" smtClean="0">
              <a:solidFill>
                <a:srgbClr val="002060"/>
              </a:solidFill>
            </a:endParaRPr>
          </a:p>
          <a:p>
            <a:pPr lvl="0"/>
            <a:r>
              <a:rPr lang="ru-RU" sz="3200" u="sng" dirty="0" smtClean="0">
                <a:solidFill>
                  <a:srgbClr val="002060"/>
                </a:solidFill>
              </a:rPr>
              <a:t>загрязнения почвы </a:t>
            </a:r>
            <a:r>
              <a:rPr lang="ru-RU" sz="3200" u="sng" dirty="0">
                <a:solidFill>
                  <a:srgbClr val="002060"/>
                </a:solidFill>
              </a:rPr>
              <a:t>на </a:t>
            </a:r>
            <a:r>
              <a:rPr lang="ru-RU" sz="3200" u="sng" dirty="0" smtClean="0">
                <a:solidFill>
                  <a:srgbClr val="002060"/>
                </a:solidFill>
              </a:rPr>
              <a:t>прорастание </a:t>
            </a:r>
            <a:r>
              <a:rPr lang="ru-RU" sz="3200" u="sng" dirty="0">
                <a:solidFill>
                  <a:srgbClr val="002060"/>
                </a:solidFill>
              </a:rPr>
              <a:t>семян </a:t>
            </a:r>
            <a:endParaRPr lang="ru-RU" sz="3200" u="sng" dirty="0" smtClean="0">
              <a:solidFill>
                <a:srgbClr val="002060"/>
              </a:solidFill>
            </a:endParaRPr>
          </a:p>
          <a:p>
            <a:pPr lvl="0"/>
            <a:r>
              <a:rPr lang="ru-RU" sz="3200" u="sng" dirty="0" smtClean="0">
                <a:solidFill>
                  <a:srgbClr val="002060"/>
                </a:solidFill>
              </a:rPr>
              <a:t>кресс-салата (проращивание семян)</a:t>
            </a:r>
            <a:endParaRPr lang="ru-RU" sz="3200" b="1" u="sng" dirty="0" smtClean="0">
              <a:solidFill>
                <a:srgbClr val="002060"/>
              </a:solidFill>
            </a:endParaRPr>
          </a:p>
          <a:p>
            <a:endParaRPr lang="ru-RU" sz="4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02904"/>
            <a:ext cx="3960440" cy="2227748"/>
          </a:xfrm>
          <a:prstGeom prst="flowChartAlternateProcess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8"/>
          <a:stretch/>
        </p:blipFill>
        <p:spPr>
          <a:xfrm>
            <a:off x="2864771" y="1988840"/>
            <a:ext cx="2970276" cy="1293549"/>
          </a:xfrm>
          <a:prstGeom prst="flowChartAlternateProcess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4538" y="5962450"/>
            <a:ext cx="5753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Процент проросших семян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составил 90-95%, что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считается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нормой. 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5" y="1916832"/>
            <a:ext cx="2662268" cy="1497526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4079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538" y="-33173"/>
            <a:ext cx="10339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u="sng" dirty="0">
                <a:solidFill>
                  <a:srgbClr val="002060"/>
                </a:solidFill>
              </a:rPr>
              <a:t>3</a:t>
            </a:r>
            <a:r>
              <a:rPr lang="ru-RU" sz="4000" b="1" u="sng" dirty="0" smtClean="0">
                <a:solidFill>
                  <a:srgbClr val="002060"/>
                </a:solidFill>
              </a:rPr>
              <a:t>-я группа. </a:t>
            </a:r>
            <a:r>
              <a:rPr lang="ru-RU" sz="3200" u="sng" dirty="0" smtClean="0">
                <a:solidFill>
                  <a:srgbClr val="002060"/>
                </a:solidFill>
              </a:rPr>
              <a:t>Выявление </a:t>
            </a:r>
            <a:r>
              <a:rPr lang="ru-RU" sz="3200" u="sng" dirty="0">
                <a:solidFill>
                  <a:srgbClr val="002060"/>
                </a:solidFill>
              </a:rPr>
              <a:t>влияния уровня </a:t>
            </a:r>
            <a:endParaRPr lang="ru-RU" sz="3200" u="sng" dirty="0" smtClean="0">
              <a:solidFill>
                <a:srgbClr val="002060"/>
              </a:solidFill>
            </a:endParaRPr>
          </a:p>
          <a:p>
            <a:pPr lvl="0"/>
            <a:r>
              <a:rPr lang="ru-RU" sz="3200" u="sng" dirty="0" smtClean="0">
                <a:solidFill>
                  <a:srgbClr val="002060"/>
                </a:solidFill>
              </a:rPr>
              <a:t>загрязнения почвы </a:t>
            </a:r>
            <a:r>
              <a:rPr lang="ru-RU" sz="3200" u="sng" dirty="0">
                <a:solidFill>
                  <a:srgbClr val="002060"/>
                </a:solidFill>
              </a:rPr>
              <a:t>на </a:t>
            </a:r>
            <a:r>
              <a:rPr lang="ru-RU" sz="3200" u="sng" dirty="0" smtClean="0">
                <a:solidFill>
                  <a:srgbClr val="002060"/>
                </a:solidFill>
              </a:rPr>
              <a:t>прорастание </a:t>
            </a:r>
            <a:r>
              <a:rPr lang="ru-RU" sz="3200" u="sng" dirty="0">
                <a:solidFill>
                  <a:srgbClr val="002060"/>
                </a:solidFill>
              </a:rPr>
              <a:t>семян </a:t>
            </a:r>
            <a:endParaRPr lang="ru-RU" sz="3200" u="sng" dirty="0" smtClean="0">
              <a:solidFill>
                <a:srgbClr val="002060"/>
              </a:solidFill>
            </a:endParaRPr>
          </a:p>
          <a:p>
            <a:pPr lvl="0"/>
            <a:r>
              <a:rPr lang="ru-RU" sz="3200" u="sng" dirty="0" smtClean="0">
                <a:solidFill>
                  <a:srgbClr val="002060"/>
                </a:solidFill>
              </a:rPr>
              <a:t>кресс-салата</a:t>
            </a:r>
            <a:endParaRPr lang="ru-RU" sz="3200" b="1" u="sng" dirty="0" smtClean="0">
              <a:solidFill>
                <a:srgbClr val="002060"/>
              </a:solidFill>
            </a:endParaRPr>
          </a:p>
          <a:p>
            <a:endParaRPr lang="ru-RU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676824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арк Лианозово</a:t>
            </a:r>
          </a:p>
          <a:p>
            <a:r>
              <a:rPr lang="ru-RU" dirty="0"/>
              <a:t>у</a:t>
            </a:r>
            <a:r>
              <a:rPr lang="ru-RU" dirty="0" smtClean="0"/>
              <a:t> м. Алтуфьево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/>
          <a:stretch/>
        </p:blipFill>
        <p:spPr>
          <a:xfrm>
            <a:off x="3006522" y="2404360"/>
            <a:ext cx="2859375" cy="1493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5414" y="177660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Новые Вешки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8" y="2404360"/>
            <a:ext cx="2649394" cy="14902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18" y="4797152"/>
            <a:ext cx="2947994" cy="16582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1874" y="429861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агистраль  </a:t>
            </a:r>
            <a:r>
              <a:rPr lang="ru-RU" dirty="0" err="1" smtClean="0"/>
              <a:t>м.Алтуфьево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5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332656"/>
            <a:ext cx="6840760" cy="382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ru-RU" sz="4000" b="1" dirty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Задачи: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Изучить и проанализировать источники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ru-RU" dirty="0" smtClean="0"/>
              <a:t>      информации по теме.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Провести </a:t>
            </a:r>
            <a:r>
              <a:rPr lang="ru-RU" dirty="0"/>
              <a:t>опрос населения об удовлетворённости </a:t>
            </a:r>
            <a:endParaRPr lang="ru-RU" dirty="0" smtClean="0"/>
          </a:p>
          <a:p>
            <a:pPr>
              <a:spcBef>
                <a:spcPct val="20000"/>
              </a:spcBef>
              <a:defRPr/>
            </a:pPr>
            <a:r>
              <a:rPr lang="ru-RU" dirty="0" smtClean="0"/>
              <a:t>качеством </a:t>
            </a:r>
            <a:r>
              <a:rPr lang="ru-RU" dirty="0"/>
              <a:t>питьевой воды, воздуха и почвы</a:t>
            </a:r>
            <a:r>
              <a:rPr lang="ru-RU" dirty="0" smtClean="0"/>
              <a:t>.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Провести </a:t>
            </a:r>
            <a:r>
              <a:rPr lang="ru-RU" dirty="0"/>
              <a:t>исследования по оценке уровня загрязнения </a:t>
            </a:r>
            <a:r>
              <a:rPr lang="ru-RU" dirty="0" smtClean="0"/>
              <a:t>атмосферы. 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 </a:t>
            </a:r>
            <a:r>
              <a:rPr lang="ru-RU" dirty="0"/>
              <a:t>Провести исследования по оценке качества </a:t>
            </a:r>
            <a:r>
              <a:rPr lang="ru-RU" dirty="0" smtClean="0"/>
              <a:t>воды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 </a:t>
            </a:r>
            <a:r>
              <a:rPr lang="ru-RU" dirty="0"/>
              <a:t>Изучить экологическое состояние </a:t>
            </a:r>
            <a:r>
              <a:rPr lang="ru-RU" dirty="0" smtClean="0"/>
              <a:t>почвы.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Проанализировать </a:t>
            </a:r>
            <a:r>
              <a:rPr lang="ru-RU" dirty="0"/>
              <a:t>проделанную работу. Провести сравнительный анализ экологического климата обследованных территорий  и сделать </a:t>
            </a:r>
            <a:r>
              <a:rPr lang="ru-RU" dirty="0" smtClean="0"/>
              <a:t>выводы.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Разработать </a:t>
            </a:r>
            <a:r>
              <a:rPr lang="ru-RU" dirty="0"/>
              <a:t>возможные пути решения экологических проблем, предложить ряд мероприятий по защите окружающей среды от влияния автотранспортных </a:t>
            </a:r>
            <a:r>
              <a:rPr lang="ru-RU" dirty="0" smtClean="0"/>
              <a:t>средств и </a:t>
            </a:r>
            <a:r>
              <a:rPr lang="ru-RU" dirty="0"/>
              <a:t>промышленных </a:t>
            </a:r>
            <a:r>
              <a:rPr lang="ru-RU" dirty="0" smtClean="0"/>
              <a:t>отходов.</a:t>
            </a:r>
            <a:endParaRPr lang="ru-RU" dirty="0"/>
          </a:p>
          <a:p>
            <a:pPr lvl="0">
              <a:spcBef>
                <a:spcPct val="20000"/>
              </a:spcBef>
              <a:defRPr/>
            </a:pPr>
            <a:endParaRPr lang="ru-RU" dirty="0"/>
          </a:p>
          <a:p>
            <a:pPr>
              <a:spcBef>
                <a:spcPct val="20000"/>
              </a:spcBef>
              <a:defRPr/>
            </a:pPr>
            <a:endParaRPr lang="ru-RU" dirty="0"/>
          </a:p>
          <a:p>
            <a:pPr lvl="0">
              <a:spcBef>
                <a:spcPct val="20000"/>
              </a:spcBef>
              <a:defRPr/>
            </a:pPr>
            <a:endParaRPr lang="ru-RU" dirty="0"/>
          </a:p>
          <a:p>
            <a:pPr>
              <a:spcBef>
                <a:spcPct val="20000"/>
              </a:spcBef>
              <a:defRPr/>
            </a:pPr>
            <a:endParaRPr lang="ru-RU" dirty="0"/>
          </a:p>
          <a:p>
            <a:pPr lvl="0">
              <a:spcBef>
                <a:spcPct val="20000"/>
              </a:spcBef>
              <a:defRPr/>
            </a:pPr>
            <a:r>
              <a:rPr lang="ru-RU" sz="4000" dirty="0"/>
              <a:t/>
            </a:r>
            <a:br>
              <a:rPr lang="ru-RU" sz="4000" dirty="0"/>
            </a:b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7744" y="980728"/>
            <a:ext cx="2779801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339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u="sng" dirty="0">
                <a:solidFill>
                  <a:srgbClr val="002060"/>
                </a:solidFill>
              </a:rPr>
              <a:t>3</a:t>
            </a:r>
            <a:r>
              <a:rPr lang="ru-RU" sz="4000" b="1" u="sng" dirty="0" smtClean="0">
                <a:solidFill>
                  <a:srgbClr val="002060"/>
                </a:solidFill>
              </a:rPr>
              <a:t>-я группа. </a:t>
            </a:r>
            <a:r>
              <a:rPr lang="ru-RU" sz="2800" b="1" u="sng" dirty="0" smtClean="0">
                <a:solidFill>
                  <a:srgbClr val="002060"/>
                </a:solidFill>
              </a:rPr>
              <a:t>Выявление влияния уровня</a:t>
            </a:r>
          </a:p>
          <a:p>
            <a:pPr lvl="0"/>
            <a:r>
              <a:rPr lang="ru-RU" sz="2800" b="1" u="sng" dirty="0">
                <a:solidFill>
                  <a:srgbClr val="002060"/>
                </a:solidFill>
              </a:rPr>
              <a:t>з</a:t>
            </a:r>
            <a:r>
              <a:rPr lang="ru-RU" sz="2800" b="1" u="sng" dirty="0" smtClean="0">
                <a:solidFill>
                  <a:srgbClr val="002060"/>
                </a:solidFill>
              </a:rPr>
              <a:t>агрязнения почвы на прорастание семян </a:t>
            </a:r>
          </a:p>
          <a:p>
            <a:pPr lvl="0"/>
            <a:r>
              <a:rPr lang="ru-RU" sz="2800" b="1" u="sng" dirty="0" smtClean="0">
                <a:solidFill>
                  <a:srgbClr val="002060"/>
                </a:solidFill>
              </a:rPr>
              <a:t>кресс-салата  </a:t>
            </a:r>
            <a:endParaRPr lang="ru-RU" sz="2800" u="sng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666846"/>
              </p:ext>
            </p:extLst>
          </p:nvPr>
        </p:nvGraphicFramePr>
        <p:xfrm>
          <a:off x="107504" y="1508760"/>
          <a:ext cx="4968552" cy="534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0734"/>
                <a:gridCol w="1101681"/>
                <a:gridCol w="2336137"/>
              </a:tblGrid>
              <a:tr h="15878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Исследуемый субстрат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Число </a:t>
                      </a:r>
                      <a:r>
                        <a:rPr lang="ru-RU" sz="1800" dirty="0" smtClean="0">
                          <a:effectLst/>
                        </a:rPr>
                        <a:t>проросших </a:t>
                      </a:r>
                      <a:r>
                        <a:rPr lang="ru-RU" sz="1800" dirty="0">
                          <a:effectLst/>
                        </a:rPr>
                        <a:t>семян в 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Внешний вид ростков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909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Парк «Лианозово» у м. Алтуфьево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Проростки нормальной длины, крепкие, ровные.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5878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п. Новые Вешки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Проростки не крепкие, большинство не ровные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793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Магистраль у </a:t>
                      </a:r>
                      <a:r>
                        <a:rPr lang="ru-RU" sz="1800" kern="1200" dirty="0" err="1">
                          <a:effectLst/>
                        </a:rPr>
                        <a:t>м.Алтуфьево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Побеги мелкие и уродливые.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2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229600" cy="43691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 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339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u="sng" dirty="0">
                <a:solidFill>
                  <a:srgbClr val="002060"/>
                </a:solidFill>
              </a:rPr>
              <a:t>3</a:t>
            </a:r>
            <a:r>
              <a:rPr lang="ru-RU" sz="4000" b="1" u="sng" dirty="0" smtClean="0">
                <a:solidFill>
                  <a:srgbClr val="002060"/>
                </a:solidFill>
              </a:rPr>
              <a:t>-я группа. </a:t>
            </a:r>
            <a:r>
              <a:rPr lang="ru-RU" sz="3000" u="sng" dirty="0" smtClean="0">
                <a:solidFill>
                  <a:srgbClr val="002060"/>
                </a:solidFill>
              </a:rPr>
              <a:t>Определение органического вещества</a:t>
            </a:r>
          </a:p>
          <a:p>
            <a:pPr lvl="0"/>
            <a:r>
              <a:rPr lang="ru-RU" sz="3000" u="sng" dirty="0" smtClean="0">
                <a:solidFill>
                  <a:srgbClr val="002060"/>
                </a:solidFill>
              </a:rPr>
              <a:t> путём изучения богатства почвы этим веществом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878087" cy="218142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203997"/>
              </p:ext>
            </p:extLst>
          </p:nvPr>
        </p:nvGraphicFramePr>
        <p:xfrm>
          <a:off x="18639" y="3789040"/>
          <a:ext cx="506168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397"/>
                <a:gridCol w="1460397"/>
                <a:gridCol w="1095169"/>
                <a:gridCol w="1045717"/>
              </a:tblGrid>
              <a:tr h="265319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№ пробы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Высота слоя почвы в сосуде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r>
                        <a:rPr lang="ru-RU" sz="1200">
                          <a:effectLst/>
                        </a:rPr>
                        <a:t> верхнего слоя / </a:t>
                      </a:r>
                      <a:r>
                        <a:rPr lang="en-US" sz="1200">
                          <a:effectLst/>
                        </a:rPr>
                        <a:t>h</a:t>
                      </a:r>
                      <a:r>
                        <a:rPr lang="ru-RU" sz="1200">
                          <a:effectLst/>
                        </a:rPr>
                        <a:t> нижнего слоя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0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верхнего слоя см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нижнего слоя см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магистраль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м. Алтуфьево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отсутствует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53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п. Новые Вешки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0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парк Лианозово у м. Алтуфьево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9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229600" cy="43691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 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203491"/>
            <a:ext cx="103390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u="sng" dirty="0">
                <a:solidFill>
                  <a:srgbClr val="002060"/>
                </a:solidFill>
              </a:rPr>
              <a:t>3</a:t>
            </a:r>
            <a:r>
              <a:rPr lang="ru-RU" sz="4000" b="1" u="sng" dirty="0" smtClean="0">
                <a:solidFill>
                  <a:srgbClr val="002060"/>
                </a:solidFill>
              </a:rPr>
              <a:t>-я группа. </a:t>
            </a:r>
            <a:r>
              <a:rPr lang="ru-RU" sz="2400" u="sng" dirty="0" smtClean="0">
                <a:solidFill>
                  <a:srgbClr val="002060"/>
                </a:solidFill>
              </a:rPr>
              <a:t>Определение органического вещества</a:t>
            </a:r>
          </a:p>
          <a:p>
            <a:pPr lvl="0"/>
            <a:r>
              <a:rPr lang="ru-RU" sz="2400" u="sng" dirty="0" smtClean="0">
                <a:solidFill>
                  <a:srgbClr val="002060"/>
                </a:solidFill>
              </a:rPr>
              <a:t> путём изучения богатства почвы этим веществом</a:t>
            </a:r>
          </a:p>
          <a:p>
            <a:pPr lvl="0"/>
            <a:r>
              <a:rPr lang="ru-RU" sz="2400" u="sng" dirty="0" smtClean="0">
                <a:solidFill>
                  <a:schemeClr val="bg1"/>
                </a:solidFill>
              </a:rPr>
              <a:t>Жители выстилают территорию вокруг домов рулонными газонами</a:t>
            </a:r>
            <a:endParaRPr lang="ru-RU" sz="2400" u="sng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/>
          <a:stretch/>
        </p:blipFill>
        <p:spPr>
          <a:xfrm>
            <a:off x="4633449" y="3917214"/>
            <a:ext cx="4346777" cy="256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49" y="1362185"/>
            <a:ext cx="4199813" cy="23623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" y="1359981"/>
            <a:ext cx="4203732" cy="2364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" y="3943898"/>
            <a:ext cx="4515365" cy="25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229600" cy="43691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 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339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u="sng" dirty="0">
                <a:solidFill>
                  <a:srgbClr val="002060"/>
                </a:solidFill>
              </a:rPr>
              <a:t>3</a:t>
            </a:r>
            <a:r>
              <a:rPr lang="ru-RU" sz="4000" b="1" u="sng" dirty="0" smtClean="0">
                <a:solidFill>
                  <a:srgbClr val="002060"/>
                </a:solidFill>
              </a:rPr>
              <a:t>-я группа. </a:t>
            </a:r>
            <a:r>
              <a:rPr lang="ru-RU" sz="3000" u="sng" dirty="0" smtClean="0">
                <a:solidFill>
                  <a:srgbClr val="002060"/>
                </a:solidFill>
              </a:rPr>
              <a:t>Определение органического вещества</a:t>
            </a:r>
          </a:p>
          <a:p>
            <a:pPr lvl="0"/>
            <a:r>
              <a:rPr lang="ru-RU" sz="3000" u="sng" dirty="0" smtClean="0">
                <a:solidFill>
                  <a:srgbClr val="002060"/>
                </a:solidFill>
              </a:rPr>
              <a:t> путём изучения богатства почвы этим веществом</a:t>
            </a:r>
          </a:p>
        </p:txBody>
      </p:sp>
      <p:pic>
        <p:nvPicPr>
          <p:cNvPr id="7" name="Рисунок 6" descr="C:\Users\User\AppData\Local\Microsoft\Windows\INetCache\Content.Word\20170408_13281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1" t="5551" r="8449" b="2546"/>
          <a:stretch/>
        </p:blipFill>
        <p:spPr bwMode="auto">
          <a:xfrm rot="5400000">
            <a:off x="545224" y="2677445"/>
            <a:ext cx="4525160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169551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Мы хотим видеть нашу планету такой!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339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002060"/>
                </a:solidFill>
              </a:rPr>
              <a:t>3</a:t>
            </a:r>
            <a:r>
              <a:rPr lang="ru-RU" sz="4000" b="1" u="sng" dirty="0" smtClean="0">
                <a:solidFill>
                  <a:srgbClr val="002060"/>
                </a:solidFill>
              </a:rPr>
              <a:t>-я группа. </a:t>
            </a:r>
            <a:r>
              <a:rPr lang="ru-RU" sz="3200" u="sng" dirty="0">
                <a:solidFill>
                  <a:srgbClr val="002060"/>
                </a:solidFill>
              </a:rPr>
              <a:t>Определение засолённости   </a:t>
            </a:r>
            <a:endParaRPr lang="ru-RU" sz="3200" u="sng" dirty="0" smtClean="0">
              <a:solidFill>
                <a:srgbClr val="002060"/>
              </a:solidFill>
            </a:endParaRPr>
          </a:p>
          <a:p>
            <a:r>
              <a:rPr lang="ru-RU" sz="3200" u="sng" dirty="0">
                <a:solidFill>
                  <a:srgbClr val="002060"/>
                </a:solidFill>
              </a:rPr>
              <a:t>п</a:t>
            </a:r>
            <a:r>
              <a:rPr lang="ru-RU" sz="3200" u="sng" dirty="0" smtClean="0">
                <a:solidFill>
                  <a:srgbClr val="002060"/>
                </a:solidFill>
              </a:rPr>
              <a:t>очвы по </a:t>
            </a:r>
            <a:r>
              <a:rPr lang="ru-RU" sz="3200" u="sng" dirty="0">
                <a:solidFill>
                  <a:srgbClr val="002060"/>
                </a:solidFill>
              </a:rPr>
              <a:t>солевому остатку после фильтрования </a:t>
            </a:r>
            <a:endParaRPr lang="ru-RU" sz="3200" u="sng" dirty="0" smtClean="0">
              <a:solidFill>
                <a:srgbClr val="002060"/>
              </a:solidFill>
            </a:endParaRPr>
          </a:p>
          <a:p>
            <a:r>
              <a:rPr lang="ru-RU" sz="3200" u="sng" dirty="0" smtClean="0">
                <a:solidFill>
                  <a:srgbClr val="002060"/>
                </a:solidFill>
              </a:rPr>
              <a:t>при </a:t>
            </a:r>
            <a:r>
              <a:rPr lang="ru-RU" sz="3200" u="sng" dirty="0">
                <a:solidFill>
                  <a:srgbClr val="002060"/>
                </a:solidFill>
              </a:rPr>
              <a:t>выпаривании почвенной вытяжки.</a:t>
            </a:r>
          </a:p>
          <a:p>
            <a:endParaRPr lang="ru-RU" sz="4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54" y="1881325"/>
            <a:ext cx="1780508" cy="1335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7" y="1847014"/>
            <a:ext cx="1821280" cy="13659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5" t="29767" r="-405" b="35053"/>
          <a:stretch/>
        </p:blipFill>
        <p:spPr>
          <a:xfrm>
            <a:off x="2124731" y="1947797"/>
            <a:ext cx="1665599" cy="1258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9" b="7154"/>
          <a:stretch/>
        </p:blipFill>
        <p:spPr>
          <a:xfrm>
            <a:off x="369616" y="3510434"/>
            <a:ext cx="1584176" cy="15175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282987"/>
            <a:ext cx="1920770" cy="14405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14"/>
          <a:stretch/>
        </p:blipFill>
        <p:spPr>
          <a:xfrm>
            <a:off x="3491880" y="3475045"/>
            <a:ext cx="1582913" cy="1481308"/>
          </a:xfrm>
          <a:prstGeom prst="rect">
            <a:avLst/>
          </a:prstGeom>
        </p:spPr>
      </p:pic>
      <p:sp>
        <p:nvSpPr>
          <p:cNvPr id="16" name="Стрелка вправо с вырезом 15"/>
          <p:cNvSpPr/>
          <p:nvPr/>
        </p:nvSpPr>
        <p:spPr>
          <a:xfrm>
            <a:off x="1625071" y="5663050"/>
            <a:ext cx="1753338" cy="6804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Магистраль</a:t>
            </a:r>
            <a:endParaRPr lang="ru-RU" dirty="0"/>
          </a:p>
        </p:txBody>
      </p:sp>
      <p:sp>
        <p:nvSpPr>
          <p:cNvPr id="19" name="Стрелка вправо с вырезом 18"/>
          <p:cNvSpPr/>
          <p:nvPr/>
        </p:nvSpPr>
        <p:spPr>
          <a:xfrm rot="18663169">
            <a:off x="-78794" y="5466281"/>
            <a:ext cx="1628414" cy="6681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Алтуфьево</a:t>
            </a:r>
            <a:endParaRPr lang="ru-RU" dirty="0"/>
          </a:p>
        </p:txBody>
      </p:sp>
      <p:sp>
        <p:nvSpPr>
          <p:cNvPr id="21" name="Стрелка вправо с вырезом 20"/>
          <p:cNvSpPr/>
          <p:nvPr/>
        </p:nvSpPr>
        <p:spPr>
          <a:xfrm rot="19745127">
            <a:off x="2027188" y="4503276"/>
            <a:ext cx="1466132" cy="5310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2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36416"/>
            <a:ext cx="7689540" cy="1133445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3-я группа. </a:t>
            </a:r>
            <a:r>
              <a:rPr lang="ru-RU" sz="3200" b="1" u="sng" dirty="0" smtClean="0">
                <a:solidFill>
                  <a:srgbClr val="002060"/>
                </a:solidFill>
              </a:rPr>
              <a:t>Определение </a:t>
            </a:r>
            <a:r>
              <a:rPr lang="en-US" sz="3200" b="1" u="sng" dirty="0">
                <a:solidFill>
                  <a:srgbClr val="002060"/>
                </a:solidFill>
              </a:rPr>
              <a:t>pH</a:t>
            </a:r>
            <a:r>
              <a:rPr lang="ru-RU" sz="3200" b="1" u="sng" dirty="0">
                <a:solidFill>
                  <a:srgbClr val="002060"/>
                </a:solidFill>
              </a:rPr>
              <a:t> почвенной </a:t>
            </a:r>
            <a:r>
              <a:rPr lang="ru-RU" sz="3200" b="1" u="sng" dirty="0" smtClean="0">
                <a:solidFill>
                  <a:srgbClr val="002060"/>
                </a:solidFill>
              </a:rPr>
              <a:t/>
            </a:r>
            <a:br>
              <a:rPr lang="ru-RU" sz="3200" b="1" u="sng" dirty="0" smtClean="0">
                <a:solidFill>
                  <a:srgbClr val="002060"/>
                </a:solidFill>
              </a:rPr>
            </a:br>
            <a:r>
              <a:rPr lang="ru-RU" sz="3200" b="1" u="sng" dirty="0" smtClean="0">
                <a:solidFill>
                  <a:srgbClr val="002060"/>
                </a:solidFill>
              </a:rPr>
              <a:t>вытяжки </a:t>
            </a:r>
            <a:r>
              <a:rPr lang="ru-RU" sz="3200" b="1" u="sng" dirty="0">
                <a:solidFill>
                  <a:srgbClr val="002060"/>
                </a:solidFill>
              </a:rPr>
              <a:t>и оценка кислотности почвы». </a:t>
            </a:r>
            <a:r>
              <a:rPr lang="ru-RU" sz="32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r="9780"/>
          <a:stretch/>
        </p:blipFill>
        <p:spPr>
          <a:xfrm>
            <a:off x="1187624" y="1369861"/>
            <a:ext cx="3672408" cy="29090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535173"/>
            <a:ext cx="5364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Слева направо пробы почвы: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«Лианозово» у м. Алтуфьево, магистраль у м. Алтуфьево и проба почвы из п. Новые Вешки.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04664"/>
            <a:ext cx="10339082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002060"/>
                </a:solidFill>
              </a:rPr>
              <a:t>3</a:t>
            </a:r>
            <a:r>
              <a:rPr lang="ru-RU" sz="4000" b="1" u="sng" dirty="0" smtClean="0">
                <a:solidFill>
                  <a:srgbClr val="002060"/>
                </a:solidFill>
              </a:rPr>
              <a:t>-я группа. Полученные результаты: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оказалось, что чем ближе к непосредственному месту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загрязнения</a:t>
            </a:r>
            <a:r>
              <a:rPr lang="ru-RU" dirty="0"/>
              <a:t>, в нашем случае автомобильной дороге у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м</a:t>
            </a:r>
            <a:r>
              <a:rPr lang="ru-RU" dirty="0"/>
              <a:t>. Алтуфьево, тем меньше число, а, следовательно,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и </a:t>
            </a:r>
            <a:r>
              <a:rPr lang="ru-RU" dirty="0"/>
              <a:t>процент проросших </a:t>
            </a:r>
            <a:r>
              <a:rPr lang="ru-RU" dirty="0" smtClean="0"/>
              <a:t>семян</a:t>
            </a:r>
          </a:p>
          <a:p>
            <a:r>
              <a:rPr lang="ru-RU" dirty="0"/>
              <a:t> </a:t>
            </a:r>
            <a:r>
              <a:rPr lang="ru-RU" dirty="0" smtClean="0"/>
              <a:t>   кресс-салата;</a:t>
            </a:r>
          </a:p>
          <a:p>
            <a:r>
              <a:rPr lang="ru-RU" dirty="0" smtClean="0"/>
              <a:t> </a:t>
            </a:r>
            <a:endParaRPr lang="ru-RU" b="1" u="sng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почвы всех исследуемых образцов показали отсутствие </a:t>
            </a:r>
            <a:r>
              <a:rPr lang="ru-RU" dirty="0" smtClean="0"/>
              <a:t>гумуса;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почва </a:t>
            </a:r>
            <a:r>
              <a:rPr lang="ru-RU" dirty="0"/>
              <a:t>в п. Новые Вешки имеет более щелочную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среду</a:t>
            </a:r>
            <a:r>
              <a:rPr lang="ru-RU" dirty="0"/>
              <a:t>, чем в парке «Лианозово» у м. Алтуфьево.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Среду </a:t>
            </a:r>
            <a:r>
              <a:rPr lang="ru-RU" dirty="0"/>
              <a:t>почвы у шоссе невозможно определить </a:t>
            </a:r>
            <a:r>
              <a:rPr lang="ru-RU" dirty="0" smtClean="0"/>
              <a:t>из-за</a:t>
            </a:r>
          </a:p>
          <a:p>
            <a:r>
              <a:rPr lang="ru-RU" dirty="0"/>
              <a:t> </a:t>
            </a:r>
            <a:r>
              <a:rPr lang="ru-RU" dirty="0" smtClean="0"/>
              <a:t>     огромного </a:t>
            </a:r>
            <a:r>
              <a:rPr lang="ru-RU" dirty="0"/>
              <a:t>количества содержания грязи от выхлопных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газов </a:t>
            </a:r>
            <a:r>
              <a:rPr lang="ru-RU" dirty="0"/>
              <a:t>автомобилей и оседающей сажи и </a:t>
            </a:r>
            <a:r>
              <a:rPr lang="ru-RU" dirty="0" smtClean="0"/>
              <a:t>копоти;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на основе сопоставления солевых остатков,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можно </a:t>
            </a:r>
            <a:r>
              <a:rPr lang="ru-RU" dirty="0"/>
              <a:t>утверждать, что количество </a:t>
            </a:r>
            <a:r>
              <a:rPr lang="ru-RU" dirty="0" smtClean="0"/>
              <a:t>растворимых</a:t>
            </a:r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солей в почве п. Новые Вешки больше, чем </a:t>
            </a:r>
            <a:r>
              <a:rPr lang="ru-RU" dirty="0" smtClean="0"/>
              <a:t>у</a:t>
            </a:r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м. Алтуфьево, у в почвенной вытяжки у </a:t>
            </a:r>
            <a:r>
              <a:rPr lang="ru-RU" dirty="0" smtClean="0"/>
              <a:t>шоссе </a:t>
            </a:r>
          </a:p>
          <a:p>
            <a:r>
              <a:rPr lang="ru-RU" dirty="0"/>
              <a:t> </a:t>
            </a:r>
            <a:r>
              <a:rPr lang="ru-RU" dirty="0" smtClean="0"/>
              <a:t>     Алтуфьево </a:t>
            </a:r>
            <a:r>
              <a:rPr lang="ru-RU" dirty="0"/>
              <a:t>огромное количество сажи и копоти,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которые </a:t>
            </a:r>
            <a:r>
              <a:rPr lang="ru-RU" dirty="0"/>
              <a:t>видны невооружённым взглядом в чашечке Петри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после </a:t>
            </a:r>
            <a:r>
              <a:rPr lang="ru-RU" dirty="0"/>
              <a:t>выпаривания.</a:t>
            </a:r>
            <a:r>
              <a:rPr lang="ru-RU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u="sng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136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Заключение</a:t>
            </a:r>
            <a:endParaRPr lang="ru-RU" sz="4000" b="1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763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Проведя оценку состояния воздуха, воды и почвы м. Алтуфьево и п. Новые Вешки, </a:t>
            </a:r>
            <a:r>
              <a:rPr lang="ru-RU" dirty="0" smtClean="0"/>
              <a:t>дети предложили </a:t>
            </a:r>
            <a:r>
              <a:rPr lang="ru-RU" dirty="0"/>
              <a:t>свои мероприятия по улучшению экологии территорий, на которых они проживают.</a:t>
            </a:r>
          </a:p>
          <a:p>
            <a:r>
              <a:rPr lang="ru-RU" b="1" dirty="0"/>
              <a:t>1-я группа.</a:t>
            </a:r>
            <a:r>
              <a:rPr lang="ru-RU" dirty="0"/>
              <a:t> Чтобы привлечь внимание всех обучающихся школы к исследованию воды дети нарисовали и вывесили на стенде плакат: «Вода-кровь Земли». На данный момент готовят статью с результатами своих исследований для очередного выпуска «Школьной газеты» в мае текущего года, чтобы познакомить жителей посёлка с результатами своих исследований.</a:t>
            </a:r>
          </a:p>
          <a:p>
            <a:r>
              <a:rPr lang="ru-RU" dirty="0"/>
              <a:t>Результат работы </a:t>
            </a:r>
            <a:r>
              <a:rPr lang="ru-RU" b="1" dirty="0"/>
              <a:t>2-ой группы плакат</a:t>
            </a:r>
            <a:r>
              <a:rPr lang="ru-RU" dirty="0"/>
              <a:t>: «Сохраним красоту планету».</a:t>
            </a:r>
          </a:p>
          <a:p>
            <a:r>
              <a:rPr lang="ru-RU" b="1" dirty="0"/>
              <a:t>3-я группа</a:t>
            </a:r>
            <a:r>
              <a:rPr lang="ru-RU" dirty="0"/>
              <a:t>. Для сохранения почвы </a:t>
            </a:r>
            <a:r>
              <a:rPr lang="ru-RU" dirty="0" smtClean="0"/>
              <a:t>предложила проводить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/>
              <a:t>ежегодно </a:t>
            </a:r>
            <a:r>
              <a:rPr lang="ru-RU" dirty="0"/>
              <a:t>в конце апреля акцию в посёлке: «Посади дерево!» </a:t>
            </a:r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dirty="0" smtClean="0"/>
              <a:t>На </a:t>
            </a:r>
            <a:r>
              <a:rPr lang="ru-RU" dirty="0"/>
              <a:t>данный момент ребята осуществляют выбор сортов кустарников для высадки вдоль пешеходных дорожек,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ведущих </a:t>
            </a:r>
            <a:r>
              <a:rPr lang="ru-RU" dirty="0"/>
              <a:t>к гимназии.</a:t>
            </a:r>
          </a:p>
        </p:txBody>
      </p:sp>
    </p:spTree>
    <p:extLst>
      <p:ext uri="{BB962C8B-B14F-4D97-AF65-F5344CB8AC3E}">
        <p14:creationId xmlns:p14="http://schemas.microsoft.com/office/powerpoint/2010/main" val="6134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208041"/>
            <a:ext cx="7704856" cy="395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Объект исследования</a:t>
            </a: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/>
              <a:t>Атмосфера, вода, почва   </a:t>
            </a:r>
            <a:r>
              <a:rPr lang="ru-RU" dirty="0" err="1" smtClean="0"/>
              <a:t>м.Алтуфьево</a:t>
            </a:r>
            <a:r>
              <a:rPr lang="ru-RU" dirty="0" smtClean="0"/>
              <a:t> и </a:t>
            </a:r>
            <a:r>
              <a:rPr lang="ru-RU" dirty="0" err="1" smtClean="0"/>
              <a:t>п.Новые</a:t>
            </a:r>
            <a:r>
              <a:rPr lang="ru-RU" dirty="0" smtClean="0"/>
              <a:t> Вешки</a:t>
            </a:r>
          </a:p>
          <a:p>
            <a:pPr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Предмет исследования</a:t>
            </a: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/>
              <a:t>Качество и уровень загрязнения</a:t>
            </a:r>
            <a:endParaRPr lang="ru-RU" sz="4000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Гипотеза</a:t>
            </a:r>
            <a:endParaRPr lang="ru-RU" dirty="0" smtClean="0"/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/>
              <a:t>Если </a:t>
            </a:r>
            <a:r>
              <a:rPr lang="ru-RU" dirty="0"/>
              <a:t>провести оценку состояния воздуха, воды и почвы  </a:t>
            </a:r>
            <a:r>
              <a:rPr lang="ru-RU" dirty="0" err="1"/>
              <a:t>м.Алтуфьево</a:t>
            </a:r>
            <a:r>
              <a:rPr lang="ru-RU" dirty="0"/>
              <a:t> и </a:t>
            </a:r>
            <a:r>
              <a:rPr lang="ru-RU" dirty="0" err="1"/>
              <a:t>п.Новые</a:t>
            </a:r>
            <a:r>
              <a:rPr lang="ru-RU" dirty="0"/>
              <a:t> Вешки, то можно разработать эффективные мероприятия </a:t>
            </a:r>
            <a:r>
              <a:rPr lang="ru-RU" dirty="0" smtClean="0"/>
              <a:t>по улучшению </a:t>
            </a:r>
            <a:r>
              <a:rPr lang="ru-RU" dirty="0"/>
              <a:t>экологии данных территорий и привлечь внимание общественности к проблемам </a:t>
            </a:r>
            <a:r>
              <a:rPr lang="ru-RU" dirty="0" smtClean="0"/>
              <a:t>загрязнения</a:t>
            </a:r>
            <a:endParaRPr lang="ru-RU" sz="4000" b="1" dirty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4000" dirty="0"/>
              <a:t/>
            </a:r>
            <a:br>
              <a:rPr lang="ru-RU" sz="4000" dirty="0"/>
            </a:b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2880320" cy="1620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56992"/>
            <a:ext cx="3203848" cy="180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0512" y="1844824"/>
            <a:ext cx="7703855" cy="453650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работа </a:t>
            </a:r>
            <a:r>
              <a:rPr lang="ru-RU" sz="1800" dirty="0">
                <a:solidFill>
                  <a:schemeClr val="tx1"/>
                </a:solidFill>
              </a:rPr>
              <a:t>с разными источниками информации с </a:t>
            </a:r>
            <a:r>
              <a:rPr lang="ru-RU" sz="1800" dirty="0" smtClean="0">
                <a:solidFill>
                  <a:schemeClr val="tx1"/>
                </a:solidFill>
              </a:rPr>
              <a:t>целью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</a:t>
            </a:r>
            <a:r>
              <a:rPr lang="ru-RU" sz="1800" dirty="0">
                <a:solidFill>
                  <a:schemeClr val="tx1"/>
                </a:solidFill>
              </a:rPr>
              <a:t>изучение теоретического </a:t>
            </a:r>
            <a:r>
              <a:rPr lang="ru-RU" sz="1800" dirty="0" smtClean="0">
                <a:solidFill>
                  <a:schemeClr val="tx1"/>
                </a:solidFill>
              </a:rPr>
              <a:t>материала;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с</a:t>
            </a:r>
            <a:r>
              <a:rPr lang="ru-RU" sz="1800" dirty="0" smtClean="0">
                <a:solidFill>
                  <a:schemeClr val="tx1"/>
                </a:solidFill>
              </a:rPr>
              <a:t>оцопрос;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в</a:t>
            </a:r>
            <a:r>
              <a:rPr lang="ru-RU" sz="1800" dirty="0" smtClean="0">
                <a:solidFill>
                  <a:schemeClr val="tx1"/>
                </a:solidFill>
              </a:rPr>
              <a:t>изуальное </a:t>
            </a:r>
            <a:r>
              <a:rPr lang="ru-RU" sz="1800" dirty="0">
                <a:solidFill>
                  <a:schemeClr val="tx1"/>
                </a:solidFill>
              </a:rPr>
              <a:t>наблюдение и сбор </a:t>
            </a:r>
            <a:r>
              <a:rPr lang="ru-RU" sz="1800" dirty="0" smtClean="0">
                <a:solidFill>
                  <a:schemeClr val="tx1"/>
                </a:solidFill>
              </a:rPr>
              <a:t>данных;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р</a:t>
            </a:r>
            <a:r>
              <a:rPr lang="ru-RU" sz="1800" dirty="0" smtClean="0">
                <a:solidFill>
                  <a:schemeClr val="tx1"/>
                </a:solidFill>
              </a:rPr>
              <a:t>асчетная </a:t>
            </a:r>
            <a:r>
              <a:rPr lang="ru-RU" sz="1800" dirty="0">
                <a:solidFill>
                  <a:schemeClr val="tx1"/>
                </a:solidFill>
              </a:rPr>
              <a:t>оценка 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биоиндикация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лихеноиндикация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п</a:t>
            </a:r>
            <a:r>
              <a:rPr lang="ru-RU" sz="1800" dirty="0" smtClean="0">
                <a:solidFill>
                  <a:schemeClr val="tx1"/>
                </a:solidFill>
              </a:rPr>
              <a:t>роведение </a:t>
            </a:r>
            <a:r>
              <a:rPr lang="ru-RU" sz="1800" dirty="0">
                <a:solidFill>
                  <a:schemeClr val="tx1"/>
                </a:solidFill>
              </a:rPr>
              <a:t>исследований и экспериментальных </a:t>
            </a:r>
            <a:r>
              <a:rPr lang="ru-RU" sz="1800" dirty="0" smtClean="0">
                <a:solidFill>
                  <a:schemeClr val="tx1"/>
                </a:solidFill>
              </a:rPr>
              <a:t>опытов;</a:t>
            </a:r>
            <a:endParaRPr lang="ru-RU" sz="18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tx1"/>
                </a:solidFill>
              </a:rPr>
              <a:t>ф</a:t>
            </a:r>
            <a:r>
              <a:rPr lang="ru-RU" sz="1800" dirty="0" err="1" smtClean="0">
                <a:solidFill>
                  <a:schemeClr val="tx1"/>
                </a:solidFill>
              </a:rPr>
              <a:t>отофиксация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>
                <a:solidFill>
                  <a:schemeClr val="tx1"/>
                </a:solidFill>
              </a:rPr>
              <a:t>визуальных наблюдений и </a:t>
            </a:r>
            <a:r>
              <a:rPr lang="ru-RU" sz="1800" dirty="0" smtClean="0">
                <a:solidFill>
                  <a:schemeClr val="tx1"/>
                </a:solidFill>
              </a:rPr>
              <a:t>исследований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а</a:t>
            </a:r>
            <a:r>
              <a:rPr lang="ru-RU" sz="1800" dirty="0" smtClean="0">
                <a:solidFill>
                  <a:schemeClr val="tx1"/>
                </a:solidFill>
              </a:rPr>
              <a:t>нализ </a:t>
            </a:r>
            <a:r>
              <a:rPr lang="ru-RU" sz="1800" dirty="0">
                <a:solidFill>
                  <a:schemeClr val="tx1"/>
                </a:solidFill>
              </a:rPr>
              <a:t>информации и </a:t>
            </a:r>
            <a:r>
              <a:rPr lang="ru-RU" sz="1800" dirty="0" smtClean="0">
                <a:solidFill>
                  <a:schemeClr val="tx1"/>
                </a:solidFill>
              </a:rPr>
              <a:t>результатов</a:t>
            </a:r>
            <a:endParaRPr lang="ru-RU" sz="1800" dirty="0">
              <a:solidFill>
                <a:schemeClr val="tx1"/>
              </a:solidFill>
            </a:endParaRPr>
          </a:p>
          <a:p>
            <a:pPr lvl="0" algn="l"/>
            <a:endParaRPr lang="ru-RU" sz="1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208041"/>
            <a:ext cx="6840760" cy="395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endParaRPr lang="ru-RU" dirty="0"/>
          </a:p>
          <a:p>
            <a:pPr lvl="0">
              <a:spcBef>
                <a:spcPct val="20000"/>
              </a:spcBef>
              <a:defRPr/>
            </a:pPr>
            <a:endParaRPr lang="ru-RU" dirty="0"/>
          </a:p>
          <a:p>
            <a:pPr>
              <a:spcBef>
                <a:spcPct val="20000"/>
              </a:spcBef>
              <a:defRPr/>
            </a:pPr>
            <a:endParaRPr lang="ru-RU" dirty="0"/>
          </a:p>
          <a:p>
            <a:pPr lvl="0">
              <a:spcBef>
                <a:spcPct val="20000"/>
              </a:spcBef>
              <a:defRPr/>
            </a:pPr>
            <a:r>
              <a:rPr lang="ru-RU" sz="4000" dirty="0"/>
              <a:t/>
            </a:r>
            <a:br>
              <a:rPr lang="ru-RU" sz="4000" dirty="0"/>
            </a:b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0513" y="1268761"/>
            <a:ext cx="8277687" cy="93610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Методы исследования: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71" y="4557142"/>
            <a:ext cx="3387868" cy="1905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8" y="4581128"/>
            <a:ext cx="3380466" cy="19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2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208041"/>
            <a:ext cx="7704856" cy="395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4000" dirty="0"/>
              <a:t/>
            </a:r>
            <a:br>
              <a:rPr lang="ru-RU" sz="4000" dirty="0"/>
            </a:b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908721"/>
            <a:ext cx="8422704" cy="1008111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Тип исследовательского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проекта: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000" dirty="0" smtClean="0"/>
              <a:t>долгосрочный, рассчитан на 8 месяцев (сентябрь -апрель 2017),</a:t>
            </a:r>
            <a:br>
              <a:rPr lang="ru-RU" sz="2000" dirty="0" smtClean="0"/>
            </a:br>
            <a:r>
              <a:rPr lang="ru-RU" sz="2000" dirty="0" smtClean="0"/>
              <a:t> находится на  3 этапе реализации.</a:t>
            </a:r>
            <a:br>
              <a:rPr lang="ru-RU" sz="2000" dirty="0" smtClean="0"/>
            </a:br>
            <a:r>
              <a:rPr lang="ru-RU" b="1" dirty="0" smtClean="0">
                <a:solidFill>
                  <a:srgbClr val="002060"/>
                </a:solidFill>
              </a:rPr>
              <a:t>Этапы исследования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000" dirty="0"/>
              <a:t>1.Организационный этап – просмотр презентации «Загрязнение окружающей среды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2. </a:t>
            </a:r>
            <a:r>
              <a:rPr lang="ru-RU" sz="2000" dirty="0"/>
              <a:t>Подготовительный этап - деление на 3 группы по 3,4 человека и выбор направления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3.</a:t>
            </a:r>
            <a:r>
              <a:rPr lang="ru-RU" sz="2000" dirty="0"/>
              <a:t> </a:t>
            </a:r>
            <a:r>
              <a:rPr lang="ru-RU" sz="2000" dirty="0" smtClean="0"/>
              <a:t>Этапы </a:t>
            </a:r>
            <a:r>
              <a:rPr lang="ru-RU" sz="2000" dirty="0"/>
              <a:t>реализации: теоретический (сбор информации, работа в библиотеке, поиск необходимой информации в сети Интернет, обсуждение её в группах) и практический (проведение и фиксация визуальных наблюдений, соцопросов, исследований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>4.Заключительный </a:t>
            </a:r>
            <a:r>
              <a:rPr lang="ru-RU" sz="2000" dirty="0"/>
              <a:t>этап – подведение итогов работы. Защита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исследовательских проектов</a:t>
            </a:r>
            <a:br>
              <a:rPr lang="ru-RU" sz="2000" dirty="0" smtClean="0"/>
            </a:br>
            <a:r>
              <a:rPr lang="ru-RU" b="1" dirty="0">
                <a:solidFill>
                  <a:srgbClr val="002060"/>
                </a:solidFill>
              </a:rPr>
              <a:t> Участники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sz="2000" dirty="0"/>
              <a:t>обучающиеся 3 класса.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71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4784576" cy="360040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/>
            </a:r>
            <a:br>
              <a:rPr lang="ru-RU" sz="4000" b="1" u="sng" dirty="0" smtClean="0">
                <a:solidFill>
                  <a:srgbClr val="002060"/>
                </a:solidFill>
              </a:rPr>
            </a:br>
            <a:r>
              <a:rPr lang="ru-RU" sz="4000" b="1" u="sng" dirty="0" smtClean="0">
                <a:solidFill>
                  <a:srgbClr val="002060"/>
                </a:solidFill>
              </a:rPr>
              <a:t/>
            </a:r>
            <a:br>
              <a:rPr lang="ru-RU" sz="4000" b="1" u="sng" dirty="0" smtClean="0">
                <a:solidFill>
                  <a:srgbClr val="002060"/>
                </a:solidFill>
              </a:rPr>
            </a:br>
            <a:r>
              <a:rPr lang="ru-RU" sz="4000" b="1" u="sng" dirty="0">
                <a:solidFill>
                  <a:srgbClr val="002060"/>
                </a:solidFill>
              </a:rPr>
              <a:t/>
            </a:r>
            <a:br>
              <a:rPr lang="ru-RU" sz="4000" b="1" u="sng" dirty="0">
                <a:solidFill>
                  <a:srgbClr val="002060"/>
                </a:solidFill>
              </a:rPr>
            </a:br>
            <a:r>
              <a:rPr lang="ru-RU" b="1" u="sng" dirty="0" smtClean="0">
                <a:solidFill>
                  <a:srgbClr val="002060"/>
                </a:solidFill>
              </a:rPr>
              <a:t>Ход исследования</a:t>
            </a:r>
            <a:br>
              <a:rPr lang="ru-RU" b="1" u="sng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1-я группа :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6372200" cy="3217912"/>
          </a:xfrm>
        </p:spPr>
        <p:txBody>
          <a:bodyPr/>
          <a:lstStyle/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соцопрос об удовлетворённости качеством </a:t>
            </a:r>
            <a:r>
              <a:rPr lang="ru-RU" sz="1800" dirty="0" smtClean="0">
                <a:solidFill>
                  <a:schemeClr val="tx1"/>
                </a:solidFill>
              </a:rPr>
              <a:t>питьевой воды;</a:t>
            </a:r>
          </a:p>
          <a:p>
            <a:pPr lvl="0" algn="l"/>
            <a:endParaRPr lang="ru-RU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исследование по оценке качества водопроводной </a:t>
            </a:r>
            <a:r>
              <a:rPr lang="ru-RU" sz="1800" dirty="0" smtClean="0">
                <a:solidFill>
                  <a:schemeClr val="tx1"/>
                </a:solidFill>
              </a:rPr>
              <a:t>воды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из разных источников;</a:t>
            </a: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опыты по определению </a:t>
            </a:r>
            <a:r>
              <a:rPr lang="en-US" sz="1800" dirty="0">
                <a:solidFill>
                  <a:schemeClr val="tx1"/>
                </a:solidFill>
              </a:rPr>
              <a:t>pH</a:t>
            </a:r>
            <a:r>
              <a:rPr lang="ru-RU" sz="1800" dirty="0">
                <a:solidFill>
                  <a:schemeClr val="tx1"/>
                </a:solidFill>
              </a:rPr>
              <a:t>  питьевой воды, среды водостока 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воды из местных водоёмов.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208041"/>
            <a:ext cx="6840760" cy="395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endParaRPr lang="ru-RU" dirty="0"/>
          </a:p>
          <a:p>
            <a:pPr lvl="0">
              <a:spcBef>
                <a:spcPct val="20000"/>
              </a:spcBef>
              <a:defRPr/>
            </a:pPr>
            <a:endParaRPr lang="ru-RU" dirty="0"/>
          </a:p>
          <a:p>
            <a:pPr>
              <a:spcBef>
                <a:spcPct val="20000"/>
              </a:spcBef>
              <a:defRPr/>
            </a:pPr>
            <a:endParaRPr lang="ru-RU" dirty="0"/>
          </a:p>
          <a:p>
            <a:pPr lvl="0">
              <a:spcBef>
                <a:spcPct val="20000"/>
              </a:spcBef>
              <a:defRPr/>
            </a:pPr>
            <a:r>
              <a:rPr lang="ru-RU" sz="4000" dirty="0"/>
              <a:t/>
            </a:r>
            <a:br>
              <a:rPr lang="ru-RU" sz="4000" dirty="0"/>
            </a:b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r="8450"/>
          <a:stretch/>
        </p:blipFill>
        <p:spPr>
          <a:xfrm rot="3000392">
            <a:off x="599745" y="5143883"/>
            <a:ext cx="1623357" cy="12504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4580">
            <a:off x="4858882" y="5105902"/>
            <a:ext cx="1768607" cy="1326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75" y="4745442"/>
            <a:ext cx="2315672" cy="13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        </a:t>
            </a:r>
            <a:r>
              <a:rPr lang="ru-RU" sz="4000" b="1" u="sng" dirty="0" smtClean="0">
                <a:solidFill>
                  <a:srgbClr val="002060"/>
                </a:solidFill>
              </a:rPr>
              <a:t>Соцопрос</a:t>
            </a:r>
            <a:endParaRPr lang="ru-RU" sz="40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88765"/>
              </p:ext>
            </p:extLst>
          </p:nvPr>
        </p:nvGraphicFramePr>
        <p:xfrm>
          <a:off x="179512" y="1988840"/>
          <a:ext cx="7437512" cy="409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82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        </a:t>
            </a:r>
            <a:r>
              <a:rPr lang="ru-RU" sz="4000" b="1" u="sng" dirty="0" smtClean="0">
                <a:solidFill>
                  <a:srgbClr val="002060"/>
                </a:solidFill>
              </a:rPr>
              <a:t>Соцопрос</a:t>
            </a:r>
            <a:endParaRPr lang="ru-RU" sz="40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455961"/>
              </p:ext>
            </p:extLst>
          </p:nvPr>
        </p:nvGraphicFramePr>
        <p:xfrm>
          <a:off x="0" y="2132856"/>
          <a:ext cx="6300192" cy="394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6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1779</Words>
  <Application>Microsoft Office PowerPoint</Application>
  <PresentationFormat>Экран (4:3)</PresentationFormat>
  <Paragraphs>503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Monotype Corsiva</vt:lpstr>
      <vt:lpstr>Times New Roman</vt:lpstr>
      <vt:lpstr>Wingdings</vt:lpstr>
      <vt:lpstr>Тема Office</vt:lpstr>
      <vt:lpstr>Специальное оформление</vt:lpstr>
      <vt:lpstr> </vt:lpstr>
      <vt:lpstr>Презентация PowerPoint</vt:lpstr>
      <vt:lpstr>Презентация PowerPoint</vt:lpstr>
      <vt:lpstr>Презентация PowerPoint</vt:lpstr>
      <vt:lpstr>Методы исследования: </vt:lpstr>
      <vt:lpstr>            Тип исследовательского  проекта: долгосрочный, рассчитан на 8 месяцев (сентябрь -апрель 2017),  находится на  3 этапе реализации. Этапы исследования 1.Организационный этап – просмотр презентации «Загрязнение окружающей среды» 2. Подготовительный этап - деление на 3 группы по 3,4 человека и выбор направления. 3. Этапы реализации: теоретический (сбор информации, работа в библиотеке, поиск необходимой информации в сети Интернет, обсуждение её в группах) и практический (проведение и фиксация визуальных наблюдений, соцопросов, исследований) 4.Заключительный этап – подведение итогов работы. Защита  исследовательских проектов  Участники: обучающиеся 3 класса.      </vt:lpstr>
      <vt:lpstr>   Ход исследования 1-я группа :  </vt:lpstr>
      <vt:lpstr>        Соцопрос</vt:lpstr>
      <vt:lpstr>        Соцопрос</vt:lpstr>
      <vt:lpstr>         Экспериментальный опыт №1   «Определение прозрачности»                                                                                   </vt:lpstr>
      <vt:lpstr>Презентация PowerPoint</vt:lpstr>
      <vt:lpstr> Экспериментальный опыт №3  </vt:lpstr>
      <vt:lpstr> Экспериментальный опыт №4  Определение водородного показателя (рН) воды биоиндикатором-вытяжкой из краснокочанной капусты</vt:lpstr>
      <vt:lpstr> Экспериментальный опыт №4  Определение водородного показателя (рН) воды биоиндикатором-вытяжкой из краснокочанной капусты</vt:lpstr>
      <vt:lpstr>  Экспериментальный опыт №5 «Определение общей жёсткости»  </vt:lpstr>
      <vt:lpstr> 1-я группа Вывод </vt:lpstr>
      <vt:lpstr>1-я группа Вывод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</vt:lpstr>
      <vt:lpstr> </vt:lpstr>
      <vt:lpstr> </vt:lpstr>
      <vt:lpstr>  </vt:lpstr>
      <vt:lpstr> 3-я группа. Определение pH почвенной  вытяжки и оценка кислотности почвы».  </vt:lpstr>
      <vt:lpstr>   </vt:lpstr>
      <vt:lpstr>Заключение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 </dc:title>
  <dc:creator>Admin</dc:creator>
  <cp:lastModifiedBy>User</cp:lastModifiedBy>
  <cp:revision>140</cp:revision>
  <dcterms:created xsi:type="dcterms:W3CDTF">2011-12-13T19:04:59Z</dcterms:created>
  <dcterms:modified xsi:type="dcterms:W3CDTF">2017-04-16T02:51:55Z</dcterms:modified>
</cp:coreProperties>
</file>