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62" r:id="rId7"/>
    <p:sldId id="263" r:id="rId8"/>
    <p:sldId id="267" r:id="rId9"/>
    <p:sldId id="268" r:id="rId10"/>
    <p:sldId id="269" r:id="rId11"/>
    <p:sldId id="264" r:id="rId12"/>
    <p:sldId id="266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Урок русского языка в 5 классе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latin typeface="Arial" pitchFamily="34" charset="0"/>
                <a:cs typeface="Arial" pitchFamily="34" charset="0"/>
              </a:rPr>
              <a:t>Учитель: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Басалкинд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Работа с текстом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Птицы  которые вернулись из дальних мест, смастерили гнездышки и выстилают их пухом и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ш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рсткой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 А у воронихи вылупилось шесть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прож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..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рливых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птенц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..в и из гнезда слышится их писк.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           На проталинке под кустом копошится серенький пушистый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комоч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..к – это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зайч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..нок. В овражке пропорхнет первая бабочка  будто мелькнет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лимонно-ж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лтый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листочек. В свеж…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зелени жужжат сторож…вые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пч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лы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. Над камыш…м мелководной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реч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нки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кружатся стрекозы. Всюду слышится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ш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рох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чуж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ш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…пот.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Восстановите ход рассуждения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7355160" cy="6093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Определю морфему.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Определю часть речи.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в корне, проверю, не является ли слово исключением.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ударение падает на окончание или на суффикс, пишу букву О.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в окончании или в суффиксе, проверю, куда падает ударение.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исключение, пишу букву О.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Если ударение не падает на окончание или на суффикс, то пишу Е.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7812360" y="620688"/>
            <a:ext cx="1152128" cy="5760640"/>
          </a:xfrm>
        </p:spPr>
        <p:txBody>
          <a:bodyPr>
            <a:normAutofit/>
          </a:bodyPr>
          <a:lstStyle/>
          <a:p>
            <a:r>
              <a:rPr lang="ru-RU" dirty="0" smtClean="0"/>
              <a:t>2</a:t>
            </a:r>
          </a:p>
          <a:p>
            <a:r>
              <a:rPr lang="ru-RU" dirty="0" smtClean="0"/>
              <a:t>1</a:t>
            </a:r>
          </a:p>
          <a:p>
            <a:r>
              <a:rPr lang="ru-RU" dirty="0" smtClean="0"/>
              <a:t>3</a:t>
            </a:r>
          </a:p>
          <a:p>
            <a:endParaRPr lang="ru-RU" dirty="0" smtClean="0"/>
          </a:p>
          <a:p>
            <a:r>
              <a:rPr lang="ru-RU" dirty="0" smtClean="0"/>
              <a:t>6</a:t>
            </a:r>
          </a:p>
          <a:p>
            <a:endParaRPr lang="ru-RU" dirty="0" smtClean="0"/>
          </a:p>
          <a:p>
            <a:r>
              <a:rPr lang="ru-RU" dirty="0" smtClean="0"/>
              <a:t>5</a:t>
            </a:r>
          </a:p>
          <a:p>
            <a:endParaRPr lang="ru-RU" dirty="0" smtClean="0"/>
          </a:p>
          <a:p>
            <a:r>
              <a:rPr lang="ru-RU" dirty="0" smtClean="0"/>
              <a:t>4</a:t>
            </a:r>
          </a:p>
          <a:p>
            <a:r>
              <a:rPr lang="ru-RU" dirty="0" smtClean="0"/>
              <a:t>7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Домашнее задание: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Параграф 99, упражнение 557 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ИЛИ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составить текст, используя слова с изученной орфограммой.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Оцените свою работу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1) Я держался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молодц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..м.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2) Я была умниц..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й-разумниц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..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3) Я не ударил(-а)  в грязь лиц..м.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4) У меня не получилось стать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умельц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..м.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ru-RU" dirty="0" smtClean="0"/>
              <a:t>Кроссворд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43608" y="692696"/>
          <a:ext cx="7488838" cy="5974080"/>
        </p:xfrm>
        <a:graphic>
          <a:graphicData uri="http://schemas.openxmlformats.org/drawingml/2006/table">
            <a:tbl>
              <a:tblPr/>
              <a:tblGrid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  <a:gridCol w="534917"/>
              </a:tblGrid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ru-RU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2800" baseline="30000">
                          <a:latin typeface="Cambria"/>
                          <a:ea typeface="Cambria"/>
                          <a:cs typeface="Times New Roman"/>
                        </a:rPr>
                        <a:t>1</a:t>
                      </a:r>
                      <a:endParaRPr lang="ru-RU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800" baseline="30000">
                          <a:latin typeface="Cambria"/>
                          <a:ea typeface="Cambria"/>
                          <a:cs typeface="Times New Roman"/>
                        </a:rPr>
                        <a:t>5</a:t>
                      </a:r>
                      <a:endParaRPr lang="ru-RU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2800" baseline="30000">
                          <a:latin typeface="Cambria"/>
                          <a:ea typeface="Cambria"/>
                          <a:cs typeface="Times New Roman"/>
                        </a:rPr>
                        <a:t>4</a:t>
                      </a:r>
                      <a:endParaRPr lang="ru-RU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2800" baseline="30000">
                          <a:latin typeface="Cambria"/>
                          <a:ea typeface="Cambria"/>
                          <a:cs typeface="Times New Roman"/>
                        </a:rPr>
                        <a:t>3</a:t>
                      </a:r>
                      <a:endParaRPr lang="ru-RU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2800" baseline="30000">
                          <a:latin typeface="Cambria"/>
                          <a:ea typeface="Cambria"/>
                          <a:cs typeface="Times New Roman"/>
                        </a:rPr>
                        <a:t>2</a:t>
                      </a:r>
                      <a:endParaRPr lang="ru-RU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Буквы О-Е после шипящих и Ц в окончаниях существительных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БОРЩ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М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После шипящих</a:t>
            </a:r>
          </a:p>
          <a:p>
            <a:r>
              <a:rPr lang="ru-RU" dirty="0" smtClean="0"/>
              <a:t>В окончании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Под ударением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РОЩ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Й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После шипящих</a:t>
            </a:r>
          </a:p>
          <a:p>
            <a:r>
              <a:rPr lang="ru-RU" dirty="0" smtClean="0"/>
              <a:t>В окончании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Без ударения</a:t>
            </a:r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691680" y="2060848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652120" y="2060848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Он старался не быть (невежа).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Упражнение 556.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400600"/>
          </a:xfrm>
        </p:spPr>
        <p:txBody>
          <a:bodyPr>
            <a:noAutofit/>
          </a:bodyPr>
          <a:lstStyle/>
          <a:p>
            <a:r>
              <a:rPr lang="ru-RU" dirty="0" smtClean="0"/>
              <a:t>1. Идём узкой деревенской улицей.</a:t>
            </a:r>
          </a:p>
          <a:p>
            <a:r>
              <a:rPr lang="ru-RU" dirty="0" smtClean="0"/>
              <a:t>2. Слышится пение скворцов.</a:t>
            </a:r>
          </a:p>
          <a:p>
            <a:r>
              <a:rPr lang="ru-RU" dirty="0" smtClean="0"/>
              <a:t>3. Ласточки вьют гнёзда под нашей крышей.</a:t>
            </a:r>
          </a:p>
          <a:p>
            <a:r>
              <a:rPr lang="ru-RU" dirty="0" smtClean="0"/>
              <a:t>4. За последней дачей начинается лес.</a:t>
            </a:r>
          </a:p>
          <a:p>
            <a:r>
              <a:rPr lang="ru-RU" dirty="0" smtClean="0"/>
              <a:t>5. Следим за грачом, который летит над нами.</a:t>
            </a:r>
          </a:p>
          <a:p>
            <a:r>
              <a:rPr lang="ru-RU" dirty="0" smtClean="0"/>
              <a:t>6. Вот и река. Её берег зарос камышом.</a:t>
            </a:r>
          </a:p>
          <a:p>
            <a:r>
              <a:rPr lang="ru-RU" dirty="0" smtClean="0"/>
              <a:t>7.  Над берёзовой рощей плывёт большое белое облако.</a:t>
            </a:r>
          </a:p>
          <a:p>
            <a:r>
              <a:rPr lang="ru-RU" dirty="0" smtClean="0"/>
              <a:t>8. Добрым лучом солнца озаряется луг.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друж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..к 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мяч..м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плюш..вый</a:t>
            </a:r>
          </a:p>
          <a:p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больш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..го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заросли </a:t>
            </a:r>
            <a:r>
              <a:rPr lang="ru-RU" i="1" u="sng" dirty="0" smtClean="0"/>
              <a:t>из камыша </a:t>
            </a:r>
            <a:r>
              <a:rPr lang="ru-RU" dirty="0" smtClean="0"/>
              <a:t> - </a:t>
            </a:r>
            <a:endParaRPr lang="ru-RU" u="sng" dirty="0" smtClean="0"/>
          </a:p>
          <a:p>
            <a:r>
              <a:rPr lang="ru-RU" dirty="0" smtClean="0"/>
              <a:t>куртка </a:t>
            </a:r>
            <a:r>
              <a:rPr lang="ru-RU" i="1" u="sng" dirty="0" smtClean="0"/>
              <a:t>из замши </a:t>
            </a:r>
            <a:r>
              <a:rPr lang="ru-RU" dirty="0" smtClean="0"/>
              <a:t>- </a:t>
            </a:r>
            <a:endParaRPr lang="ru-RU" u="sng" dirty="0" smtClean="0"/>
          </a:p>
          <a:p>
            <a:r>
              <a:rPr lang="ru-RU" dirty="0" smtClean="0"/>
              <a:t>клык </a:t>
            </a:r>
            <a:r>
              <a:rPr lang="ru-RU" i="1" u="sng" dirty="0" smtClean="0"/>
              <a:t>моржа</a:t>
            </a:r>
            <a:r>
              <a:rPr lang="ru-RU" dirty="0" smtClean="0"/>
              <a:t> -</a:t>
            </a:r>
            <a:endParaRPr lang="ru-RU" u="sng" dirty="0" smtClean="0"/>
          </a:p>
          <a:p>
            <a:r>
              <a:rPr lang="ru-RU" dirty="0" smtClean="0"/>
              <a:t>пальто </a:t>
            </a:r>
            <a:r>
              <a:rPr lang="ru-RU" i="1" u="sng" dirty="0" smtClean="0"/>
              <a:t>из парчи</a:t>
            </a:r>
            <a:r>
              <a:rPr lang="ru-RU" dirty="0" smtClean="0"/>
              <a:t> -</a:t>
            </a:r>
            <a:endParaRPr lang="ru-RU" u="sng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Группа 2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844826"/>
          <a:ext cx="8712967" cy="5047488"/>
        </p:xfrm>
        <a:graphic>
          <a:graphicData uri="http://schemas.openxmlformats.org/drawingml/2006/table">
            <a:tbl>
              <a:tblPr/>
              <a:tblGrid>
                <a:gridCol w="2904019"/>
                <a:gridCol w="2904019"/>
                <a:gridCol w="2904929"/>
              </a:tblGrid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Корень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Суффикс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Окончание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реш</a:t>
                      </a:r>
                      <a:r>
                        <a:rPr lang="ru-RU" sz="3600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</a:t>
                      </a:r>
                      <a:r>
                        <a:rPr lang="ru-RU" sz="3600" i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тка</a:t>
                      </a: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друж…к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улиц…</a:t>
                      </a:r>
                      <a:r>
                        <a:rPr lang="ru-RU" sz="3600" i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й</a:t>
                      </a: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ж…лудь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пищ…вой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врач…м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ш…рох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бельч…нок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больш…го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свинц…вый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колюч…го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горош..к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плеч…м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полотенц..м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Группа 3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1628802"/>
          <a:ext cx="8352927" cy="5085090"/>
        </p:xfrm>
        <a:graphic>
          <a:graphicData uri="http://schemas.openxmlformats.org/drawingml/2006/table">
            <a:tbl>
              <a:tblPr/>
              <a:tblGrid>
                <a:gridCol w="2784018"/>
                <a:gridCol w="2784018"/>
                <a:gridCol w="2784891"/>
              </a:tblGrid>
              <a:tr h="63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</a:t>
                      </a: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Ё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ш…рох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плеч…м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ж…лудь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полотенц..м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горош..к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реш…тка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врач…м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пищ…вой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стереж..т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больш…го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улиц…</a:t>
                      </a:r>
                      <a:r>
                        <a:rPr lang="ru-RU" sz="3600" i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й</a:t>
                      </a: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бельч…нок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колюч…го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i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свинц…вый</a:t>
                      </a: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6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6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i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421</Words>
  <Application>Microsoft Office PowerPoint</Application>
  <PresentationFormat>Экран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Урок русского языка в 5 классе</vt:lpstr>
      <vt:lpstr>Кроссворд</vt:lpstr>
      <vt:lpstr>Буквы О-Е после шипящих и Ц в окончаниях существительных</vt:lpstr>
      <vt:lpstr>Он старался не быть (невежа).</vt:lpstr>
      <vt:lpstr>Упражнение 556.</vt:lpstr>
      <vt:lpstr>Слайд 6</vt:lpstr>
      <vt:lpstr>Слайд 7</vt:lpstr>
      <vt:lpstr>Группа 2</vt:lpstr>
      <vt:lpstr>Группа 3</vt:lpstr>
      <vt:lpstr>Работа с текстом</vt:lpstr>
      <vt:lpstr>Восстановите ход рассуждения </vt:lpstr>
      <vt:lpstr>Домашнее задание:</vt:lpstr>
      <vt:lpstr>Оцените свою работу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</dc:title>
  <dc:creator>ABRAKADABRA</dc:creator>
  <cp:lastModifiedBy>Никитушка</cp:lastModifiedBy>
  <cp:revision>27</cp:revision>
  <dcterms:created xsi:type="dcterms:W3CDTF">2017-03-27T17:06:56Z</dcterms:created>
  <dcterms:modified xsi:type="dcterms:W3CDTF">2017-04-13T17:40:59Z</dcterms:modified>
</cp:coreProperties>
</file>