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39"/>
          </a:xfrm>
        </p:spPr>
        <p:txBody>
          <a:bodyPr>
            <a:noAutofit/>
          </a:bodyPr>
          <a:lstStyle/>
          <a:p>
            <a:r>
              <a:rPr lang="ru-RU" sz="2000" b="1" dirty="0"/>
              <a:t>Российская </a:t>
            </a:r>
            <a:r>
              <a:rPr lang="ru-RU" sz="2000" b="1" dirty="0" smtClean="0"/>
              <a:t>Федерация</a:t>
            </a:r>
            <a:r>
              <a:rPr lang="ru-RU" sz="2000" dirty="0"/>
              <a:t> </a:t>
            </a:r>
            <a:r>
              <a:rPr lang="ru-RU" sz="2000" b="1" dirty="0" smtClean="0"/>
              <a:t>Р. </a:t>
            </a:r>
            <a:r>
              <a:rPr lang="ru-RU" sz="2000" b="1" dirty="0" smtClean="0"/>
              <a:t>Татарстан</a:t>
            </a:r>
            <a:r>
              <a:rPr lang="ru-RU" sz="2000" dirty="0" smtClean="0"/>
              <a:t>, </a:t>
            </a:r>
            <a:r>
              <a:rPr lang="ru-RU" sz="2000" b="1" dirty="0" smtClean="0"/>
              <a:t>г</a:t>
            </a:r>
            <a:r>
              <a:rPr lang="ru-RU" sz="2000" b="1" dirty="0" smtClean="0"/>
              <a:t>. </a:t>
            </a:r>
            <a:r>
              <a:rPr lang="ru-RU" sz="2000" b="1" dirty="0"/>
              <a:t>Набережные Челны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МАДОУ «Детский сад общеразвивающего вида с приоритетным осуществлением деятельности по познавательно - речевому направлению развития воспитанников №100 "Жар - птица"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8002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«Экологическое воспитание дошкольников через проектную деятельность».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6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/>
                </a:solidFill>
              </a:rPr>
              <a:t>Цикл практических дел: опытно-исследовательская деятельность</a:t>
            </a:r>
            <a:endParaRPr lang="ru-RU" sz="3200" b="1" u="sng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D:\ФОТО 2016\DSC_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1681"/>
            <a:ext cx="352839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ФОТО 2016\DSC_0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17961"/>
            <a:ext cx="3456384" cy="2687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J:\для отчета\DSC_028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39746"/>
            <a:ext cx="3744416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J:\для отчета\DSC_0396 (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386522"/>
            <a:ext cx="2088232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96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для отчета\DSC_0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0797"/>
            <a:ext cx="374441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:\ФОТО 2016\DSC_0018.jpg"/>
          <p:cNvPicPr/>
          <p:nvPr/>
        </p:nvPicPr>
        <p:blipFill>
          <a:blip r:embed="rId4" cstate="print"/>
          <a:srcRect t="16460"/>
          <a:stretch>
            <a:fillRect/>
          </a:stretch>
        </p:blipFill>
        <p:spPr bwMode="auto">
          <a:xfrm>
            <a:off x="4932040" y="2740108"/>
            <a:ext cx="3672408" cy="3698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72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экологических проектов</a:t>
            </a:r>
            <a:endParaRPr lang="ru-RU" b="1" dirty="0"/>
          </a:p>
        </p:txBody>
      </p:sp>
      <p:pic>
        <p:nvPicPr>
          <p:cNvPr id="3" name="Рисунок 2" descr="https://pp.vk.me/c630925/v630925524/3f2fa/xghicySn-h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534" y="1973529"/>
            <a:ext cx="5400599" cy="4248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1" name="Picture 3" descr="C:\Users\user\Desktop\k29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45" y="2708921"/>
            <a:ext cx="3405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chemeClr val="tx2"/>
                </a:solidFill>
              </a:rPr>
              <a:t>          Продуктивная деятельность в ДОУ  </a:t>
            </a:r>
            <a:endParaRPr lang="ru-RU" sz="2800" b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J:\для отчета\ваня.jpg"/>
          <p:cNvPicPr/>
          <p:nvPr/>
        </p:nvPicPr>
        <p:blipFill>
          <a:blip r:embed="rId3" cstate="print"/>
          <a:srcRect t="8696"/>
          <a:stretch>
            <a:fillRect/>
          </a:stretch>
        </p:blipFill>
        <p:spPr bwMode="auto">
          <a:xfrm>
            <a:off x="611560" y="1052736"/>
            <a:ext cx="2664296" cy="219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J:\для отчета\IMG_2424.JPG"/>
          <p:cNvPicPr/>
          <p:nvPr/>
        </p:nvPicPr>
        <p:blipFill>
          <a:blip r:embed="rId4" cstate="print"/>
          <a:srcRect l="23410" r="30251"/>
          <a:stretch>
            <a:fillRect/>
          </a:stretch>
        </p:blipFill>
        <p:spPr bwMode="auto">
          <a:xfrm>
            <a:off x="3487454" y="1918915"/>
            <a:ext cx="2356842" cy="2963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J:\для отчета\IMG_2426.JPG"/>
          <p:cNvPicPr/>
          <p:nvPr/>
        </p:nvPicPr>
        <p:blipFill>
          <a:blip r:embed="rId5" cstate="print"/>
          <a:srcRect l="20684" r="7002"/>
          <a:stretch>
            <a:fillRect/>
          </a:stretch>
        </p:blipFill>
        <p:spPr bwMode="auto">
          <a:xfrm>
            <a:off x="6300192" y="1196753"/>
            <a:ext cx="2304256" cy="2320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J:\для отчета\IMG_2415.JPG"/>
          <p:cNvPicPr/>
          <p:nvPr/>
        </p:nvPicPr>
        <p:blipFill>
          <a:blip r:embed="rId6" cstate="print"/>
          <a:srcRect l="17317" r="21272"/>
          <a:stretch>
            <a:fillRect/>
          </a:stretch>
        </p:blipFill>
        <p:spPr bwMode="auto">
          <a:xfrm>
            <a:off x="827584" y="3717032"/>
            <a:ext cx="2624311" cy="2330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J:\для отчета\IMG_2416.JPG"/>
          <p:cNvPicPr/>
          <p:nvPr/>
        </p:nvPicPr>
        <p:blipFill>
          <a:blip r:embed="rId7" cstate="print"/>
          <a:srcRect l="24853" r="22234"/>
          <a:stretch>
            <a:fillRect/>
          </a:stretch>
        </p:blipFill>
        <p:spPr bwMode="auto">
          <a:xfrm>
            <a:off x="6300192" y="3751644"/>
            <a:ext cx="2160240" cy="2295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63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Акции «Трудовой десант», «Чистая среда»</a:t>
            </a:r>
            <a:endParaRPr lang="ru-RU" b="1" dirty="0"/>
          </a:p>
        </p:txBody>
      </p:sp>
      <p:pic>
        <p:nvPicPr>
          <p:cNvPr id="3" name="Рисунок 2" descr="J:\для отчета\IMAG08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4150"/>
            <a:ext cx="309634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J:\для отчета\DSC_0121.JPG"/>
          <p:cNvPicPr/>
          <p:nvPr/>
        </p:nvPicPr>
        <p:blipFill>
          <a:blip r:embed="rId4" cstate="print"/>
          <a:srcRect t="8834"/>
          <a:stretch>
            <a:fillRect/>
          </a:stretch>
        </p:blipFill>
        <p:spPr bwMode="auto">
          <a:xfrm>
            <a:off x="5868144" y="1520637"/>
            <a:ext cx="1981200" cy="270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J:\для отчета\1706201411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70" y="4225102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1 выпуск\фотки 9 гр\0106201233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b="22619"/>
          <a:stretch/>
        </p:blipFill>
        <p:spPr bwMode="auto">
          <a:xfrm>
            <a:off x="4807272" y="4460052"/>
            <a:ext cx="2771775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31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Экологический праздник «День Земли»  с освещением в СМИ</a:t>
            </a:r>
            <a:endParaRPr lang="ru-RU" b="1" dirty="0"/>
          </a:p>
        </p:txBody>
      </p:sp>
      <p:pic>
        <p:nvPicPr>
          <p:cNvPr id="4" name="Рисунок 3" descr="F:\экол.проект\2sPWG0_qv-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737610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экол.проект\WYGzO5Qo_v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88958" cy="444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5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:\для отчета\Акция макулатура1 (2).jpg"/>
          <p:cNvPicPr/>
          <p:nvPr/>
        </p:nvPicPr>
        <p:blipFill>
          <a:blip r:embed="rId3"/>
          <a:srcRect l="1861" t="3660" r="1354" b="4090"/>
          <a:stretch>
            <a:fillRect/>
          </a:stretch>
        </p:blipFill>
        <p:spPr bwMode="auto">
          <a:xfrm>
            <a:off x="1763688" y="0"/>
            <a:ext cx="56944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8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J:\для отчета\8 марта фотоотчёт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-152400"/>
            <a:ext cx="6264696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4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Оформление территории ДОУ элементами из бросового материала </a:t>
            </a:r>
            <a:endParaRPr lang="ru-RU" sz="3200" b="1" dirty="0"/>
          </a:p>
        </p:txBody>
      </p:sp>
      <p:pic>
        <p:nvPicPr>
          <p:cNvPr id="4" name="Рисунок 3" descr="https://pp.vk.me/c630925/v630925524/3fac3/Krj3Opq2Nf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017" y="1556792"/>
            <a:ext cx="3007965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pp.vk.me/c630925/v630925524/3facd/K4NL4eLdlH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9782"/>
            <a:ext cx="2771800" cy="3075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s://pp.vk.me/c630925/v630925524/3fb12/KDycb4X-9vQ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3429000"/>
            <a:ext cx="2602260" cy="2998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pp.vk.me/c630925/v630925524/3f2f1/N3vonMe0CJ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686" y="692696"/>
            <a:ext cx="2857500" cy="2145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pp.vk.me/c630925/v630925524/3f28c/ov58w_mN_W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781" y="829673"/>
            <a:ext cx="2943225" cy="2205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s://pp.vk.me/c630925/v630925524/3f2a7/C0SofcSu6_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150" y="3415711"/>
            <a:ext cx="21717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s://pp.vk.me/c630925/v630925524/3f30c/A6MXqT5pVng.jpg"/>
          <p:cNvPicPr/>
          <p:nvPr/>
        </p:nvPicPr>
        <p:blipFill>
          <a:blip r:embed="rId6"/>
          <a:srcRect l="4490" t="14333" r="8915" b="19350"/>
          <a:stretch>
            <a:fillRect/>
          </a:stretch>
        </p:blipFill>
        <p:spPr bwMode="auto">
          <a:xfrm>
            <a:off x="6182281" y="692696"/>
            <a:ext cx="2987824" cy="2054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logo-konkur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4778" r="14685" b="4078"/>
          <a:stretch/>
        </p:blipFill>
        <p:spPr bwMode="auto">
          <a:xfrm>
            <a:off x="6156176" y="4221088"/>
            <a:ext cx="1944216" cy="1802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:\эколята\фото экология\DSC0652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 r="32906"/>
          <a:stretch/>
        </p:blipFill>
        <p:spPr bwMode="auto">
          <a:xfrm>
            <a:off x="251519" y="3260731"/>
            <a:ext cx="2447925" cy="320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2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6085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                       </a:t>
            </a:r>
            <a:r>
              <a:rPr lang="ru-RU" sz="2800" b="1" u="sng" dirty="0" smtClean="0">
                <a:solidFill>
                  <a:schemeClr val="tx2"/>
                </a:solidFill>
              </a:rPr>
              <a:t>Подготовили</a:t>
            </a:r>
            <a:r>
              <a:rPr lang="ru-RU" sz="2800" b="1" u="sng" dirty="0" smtClean="0">
                <a:solidFill>
                  <a:schemeClr val="tx2"/>
                </a:solidFill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Воспитатель высшей кв. категории: </a:t>
            </a:r>
            <a:r>
              <a:rPr lang="ru-RU" sz="2400" dirty="0" err="1" smtClean="0"/>
              <a:t>Ильязова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Флуда</a:t>
            </a:r>
            <a:r>
              <a:rPr lang="ru-RU" sz="2400" dirty="0" smtClean="0"/>
              <a:t> </a:t>
            </a:r>
            <a:r>
              <a:rPr lang="ru-RU" sz="2400" dirty="0" err="1" smtClean="0"/>
              <a:t>Шайхенуровна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Воспитатель 1 кв. категории: Мустафаева Рената </a:t>
            </a:r>
            <a:r>
              <a:rPr lang="ru-RU" sz="2400" dirty="0" err="1" smtClean="0"/>
              <a:t>Адиловна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Воспитатель 1 кв. категории: </a:t>
            </a:r>
            <a:r>
              <a:rPr lang="ru-RU" sz="2400" dirty="0" err="1" smtClean="0"/>
              <a:t>Хисамутдинова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Гульфира</a:t>
            </a:r>
            <a:r>
              <a:rPr lang="ru-RU" sz="2400" dirty="0" smtClean="0"/>
              <a:t> </a:t>
            </a:r>
            <a:r>
              <a:rPr lang="ru-RU" sz="2400" dirty="0" err="1" smtClean="0"/>
              <a:t>Миннераифовна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Воспитатель 1 кв. категории: </a:t>
            </a:r>
            <a:r>
              <a:rPr lang="ru-RU" sz="2400" dirty="0" err="1" smtClean="0"/>
              <a:t>Шафигуллина</a:t>
            </a:r>
            <a:r>
              <a:rPr lang="ru-RU" sz="2400" dirty="0" smtClean="0"/>
              <a:t> Ландыш </a:t>
            </a:r>
            <a:r>
              <a:rPr lang="ru-RU" sz="2400" dirty="0" err="1" smtClean="0"/>
              <a:t>Ренатовна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Воспитатель 1 кв. категории: </a:t>
            </a:r>
            <a:r>
              <a:rPr lang="ru-RU" sz="2400" dirty="0" err="1" smtClean="0"/>
              <a:t>Салимова</a:t>
            </a:r>
            <a:r>
              <a:rPr lang="ru-RU" sz="2400" dirty="0" smtClean="0"/>
              <a:t> Гузель </a:t>
            </a:r>
            <a:r>
              <a:rPr lang="ru-RU" sz="2400" dirty="0" err="1" smtClean="0"/>
              <a:t>Габдулсаматовна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Воспитатель 1 кв. категории: </a:t>
            </a:r>
            <a:r>
              <a:rPr lang="ru-RU" sz="2400" dirty="0" err="1" smtClean="0"/>
              <a:t>Нигматуллина</a:t>
            </a:r>
            <a:r>
              <a:rPr lang="ru-RU" sz="2400" dirty="0" smtClean="0"/>
              <a:t> Регина </a:t>
            </a:r>
            <a:r>
              <a:rPr lang="ru-RU" sz="2400" dirty="0" err="1" smtClean="0"/>
              <a:t>Фаритовна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29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20484" name="Picture 4" descr="C:\Users\user\Desktop\0f25f3d840719557f8ecb94276159612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070372" cy="45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chemeClr val="tx2"/>
                </a:solidFill>
              </a:rPr>
              <a:t>Цели и задачи:</a:t>
            </a:r>
            <a:endParaRPr lang="ru-RU" sz="3200" b="1" u="sng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848872" cy="4824536"/>
          </a:xfrm>
        </p:spPr>
        <p:txBody>
          <a:bodyPr>
            <a:normAutofit fontScale="85000" lnSpcReduction="10000"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chemeClr val="tx1"/>
                </a:solidFill>
              </a:rPr>
              <a:t>Создание экологически- благоприятной среды на территории ДОУ для реализации приоритетного </a:t>
            </a:r>
            <a:r>
              <a:rPr lang="ru-RU" sz="1800" b="1" i="1" dirty="0" smtClean="0">
                <a:solidFill>
                  <a:schemeClr val="tx1"/>
                </a:solidFill>
              </a:rPr>
              <a:t>направления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Способствование </a:t>
            </a:r>
            <a:r>
              <a:rPr lang="ru-RU" sz="1800" b="1" i="1" dirty="0">
                <a:solidFill>
                  <a:schemeClr val="tx1"/>
                </a:solidFill>
              </a:rPr>
              <a:t>воспитанию экологической культуры дошкольников посредством использования проектной </a:t>
            </a:r>
            <a:r>
              <a:rPr lang="ru-RU" sz="1800" b="1" i="1" dirty="0" smtClean="0">
                <a:solidFill>
                  <a:schemeClr val="tx1"/>
                </a:solidFill>
              </a:rPr>
              <a:t>технологии; 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Познакомить детей с явлениями природы, со способами сохранения и восстановления окружающей среды;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Развивать </a:t>
            </a:r>
            <a:r>
              <a:rPr lang="ru-RU" sz="1800" b="1" i="1" dirty="0">
                <a:solidFill>
                  <a:schemeClr val="tx1"/>
                </a:solidFill>
              </a:rPr>
              <a:t>представления об опасных для природы действий </a:t>
            </a:r>
            <a:r>
              <a:rPr lang="ru-RU" sz="1800" b="1" i="1" dirty="0" smtClean="0">
                <a:solidFill>
                  <a:schemeClr val="tx1"/>
                </a:solidFill>
              </a:rPr>
              <a:t>человека;</a:t>
            </a:r>
            <a:endParaRPr lang="ru-RU" sz="1800" dirty="0">
              <a:solidFill>
                <a:schemeClr val="tx1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Развитие </a:t>
            </a:r>
            <a:r>
              <a:rPr lang="ru-RU" sz="1800" b="1" i="1" dirty="0">
                <a:solidFill>
                  <a:schemeClr val="tx1"/>
                </a:solidFill>
              </a:rPr>
              <a:t>у детей субъектного опыта эмоционально-чувственного обобщения с природой, развитие представлений и элементарных понятий об окружающем мире, взаимосвязях и взаимоотношениях в нем, как основы развития экологического сознания и экологической культуры личности; 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Создание </a:t>
            </a:r>
            <a:r>
              <a:rPr lang="ru-RU" sz="1800" b="1" i="1" dirty="0">
                <a:solidFill>
                  <a:schemeClr val="tx1"/>
                </a:solidFill>
              </a:rPr>
              <a:t>оптимальных условий по формированию у дошкольников экологической культуры и учета этого в практической деятельности посредством акций, развлечений, игр, используя нестандартные формы решения проблемных </a:t>
            </a:r>
            <a:r>
              <a:rPr lang="ru-RU" sz="1800" b="1" i="1" dirty="0" smtClean="0">
                <a:solidFill>
                  <a:schemeClr val="tx1"/>
                </a:solidFill>
              </a:rPr>
              <a:t>ситуаций.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Развивать </a:t>
            </a:r>
            <a:r>
              <a:rPr lang="ru-RU" sz="1800" b="1" i="1" dirty="0">
                <a:solidFill>
                  <a:schemeClr val="tx1"/>
                </a:solidFill>
              </a:rPr>
              <a:t>познавательный интерес к миру </a:t>
            </a:r>
            <a:r>
              <a:rPr lang="ru-RU" sz="1800" b="1" i="1" dirty="0" smtClean="0">
                <a:solidFill>
                  <a:schemeClr val="tx1"/>
                </a:solidFill>
              </a:rPr>
              <a:t>природы;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Способствование </a:t>
            </a:r>
            <a:r>
              <a:rPr lang="ru-RU" sz="1800" b="1" i="1" dirty="0">
                <a:solidFill>
                  <a:schemeClr val="tx1"/>
                </a:solidFill>
              </a:rPr>
              <a:t>формированию экологической культуры и экологического сознания в процессе ознакомления с природой родного </a:t>
            </a:r>
            <a:r>
              <a:rPr lang="ru-RU" sz="1800" b="1" i="1" dirty="0" smtClean="0">
                <a:solidFill>
                  <a:schemeClr val="tx1"/>
                </a:solidFill>
              </a:rPr>
              <a:t>края;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800" b="1" i="1" dirty="0">
                <a:solidFill>
                  <a:schemeClr val="tx1"/>
                </a:solidFill>
              </a:rPr>
              <a:t>у детей видеть и понимать прекрасное в природе, в самовыражении в природоохранной </a:t>
            </a:r>
            <a:r>
              <a:rPr lang="ru-RU" sz="1800" b="1" i="1" dirty="0" smtClean="0">
                <a:solidFill>
                  <a:schemeClr val="tx1"/>
                </a:solidFill>
              </a:rPr>
              <a:t>деятельности;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chemeClr val="tx1"/>
                </a:solidFill>
              </a:rPr>
              <a:t>Привлечение </a:t>
            </a:r>
            <a:r>
              <a:rPr lang="ru-RU" sz="1800" b="1" i="1" dirty="0">
                <a:solidFill>
                  <a:schemeClr val="tx1"/>
                </a:solidFill>
              </a:rPr>
              <a:t>семьи к сотрудничеству с детским садом в вопросах экологического воспитания дошкольников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   </a:t>
            </a:r>
            <a:r>
              <a:rPr lang="ru-RU" sz="3200" b="1" u="sng" dirty="0" smtClean="0">
                <a:solidFill>
                  <a:schemeClr val="tx2"/>
                </a:solidFill>
              </a:rPr>
              <a:t>Актуальность:</a:t>
            </a:r>
            <a:endParaRPr lang="ru-RU" sz="3200" b="1" u="sng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В настоящее время в области экологии просматриваются новые тенденции и проблемы, свидетельствующие о необходимости выхода экологического воспитания на качественно новый уровень. Экологическое воспитание – актуальная и главная задача. Заложить любовь к Родине, к родному краю, к родной природе можно только в дошкольном возрасте, потом поменять мировоззрение и изменить представление человека чрезвычайно сложно. Именно поэтому важно своевременно развивать экологическое сознание маленькой личности. В современных условиях, когда сфера воспитательного воздействия значительно расширяется, проблема экологического воспитания дошкольников приобретает особую остроту и актуальность, ведь для того, чтобы сохранить природу на планете, нужны экологически образованные и воспитанные люди.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</a:t>
            </a:r>
            <a:r>
              <a:rPr lang="ru-RU" sz="2800" b="1" u="sng" dirty="0" smtClean="0">
                <a:solidFill>
                  <a:schemeClr val="tx2"/>
                </a:solidFill>
              </a:rPr>
              <a:t> Инновационный </a:t>
            </a:r>
            <a:r>
              <a:rPr lang="ru-RU" sz="2800" b="1" u="sng" dirty="0">
                <a:solidFill>
                  <a:schemeClr val="tx2"/>
                </a:solidFill>
              </a:rPr>
              <a:t>потенциал проекта:</a:t>
            </a:r>
            <a:endParaRPr lang="ru-RU" sz="2800" u="sng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Основным </a:t>
            </a:r>
            <a:r>
              <a:rPr lang="ru-RU" b="1" i="1" dirty="0"/>
              <a:t>фактом, обеспечивающим эффективность воспитательного процесса, является тесное взаимодействие с родителями, личностная включенность детей и родителей в событийную жизнь детского сада. Инновационная деятельность в нашем ДОУ реализуется через особые тематические проекты, которые направлены на работу педагога с детьми по основным разделам программы воспитания и обучения в детском саду. Систематическое использование проектной технологии в воспитании экологической культуры дошкольников позволяет достичь поставленных целей, опираясь на интерес дошкольников и сотрудничество с родителями воспитанников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7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94421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chemeClr val="tx2"/>
                </a:solidFill>
              </a:rPr>
              <a:t>Участники </a:t>
            </a:r>
            <a:r>
              <a:rPr lang="ru-RU" sz="3100" b="1" u="sng" dirty="0">
                <a:solidFill>
                  <a:schemeClr val="tx2"/>
                </a:solidFill>
              </a:rPr>
              <a:t>проекта:</a:t>
            </a:r>
            <a:r>
              <a:rPr lang="ru-RU" sz="3100" b="1" dirty="0">
                <a:solidFill>
                  <a:schemeClr val="tx2"/>
                </a:solidFill>
              </a:rPr>
              <a:t>  </a:t>
            </a:r>
            <a:r>
              <a:rPr lang="ru-RU" sz="3100" dirty="0"/>
              <a:t>дошкольники 5-7 лет, педагогические работники ДОУ №100, родители воспитанников.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560840" cy="2137792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>
                <a:solidFill>
                  <a:schemeClr val="tx2"/>
                </a:solidFill>
              </a:rPr>
              <a:t>Тип проекта: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Практико-ориентированный, исследовательский. Информация, знания, впечатления находят свое отражение в различных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259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chemeClr val="tx2"/>
                </a:solidFill>
              </a:rPr>
              <a:t>Этапы проекта</a:t>
            </a:r>
            <a:r>
              <a:rPr lang="ru-RU" sz="3100" b="1" u="sng" dirty="0">
                <a:solidFill>
                  <a:schemeClr val="tx2"/>
                </a:solidFill>
              </a:rPr>
              <a:t> </a:t>
            </a:r>
            <a:r>
              <a:rPr lang="ru-RU" sz="3100" b="1" u="sng" dirty="0" smtClean="0">
                <a:solidFill>
                  <a:schemeClr val="tx2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 smtClean="0"/>
              <a:t>Аналитический </a:t>
            </a:r>
            <a:r>
              <a:rPr lang="ru-RU" b="1" i="1" dirty="0"/>
              <a:t>и подготовительный – 1. Проведение диагностики по выявлению экологической воспитанности детей. 2.практическая работа по подготовке необходимых материалов, обогащение предметно- развивающей среды; 3. Определение цели; 4. Планирование предстоящей деятельности, направленной на реализацию проекта. 5. Повышение собственной профессиональной компетенции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/>
              <a:t>Организационный и основной - 1. Проведение комплекса мероприятий; 2. Взаимодействие с родителями.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/>
              <a:t>Заключительный и диагностический- 1. Заключительный мониторинг усвоения программных задач по экологическому воспитанию. 2. Проведение праздника-развлечения «Праздник </a:t>
            </a:r>
            <a:r>
              <a:rPr lang="ru-RU" b="1" i="1" dirty="0" err="1"/>
              <a:t>эколят</a:t>
            </a:r>
            <a:r>
              <a:rPr lang="ru-RU" b="1" i="1" dirty="0"/>
              <a:t>-молодых защитников природы»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>
                <a:solidFill>
                  <a:schemeClr val="tx2"/>
                </a:solidFill>
              </a:rPr>
              <a:t>Ожидаемый </a:t>
            </a:r>
            <a:r>
              <a:rPr lang="ru-RU" sz="3200" b="1" u="sng" dirty="0" smtClean="0">
                <a:solidFill>
                  <a:schemeClr val="tx2"/>
                </a:solidFill>
              </a:rPr>
              <a:t>результат: 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6864" cy="468052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Повышение </a:t>
            </a:r>
            <a:r>
              <a:rPr lang="ru-RU" b="1" i="1" dirty="0">
                <a:solidFill>
                  <a:schemeClr val="tx1"/>
                </a:solidFill>
              </a:rPr>
              <a:t>уровня знаний детей по экологии. Полученные детьми знания, умения и навыки позволят ребенку грамотно защищать природу и бороться за ее сохранение, сопереживать ее бедам (через восприятие отрицательной человеческой деятельности), повышение коммуникативного интереса.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Повысится </a:t>
            </a:r>
            <a:r>
              <a:rPr lang="ru-RU" b="1" i="1" dirty="0">
                <a:solidFill>
                  <a:schemeClr val="tx1"/>
                </a:solidFill>
              </a:rPr>
              <a:t>экологическая культура родителей, появится понимание необходимости в экологическом воспитании детей.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Повысится </a:t>
            </a:r>
            <a:r>
              <a:rPr lang="ru-RU" b="1" i="1" dirty="0">
                <a:solidFill>
                  <a:schemeClr val="tx1"/>
                </a:solidFill>
              </a:rPr>
              <a:t>мастерство в организации активных форм сотрудничества с родителями. Условиями успешного обучения являются: 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b="1" i="1" dirty="0" err="1">
                <a:solidFill>
                  <a:schemeClr val="tx1"/>
                </a:solidFill>
              </a:rPr>
              <a:t>Проблематизация</a:t>
            </a:r>
            <a:r>
              <a:rPr lang="ru-RU" b="1" i="1" dirty="0">
                <a:solidFill>
                  <a:schemeClr val="tx1"/>
                </a:solidFill>
              </a:rPr>
              <a:t> учебного </a:t>
            </a:r>
            <a:r>
              <a:rPr lang="ru-RU" b="1" i="1" dirty="0" smtClean="0">
                <a:solidFill>
                  <a:schemeClr val="tx1"/>
                </a:solidFill>
              </a:rPr>
              <a:t>материала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Активность ребенка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Связь </a:t>
            </a:r>
            <a:r>
              <a:rPr lang="ru-RU" b="1" i="1" dirty="0">
                <a:solidFill>
                  <a:schemeClr val="tx1"/>
                </a:solidFill>
              </a:rPr>
              <a:t>обучения с жизнью ребенка, игрой, трудом.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9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u="sng" dirty="0">
                <a:solidFill>
                  <a:schemeClr val="tx2"/>
                </a:solidFill>
              </a:rPr>
              <a:t>Формы работы по реализации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704856" cy="5328592"/>
          </a:xfrm>
        </p:spPr>
        <p:txBody>
          <a:bodyPr>
            <a:normAutofit fontScale="62500" lnSpcReduction="20000"/>
          </a:bodyPr>
          <a:lstStyle/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Наблюдения, беседы и экологические экскурсии на экологическую тропу, созданную на территории ДОУ.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Образовательная деятельность, включение экологической тематики во все виды деятельности.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Создание  </a:t>
            </a:r>
            <a:r>
              <a:rPr lang="ru-RU" sz="2600" b="1" i="1" dirty="0" err="1">
                <a:solidFill>
                  <a:schemeClr val="tx1"/>
                </a:solidFill>
              </a:rPr>
              <a:t>слайдшоу</a:t>
            </a:r>
            <a:r>
              <a:rPr lang="ru-RU" sz="2600" b="1" i="1" dirty="0">
                <a:solidFill>
                  <a:schemeClr val="tx1"/>
                </a:solidFill>
              </a:rPr>
              <a:t> и презентаций об охране природы;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Познавательное чтение, просмотр книг, картин, телепередач природоведческого содержания, способствующее получению новых, уточнению имеющихся знаний о природе.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Взаимодействие с международной Эко/школой-Зеленый флаг для успешной реализации проекта;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Конкурсы и акции;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Продуктивная деятельность; создание экологических проектов и ООД;  детское творчество на основе полученных впечатлений от природы или деятельности человека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Опыты и экспериментирование в </a:t>
            </a:r>
            <a:r>
              <a:rPr lang="ru-RU" sz="2600" b="1" i="1" dirty="0" smtClean="0">
                <a:solidFill>
                  <a:schemeClr val="tx1"/>
                </a:solidFill>
              </a:rPr>
              <a:t>ДОУ- </a:t>
            </a:r>
            <a:r>
              <a:rPr lang="ru-RU" sz="2600" b="1" i="1" dirty="0">
                <a:solidFill>
                  <a:schemeClr val="tx1"/>
                </a:solidFill>
              </a:rPr>
              <a:t>практическая познавательная деятельность с объектами природы;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Речевая деятельность (вопросы, участие в беседе), обмен информацией, впечатлениями.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Выпуск Экологических сказок для детей совместно с родителями воспитанников;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Экологические, подвижные, дидактические игры, игры –путешествия;</a:t>
            </a:r>
            <a:endParaRPr lang="ru-RU" sz="26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chemeClr val="tx1"/>
                </a:solidFill>
              </a:rPr>
              <a:t>Эколого-познавательные акции и праздники в ДОУ.</a:t>
            </a:r>
            <a:endParaRPr lang="ru-RU" sz="2600" dirty="0">
              <a:solidFill>
                <a:schemeClr val="tx1"/>
              </a:solidFill>
            </a:endParaRP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37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781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Российская Федерация Р. Татарстан, г. Набережные Челны МАДОУ «Детский сад общеразвивающего вида с приоритетным осуществлением деятельности по познавательно - речевому направлению развития воспитанников №100 "Жар - птица" </vt:lpstr>
      <vt:lpstr>                                Подготовили:   Воспитатель высшей кв. категории: Ильязова Флуда Шайхенуровна Воспитатель 1 кв. категории: Мустафаева Рената Адиловна, Воспитатель 1 кв. категории: Хисамутдинова Гульфира Миннераифовна Воспитатель 1 кв. категории: Шафигуллина Ландыш Ренатовна Воспитатель 1 кв. категории: Салимова Гузель Габдулсаматовна Воспитатель 1 кв. категории: Нигматуллина Регина Фаритовна</vt:lpstr>
      <vt:lpstr>Цели и задачи:</vt:lpstr>
      <vt:lpstr>   Актуальность:</vt:lpstr>
      <vt:lpstr>     Инновационный потенциал проекта:</vt:lpstr>
      <vt:lpstr>Участники проекта:  дошкольники 5-7 лет, педагогические работники ДОУ №100, родители воспитанников.  </vt:lpstr>
      <vt:lpstr>Этапы проекта : </vt:lpstr>
      <vt:lpstr>Ожидаемый результат: </vt:lpstr>
      <vt:lpstr>Формы работы по реализации проекта:  </vt:lpstr>
      <vt:lpstr>Цикл практических дел: опытно-исследовательская деятельность</vt:lpstr>
      <vt:lpstr>Презентация PowerPoint</vt:lpstr>
      <vt:lpstr>Создание экологических проектов</vt:lpstr>
      <vt:lpstr>          Продуктивная деятельность в ДОУ  </vt:lpstr>
      <vt:lpstr>      Акции «Трудовой десант», «Чистая среда»</vt:lpstr>
      <vt:lpstr>Экологический праздник «День Земли»  с освещением в СМИ</vt:lpstr>
      <vt:lpstr>Презентация PowerPoint</vt:lpstr>
      <vt:lpstr>Презентация PowerPoint</vt:lpstr>
      <vt:lpstr>Оформление территории ДОУ элементами из бросового материала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Р. Татарстан г. Набережные Челны МАДОУ «Детский сад общеразвивающего вида с приоритетным осуществлением деятельности по познавательно - речевому направлению развития воспитанников №100 "Жар - птица" </dc:title>
  <dc:creator>user</dc:creator>
  <cp:lastModifiedBy>user</cp:lastModifiedBy>
  <cp:revision>10</cp:revision>
  <dcterms:created xsi:type="dcterms:W3CDTF">2017-04-12T09:16:47Z</dcterms:created>
  <dcterms:modified xsi:type="dcterms:W3CDTF">2017-04-12T20:53:53Z</dcterms:modified>
</cp:coreProperties>
</file>