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0" r:id="rId3"/>
    <p:sldMasterId id="2147483732" r:id="rId4"/>
    <p:sldMasterId id="2147483746" r:id="rId5"/>
    <p:sldMasterId id="2147483759" r:id="rId6"/>
    <p:sldMasterId id="2147483771" r:id="rId7"/>
    <p:sldMasterId id="2147483783" r:id="rId8"/>
    <p:sldMasterId id="2147483795" r:id="rId9"/>
    <p:sldMasterId id="2147483808" r:id="rId10"/>
  </p:sldMasterIdLst>
  <p:notesMasterIdLst>
    <p:notesMasterId r:id="rId55"/>
  </p:notesMasterIdLst>
  <p:sldIdLst>
    <p:sldId id="348" r:id="rId11"/>
    <p:sldId id="258" r:id="rId12"/>
    <p:sldId id="282" r:id="rId13"/>
    <p:sldId id="329" r:id="rId14"/>
    <p:sldId id="330" r:id="rId15"/>
    <p:sldId id="332" r:id="rId16"/>
    <p:sldId id="261" r:id="rId17"/>
    <p:sldId id="328" r:id="rId18"/>
    <p:sldId id="323" r:id="rId19"/>
    <p:sldId id="353" r:id="rId20"/>
    <p:sldId id="318" r:id="rId21"/>
    <p:sldId id="339" r:id="rId22"/>
    <p:sldId id="351" r:id="rId23"/>
    <p:sldId id="324" r:id="rId24"/>
    <p:sldId id="350" r:id="rId25"/>
    <p:sldId id="341" r:id="rId26"/>
    <p:sldId id="342" r:id="rId27"/>
    <p:sldId id="344" r:id="rId28"/>
    <p:sldId id="356" r:id="rId29"/>
    <p:sldId id="360" r:id="rId30"/>
    <p:sldId id="297" r:id="rId31"/>
    <p:sldId id="302" r:id="rId32"/>
    <p:sldId id="303" r:id="rId33"/>
    <p:sldId id="304" r:id="rId34"/>
    <p:sldId id="317" r:id="rId35"/>
    <p:sldId id="262" r:id="rId36"/>
    <p:sldId id="347" r:id="rId37"/>
    <p:sldId id="299" r:id="rId38"/>
    <p:sldId id="337" r:id="rId39"/>
    <p:sldId id="352" r:id="rId40"/>
    <p:sldId id="338" r:id="rId41"/>
    <p:sldId id="345" r:id="rId42"/>
    <p:sldId id="314" r:id="rId43"/>
    <p:sldId id="315" r:id="rId44"/>
    <p:sldId id="333" r:id="rId45"/>
    <p:sldId id="336" r:id="rId46"/>
    <p:sldId id="334" r:id="rId47"/>
    <p:sldId id="361" r:id="rId48"/>
    <p:sldId id="355" r:id="rId49"/>
    <p:sldId id="357" r:id="rId50"/>
    <p:sldId id="354" r:id="rId51"/>
    <p:sldId id="326" r:id="rId52"/>
    <p:sldId id="327" r:id="rId53"/>
    <p:sldId id="358" r:id="rId54"/>
  </p:sldIdLst>
  <p:sldSz cx="9144000" cy="6858000" type="screen4x3"/>
  <p:notesSz cx="6813550" cy="9948863"/>
  <p:custDataLst>
    <p:tags r:id="rId5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0000"/>
    <a:srgbClr val="0000FF"/>
    <a:srgbClr val="006600"/>
    <a:srgbClr val="DE3C10"/>
    <a:srgbClr val="E46C0A"/>
    <a:srgbClr val="FFFF66"/>
    <a:srgbClr val="FF9933"/>
    <a:srgbClr val="FF66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6457" autoAdjust="0"/>
  </p:normalViewPr>
  <p:slideViewPr>
    <p:cSldViewPr snapToGrid="0">
      <p:cViewPr>
        <p:scale>
          <a:sx n="110" d="100"/>
          <a:sy n="110" d="100"/>
        </p:scale>
        <p:origin x="-145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876" y="-9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38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435" y="0"/>
            <a:ext cx="2952538" cy="4974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154C-9D73-49EC-94D3-563711D765D4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355" y="4725710"/>
            <a:ext cx="5450840" cy="447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9693"/>
            <a:ext cx="2952538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435" y="9449693"/>
            <a:ext cx="2952538" cy="4974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ECD37-2BAB-4069-9596-BF5DF127B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6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D55A0F-BFF7-4F60-AC1D-CA87E7635676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D37-2BAB-4069-9596-BF5DF127B00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CD37-2BAB-4069-9596-BF5DF127B00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4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D55A0F-BFF7-4F60-AC1D-CA87E7635676}" type="slidenum">
              <a:rPr lang="en-US" altLang="en-US">
                <a:solidFill>
                  <a:prstClr val="black"/>
                </a:solidFill>
              </a:rPr>
              <a:pPr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D55A0F-BFF7-4F60-AC1D-CA87E7635676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D55A0F-BFF7-4F60-AC1D-CA87E7635676}" type="slidenum">
              <a:rPr lang="en-US" altLang="en-US">
                <a:solidFill>
                  <a:prstClr val="black"/>
                </a:solidFill>
              </a:rPr>
              <a:pPr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D55A0F-BFF7-4F60-AC1D-CA87E7635676}" type="slidenum">
              <a:rPr lang="en-US" altLang="en-US">
                <a:solidFill>
                  <a:prstClr val="black"/>
                </a:solidFill>
              </a:rPr>
              <a:pPr/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A1FF2-4E29-4407-B005-F82B0CD1B0B7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9122-48BC-40BC-A55A-E455EB870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842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4BF41-0FEA-4D87-9C8C-9B5E6A8B2BAD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9467-A98B-4A73-95E2-0E287B989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236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672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815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4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727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345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61289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67544" y="1700808"/>
            <a:ext cx="8280920" cy="4319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814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26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445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9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5BF4-AA2E-41D5-B2FB-1CB7B65D5AC3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0B3F3-8AB4-4738-81A9-378AE1229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5586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13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231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56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633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062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5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0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96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4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7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21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39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8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6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F58AF72-4570-45B7-BC07-2DDDEA187155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8B9D0D5-116E-4905-BBD7-1F8399E42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94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8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42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89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0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9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49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77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21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39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8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803F3-9D90-496F-8BF3-4A345FC2DA6E}" type="datetimeFigureOut">
              <a:rPr lang="ru-RU">
                <a:solidFill>
                  <a:srgbClr val="FFF39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FFF39D"/>
              </a:solidFill>
            </a:endParaRPr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39D"/>
              </a:solidFill>
            </a:endParaRP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6A818-E5D0-4047-998D-3A93E0D91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91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6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8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42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89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4C4C4C"/>
              </a:solidFill>
            </a:endParaRPr>
          </a:p>
        </p:txBody>
      </p:sp>
      <p:pic>
        <p:nvPicPr>
          <p:cNvPr id="5" name="Picture 21" descr="padand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8BEA6-3730-4C2A-AA29-C8AC33655EC9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69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08690-47C0-4ECC-A153-EBA1CC5E570E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7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36B85-A85E-4E01-A086-F6CF1E0EE106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0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BC43F-0423-4231-A68B-3AAA7B2E09FD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93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FA1C7-7983-42A8-A4B2-AB9D2074DB83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35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74B82-312E-4F03-8B4A-1839796D1B20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0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AE156-0A4B-48D0-A8ED-269765A2FC5B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A96BE-6F98-4096-803B-50E4A3DA2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266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4FE20-D3EF-4071-8466-BFB985F71DAB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68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737CE-326B-4042-97B0-CFF7F85B4392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798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234D5-E667-4DFF-8F17-1FF3F4B329B8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87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41929-2FEF-470B-A5FA-799543DEBA54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80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32C52-5EB2-44D0-8EDD-D0D491C02010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00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10425-40BB-4905-AC7A-EA16A167A1C5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52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7870F-BBFF-4CF6-B042-F313A0CAED0F}" type="slidenum">
              <a:rPr lang="en-US" altLang="en-US">
                <a:solidFill>
                  <a:srgbClr val="4C4C4C"/>
                </a:solidFill>
              </a:rPr>
              <a:pPr/>
              <a:t>‹#›</a:t>
            </a:fld>
            <a:endParaRPr lang="en-US" alt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71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58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8967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67544" y="1700808"/>
            <a:ext cx="8280920" cy="4319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3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D10D-3A04-483E-B822-AE359A44C435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CE04-B9D5-47C7-B27C-D3648BD17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12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56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18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8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30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08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32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251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561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359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6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8111806-9712-4D58-944C-7A372AA82B6B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5D8C3D5-9822-4E5B-A09B-EBC3A50EB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36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834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476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43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12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59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1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11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85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6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6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DD5B5-8F4A-4D3D-B96E-B9D7B3895CB5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3FFD-EFE6-40EE-AEFB-340584FCE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22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1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91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81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02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53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7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08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81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4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418439C-1649-4DBE-A961-9EB685E3C409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B3B5C3D-4850-4CED-A8FA-0FBC6EC47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27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14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3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0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408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06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24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29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022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C5DC2AB-5EF3-4078-A512-25D703024BD8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E35330-A5ED-469E-9CC7-7787363E4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774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1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578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33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0490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67544" y="1700808"/>
            <a:ext cx="8280920" cy="4319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865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275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763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472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E2B4FB8-A3AD-43F0-B17B-2ACC93231AC3}" type="datetimeFigureOut">
              <a:rPr lang="ru-RU">
                <a:solidFill>
                  <a:srgbClr val="575F6D"/>
                </a:solidFill>
              </a:rPr>
              <a:pPr>
                <a:defRPr/>
              </a:pPr>
              <a:t>08.04.2017</a:t>
            </a:fld>
            <a:endParaRPr lang="ru-RU">
              <a:solidFill>
                <a:srgbClr val="575F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575F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B775A32-A87E-4CE3-903C-DBEDFA14E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1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7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7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7EAE27-DFDE-445D-8780-878FC3F2AB75}" type="slidenum">
              <a:rPr lang="en-US" altLang="en-US" smtClean="0">
                <a:solidFill>
                  <a:srgbClr val="4C4C4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4C4C4C"/>
              </a:solidFill>
            </a:endParaRPr>
          </a:p>
        </p:txBody>
      </p:sp>
      <p:pic>
        <p:nvPicPr>
          <p:cNvPr id="1031" name="Picture 21" descr="justpa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253" r="1352" b="2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79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389A218-1BD9-44B7-AD25-60C2204205A7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6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7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08.04.2017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C5C7EFC-FB93-4B0A-97A4-5DFF6022B23C}" type="slidenum">
              <a:rPr lang="ru-RU" smtClean="0">
                <a:solidFill>
                  <a:srgbClr val="600000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5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4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6.jpe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2491" y="404082"/>
            <a:ext cx="3659015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3600" dirty="0" smtClean="0"/>
              <a:t>Заголовок слайда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5565" y="1309216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Текст слайда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539804" y="2787032"/>
            <a:ext cx="5122276" cy="1687890"/>
          </a:xfrm>
          <a:prstGeom prst="ellipse">
            <a:avLst/>
          </a:prstGeom>
          <a:solidFill>
            <a:srgbClr val="E46C0A">
              <a:alpha val="38039"/>
            </a:srgbClr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геометрии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8 классе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539" y="455955"/>
            <a:ext cx="833523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all" spc="0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МАОУ многопрофильный лицей № </a:t>
            </a:r>
            <a:r>
              <a:rPr lang="ru-RU" sz="2000" cap="all" spc="0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20 города Ульяновска</a:t>
            </a:r>
            <a:endParaRPr lang="ru-RU" sz="2000" cap="all" spc="0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97215" y="5607168"/>
            <a:ext cx="5331125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Работа учителя </a:t>
            </a:r>
            <a:r>
              <a:rPr lang="ru-RU" sz="20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математики</a:t>
            </a:r>
          </a:p>
          <a:p>
            <a:pPr algn="ctr"/>
            <a:r>
              <a:rPr lang="ru-RU" sz="20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Ходзицкой Елены </a:t>
            </a:r>
            <a:r>
              <a:rPr lang="ru-RU" sz="20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Александровны</a:t>
            </a:r>
            <a:endParaRPr lang="ru-RU" sz="2000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6214" y="5365478"/>
            <a:ext cx="2731004" cy="52322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окружность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75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52486" y="1884464"/>
            <a:ext cx="58564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урока</a:t>
            </a:r>
            <a:endParaRPr lang="ru-RU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8479" y="1397328"/>
            <a:ext cx="8031234" cy="34901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 smtClean="0">
                <a:latin typeface="Calibri"/>
                <a:ea typeface="Calibri"/>
                <a:cs typeface="Times New Roman"/>
              </a:rPr>
              <a:t>Повторение 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ранее изученного теоретического материла;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Применение полученных знаний при решении задач разного уровня сложности, в том числе задач ОГЭ и ЕГЭ;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Применение изученного материала при выполнении практических </a:t>
            </a:r>
            <a:r>
              <a:rPr lang="ru-RU" sz="2400" b="1" dirty="0" smtClean="0">
                <a:latin typeface="Calibri"/>
                <a:ea typeface="Calibri"/>
                <a:cs typeface="Times New Roman"/>
              </a:rPr>
              <a:t>задач; </a:t>
            </a:r>
            <a:endParaRPr lang="ru-RU" sz="2400" b="1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дальнейшие исследования свойств окружности с целью получения новых знаний</a:t>
            </a:r>
            <a:r>
              <a:rPr lang="ru-RU" sz="2400" b="1" dirty="0" smtClean="0">
                <a:latin typeface="Calibri"/>
                <a:ea typeface="Calibri"/>
                <a:cs typeface="Times New Roman"/>
              </a:rPr>
              <a:t>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9350" y="4943261"/>
            <a:ext cx="622827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/>
              </a:rPr>
              <a:t>«Чтобы дойти до цели, надо прежде всего идти.» 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Open Sans"/>
            </a:endParaRPr>
          </a:p>
          <a:p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/>
              </a:rPr>
              <a:t>Оноре </a:t>
            </a:r>
            <a:r>
              <a:rPr lang="ru-RU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/>
              </a:rPr>
              <a:t>де Бальзак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2261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00555 -0.2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5" name="Rectangle 62"/>
          <p:cNvSpPr>
            <a:spLocks noChangeArrowheads="1"/>
          </p:cNvSpPr>
          <p:nvPr/>
        </p:nvSpPr>
        <p:spPr bwMode="auto">
          <a:xfrm>
            <a:off x="2241347" y="627508"/>
            <a:ext cx="42083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4400" b="1" dirty="0" smtClean="0">
                <a:solidFill>
                  <a:srgbClr val="666666"/>
                </a:solidFill>
              </a:rPr>
              <a:t>Принимаемся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4400" b="1" dirty="0" smtClean="0">
                <a:solidFill>
                  <a:srgbClr val="666666"/>
                </a:solidFill>
              </a:rPr>
              <a:t>за работу!</a:t>
            </a:r>
            <a:endParaRPr lang="en-US" altLang="en-US" sz="6000" dirty="0" smtClean="0">
              <a:solidFill>
                <a:srgbClr val="4C4C4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2276872"/>
            <a:ext cx="5328592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en-US" sz="5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Задачи </a:t>
            </a:r>
          </a:p>
          <a:p>
            <a:pPr algn="ctr"/>
            <a:r>
              <a:rPr lang="ru-RU" altLang="en-US" sz="5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на готовых </a:t>
            </a:r>
          </a:p>
          <a:p>
            <a:pPr algn="ctr"/>
            <a:r>
              <a:rPr lang="ru-RU" altLang="en-US" sz="5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чертежах</a:t>
            </a:r>
            <a:r>
              <a:rPr lang="en-US" altLang="en-US" sz="5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endParaRPr lang="ru-RU" sz="5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01208"/>
            <a:ext cx="44259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57192"/>
            <a:ext cx="26336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487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77703" y="163124"/>
            <a:ext cx="4761781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43797" y="910854"/>
                <a:ext cx="802256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200" b="1" i="1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Дано</m:t>
                    </m:r>
                    <m:r>
                      <a:rPr lang="ru-RU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A</m:t>
                    </m:r>
                    <m:r>
                      <m:rPr>
                        <m:sty m:val="p"/>
                      </m:rP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Q</m:t>
                    </m:r>
                    <m: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=5, </m:t>
                    </m:r>
                    <m:r>
                      <m:rPr>
                        <m:sty m:val="p"/>
                      </m:rP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Q</m:t>
                    </m:r>
                    <m:r>
                      <m:rPr>
                        <m:sty m:val="p"/>
                      </m:rP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B</m:t>
                    </m:r>
                    <m: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=2, </m:t>
                    </m:r>
                    <m:r>
                      <m:rPr>
                        <m:sty m:val="p"/>
                      </m:rP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Q</m:t>
                    </m:r>
                    <m:r>
                      <m:rPr>
                        <m:sty m:val="p"/>
                      </m:rP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C</m:t>
                    </m:r>
                    <m: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=2,5.    </m:t>
                    </m:r>
                  </m:oMath>
                </a14:m>
                <a:r>
                  <a:rPr lang="ru-RU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Найти </a:t>
                </a:r>
                <a:r>
                  <a:rPr lang="en-US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D</a:t>
                </a:r>
                <a:r>
                  <a:rPr lang="en-US" sz="3200" kern="0" dirty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Q</a:t>
                </a:r>
                <a:r>
                  <a:rPr lang="ru-RU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.</a:t>
                </a:r>
                <a:endParaRPr lang="en-US" sz="32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97" y="910854"/>
                <a:ext cx="8022565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1824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18" y="1690779"/>
            <a:ext cx="5049425" cy="4718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07645" y="758973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2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77703" y="163124"/>
            <a:ext cx="4761781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43797" y="910854"/>
                <a:ext cx="776377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200" b="1" i="1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Дано</m:t>
                    </m:r>
                    <m:r>
                      <a:rPr lang="ru-RU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A</m:t>
                    </m:r>
                    <m:r>
                      <m:rPr>
                        <m:sty m:val="p"/>
                      </m:rP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B</m:t>
                    </m:r>
                    <m: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=</m:t>
                    </m:r>
                    <m: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4</m:t>
                    </m:r>
                    <m: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, </m:t>
                    </m:r>
                    <m: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AC</m:t>
                    </m:r>
                    <m:r>
                      <a:rPr lang="en-US" sz="3200" b="0" i="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=2.    </m:t>
                    </m:r>
                  </m:oMath>
                </a14:m>
                <a:r>
                  <a:rPr lang="en-US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 </a:t>
                </a:r>
                <a:r>
                  <a:rPr lang="ru-RU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Найти </a:t>
                </a:r>
                <a:r>
                  <a:rPr lang="en-US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DO</a:t>
                </a:r>
                <a:r>
                  <a:rPr lang="ru-RU" sz="32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.</a:t>
                </a:r>
                <a:endParaRPr lang="en-US" sz="32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97" y="910854"/>
                <a:ext cx="7763773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" y="1992918"/>
            <a:ext cx="5884701" cy="4157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10" y="767600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1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574" y="1455725"/>
            <a:ext cx="3862425" cy="57790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Задача №10, №24 ОГЭ, 9 класс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2454" y="1461821"/>
            <a:ext cx="3862425" cy="57790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Задача №15 ЕГЭ базового уровня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3" y="2393346"/>
            <a:ext cx="2332913" cy="32759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7" y="2313836"/>
            <a:ext cx="2257651" cy="33952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рямоугольник 2"/>
          <p:cNvSpPr/>
          <p:nvPr/>
        </p:nvSpPr>
        <p:spPr>
          <a:xfrm>
            <a:off x="1580852" y="560636"/>
            <a:ext cx="6412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 ОГЭ и ЕГЭ</a:t>
            </a:r>
            <a:endParaRPr lang="ru-RU" sz="54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39" y="2250219"/>
            <a:ext cx="2456568" cy="3538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2536466" y="5892023"/>
            <a:ext cx="4564049" cy="577901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Задача №6, 16 ЕГЭ профильного уровня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7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77703" y="163124"/>
            <a:ext cx="4761781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ОГЭ Задача №10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43797" y="910854"/>
                <a:ext cx="7763773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Сторона  </m:t>
                      </m:r>
                      <m:r>
                        <m:rPr>
                          <m:sty m:val="p"/>
                        </m:rPr>
                        <a:rPr lang="el-GR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Δ</m:t>
                      </m:r>
                      <m:r>
                        <a:rPr lang="ru-RU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АВС проходит через центр описанной </m:t>
                      </m:r>
                    </m:oMath>
                  </m:oMathPara>
                </a14:m>
                <a:endParaRPr lang="ru-RU" sz="2400" b="1" i="1" kern="0" dirty="0" smtClean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400" b="1" i="1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около него окружности</m:t>
                    </m:r>
                    <m:r>
                      <a:rPr lang="ru-RU" sz="2400" b="1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.</m:t>
                    </m:r>
                  </m:oMath>
                </a14:m>
                <a:r>
                  <a:rPr lang="ru-RU" sz="2400" b="1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 </a:t>
                </a:r>
                <a:r>
                  <a:rPr lang="ru-RU" sz="2800" b="1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Найдите </a:t>
                </a:r>
                <a:r>
                  <a:rPr lang="ru-RU" sz="2800" b="1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  <a:ea typeface="Cambria Math"/>
                  </a:rPr>
                  <a:t>𝘓</a:t>
                </a:r>
                <a:r>
                  <a:rPr lang="ru-RU" sz="2800" b="1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С,  если </a:t>
                </a:r>
                <a:r>
                  <a:rPr lang="ru-RU" sz="2800" b="1" kern="0" dirty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  <a:ea typeface="Cambria Math"/>
                  </a:rPr>
                  <a:t>𝘓</a:t>
                </a:r>
                <a:r>
                  <a:rPr lang="ru-RU" sz="2800" b="1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А=44°.</a:t>
                </a:r>
                <a:endParaRPr lang="ru-RU" sz="2400" b="1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97" y="910854"/>
                <a:ext cx="7763773" cy="892552"/>
              </a:xfrm>
              <a:prstGeom prst="rect">
                <a:avLst/>
              </a:prstGeom>
              <a:blipFill rotWithShape="1">
                <a:blip r:embed="rId2"/>
                <a:stretch>
                  <a:fillRect r="-628" b="-176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7" y="2414537"/>
            <a:ext cx="1817039" cy="2882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pic>
        <p:nvPicPr>
          <p:cNvPr id="6" name="Рисунок 5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7" t="-2901" r="-1268" b="-2862"/>
          <a:stretch/>
        </p:blipFill>
        <p:spPr>
          <a:xfrm>
            <a:off x="3183148" y="1811548"/>
            <a:ext cx="5201728" cy="4718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10" y="767600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3356" y="3372776"/>
            <a:ext cx="10390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ru-RU" sz="44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6°</a:t>
            </a:r>
            <a:endParaRPr lang="ru-RU" sz="44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7393" y="3490670"/>
            <a:ext cx="1039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ru-RU" sz="4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ru-RU" sz="44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°</a:t>
            </a:r>
            <a:endParaRPr lang="ru-RU" sz="44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43851" y="337277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5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77703" y="163124"/>
            <a:ext cx="4761781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ОГЭ Задача №10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43797" y="910854"/>
                <a:ext cx="776377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Окружность с центром О описана около   </m:t>
                      </m:r>
                      <m:r>
                        <m:rPr>
                          <m:sty m:val="p"/>
                        </m:rPr>
                        <a:rPr lang="el-GR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Δ</m:t>
                      </m:r>
                      <m:r>
                        <a:rPr lang="ru-RU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АВС, </m:t>
                      </m:r>
                    </m:oMath>
                  </m:oMathPara>
                </a14:m>
                <a:endParaRPr lang="ru-RU" sz="2400" b="1" i="1" kern="0" dirty="0" smtClean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400" b="1" i="1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в котором АВ=ВС и 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𝘓</m:t>
                    </m:r>
                    <m:r>
                      <a:rPr lang="ru-RU" sz="2400" b="0" i="1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АВС=</m:t>
                    </m:r>
                  </m:oMath>
                </a14:m>
                <a:r>
                  <a:rPr lang="ru-RU" sz="24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20°. Найти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𝘓</m:t>
                    </m:r>
                    <m:r>
                      <a:rPr lang="ru-RU" sz="2400" i="1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В</m:t>
                    </m:r>
                    <m:r>
                      <a:rPr lang="ru-RU" sz="2400" b="0" i="1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О</m:t>
                    </m:r>
                    <m:r>
                      <a:rPr lang="ru-RU" sz="2400" i="1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С</m:t>
                    </m:r>
                  </m:oMath>
                </a14:m>
                <a:r>
                  <a:rPr lang="ru-RU" sz="24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.</a:t>
                </a:r>
                <a:endParaRPr lang="ru-RU" sz="24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97" y="910854"/>
                <a:ext cx="7763773" cy="830997"/>
              </a:xfrm>
              <a:prstGeom prst="rect">
                <a:avLst/>
              </a:prstGeom>
              <a:blipFill rotWithShape="1">
                <a:blip r:embed="rId2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8" r="-4897" b="731"/>
          <a:stretch/>
        </p:blipFill>
        <p:spPr>
          <a:xfrm>
            <a:off x="3390182" y="1811548"/>
            <a:ext cx="4727276" cy="4684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10" y="767600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77525" y="3847229"/>
            <a:ext cx="13532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44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60°</a:t>
            </a:r>
            <a:endParaRPr lang="ru-RU" sz="44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17084" y="3266383"/>
            <a:ext cx="729688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</a:t>
            </a:r>
            <a:r>
              <a:rPr lang="ru-RU" sz="28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°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53412" y="3786845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7" y="2414537"/>
            <a:ext cx="1817039" cy="2882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</p:spTree>
    <p:extLst>
      <p:ext uri="{BB962C8B-B14F-4D97-AF65-F5344CB8AC3E}">
        <p14:creationId xmlns:p14="http://schemas.microsoft.com/office/powerpoint/2010/main" val="40494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777703" y="163124"/>
            <a:ext cx="4761781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ОГЭ Задача №10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43797" y="910854"/>
                <a:ext cx="810020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Отрезки АС и </m:t>
                      </m:r>
                      <m:r>
                        <m:rPr>
                          <m:sty m:val="p"/>
                        </m:rPr>
                        <a:rPr lang="en-US" sz="2400" b="0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BD</m:t>
                      </m:r>
                      <m:r>
                        <a:rPr lang="ru-RU" sz="2400" b="1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 −диаметры окружности </m:t>
                      </m:r>
                    </m:oMath>
                  </m:oMathPara>
                </a14:m>
                <a:endParaRPr lang="ru-RU" sz="2400" b="1" i="0" kern="0" dirty="0" smtClean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400" b="1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с центром О. 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𝘓</m:t>
                    </m:r>
                    <m:r>
                      <a:rPr lang="ru-RU" sz="2400" b="1" i="1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АСВ</m:t>
                    </m:r>
                    <m:r>
                      <a:rPr lang="ru-RU" sz="2400" i="1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ru-RU" sz="2400" b="0" i="0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19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°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.</m:t>
                    </m:r>
                    <m:r>
                      <a:rPr lang="ru-RU" sz="2400" b="1" i="1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  Найти 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𝘓</m:t>
                    </m:r>
                    <m:r>
                      <a:rPr lang="ru-RU" sz="2400" b="0" i="1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АО</m:t>
                    </m:r>
                    <m:r>
                      <m:rPr>
                        <m:sty m:val="p"/>
                      </m:rPr>
                      <a:rPr lang="en-US" sz="2400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D</m:t>
                    </m:r>
                  </m:oMath>
                </a14:m>
                <a:r>
                  <a:rPr lang="ru-RU" sz="24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.</a:t>
                </a:r>
                <a:endParaRPr lang="ru-RU" sz="24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97" y="910854"/>
                <a:ext cx="8100203" cy="830997"/>
              </a:xfrm>
              <a:prstGeom prst="rect">
                <a:avLst/>
              </a:prstGeom>
              <a:blipFill rotWithShape="1">
                <a:blip r:embed="rId2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82" y="1879740"/>
            <a:ext cx="4727276" cy="4547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10" y="767600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44134" y="3131233"/>
            <a:ext cx="8034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32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9°</a:t>
            </a:r>
            <a:endParaRPr lang="ru-RU" sz="32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587" y="4361935"/>
            <a:ext cx="12458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142</a:t>
            </a:r>
            <a:r>
              <a:rPr lang="ru-RU" sz="40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°</a:t>
            </a:r>
            <a:endParaRPr lang="ru-RU" sz="40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08349" y="4071517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7" y="2414537"/>
            <a:ext cx="1817039" cy="2882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</p:spTree>
    <p:extLst>
      <p:ext uri="{BB962C8B-B14F-4D97-AF65-F5344CB8AC3E}">
        <p14:creationId xmlns:p14="http://schemas.microsoft.com/office/powerpoint/2010/main" val="3803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/>
          <p:nvPr/>
        </p:nvPicPr>
        <p:blipFill>
          <a:blip r:embed="rId2"/>
          <a:stretch>
            <a:fillRect/>
          </a:stretch>
        </p:blipFill>
        <p:spPr>
          <a:xfrm>
            <a:off x="65501" y="2225615"/>
            <a:ext cx="4247707" cy="44283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43797" y="910854"/>
                <a:ext cx="810020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Найдите длину хорды окружности радиусом </m:t>
                      </m:r>
                      <m:r>
                        <a:rPr lang="ru-RU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𝟏𝟑</m:t>
                      </m:r>
                      <m:r>
                        <a:rPr lang="ru-RU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 см, </m:t>
                      </m:r>
                    </m:oMath>
                  </m:oMathPara>
                </a14:m>
                <a:endParaRPr lang="ru-RU" sz="2400" b="1" kern="0" dirty="0" smtClean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  <a:p>
                <a:pPr algn="ctr"/>
                <a:r>
                  <a:rPr lang="ru-RU" sz="24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если расстояние от центра окружности до хорды </a:t>
                </a:r>
              </a:p>
              <a:p>
                <a:pPr algn="ctr"/>
                <a:r>
                  <a:rPr lang="ru-RU" sz="24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равно 5 см.</a:t>
                </a:r>
                <a:endParaRPr lang="ru-RU" sz="24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97" y="910854"/>
                <a:ext cx="8100203" cy="1200329"/>
              </a:xfrm>
              <a:prstGeom prst="rect">
                <a:avLst/>
              </a:prstGeom>
              <a:blipFill rotWithShape="1">
                <a:blip r:embed="rId3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48" y="2233422"/>
            <a:ext cx="4662892" cy="4547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09" y="767600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526211" y="163124"/>
            <a:ext cx="8617789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ОГЭ Задача № 10 из  </a:t>
            </a:r>
            <a:r>
              <a:rPr lang="ru-RU" sz="2400" u="sng" dirty="0" err="1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</a:t>
            </a:r>
            <a:r>
              <a:rPr lang="ru-RU" sz="24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-варианта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39905" y="4905402"/>
            <a:ext cx="385042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754482" y="4528867"/>
            <a:ext cx="1544129" cy="11473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163381" y="4428076"/>
            <a:ext cx="585417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8364" y="5658778"/>
            <a:ext cx="63992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</a:t>
            </a:r>
            <a:endParaRPr lang="ru-RU" sz="32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6535346" y="4673807"/>
            <a:ext cx="538644" cy="3246680"/>
          </a:xfrm>
          <a:prstGeom prst="lef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48850" y="6334780"/>
            <a:ext cx="13147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АВ=24</a:t>
            </a:r>
            <a:endParaRPr lang="ru-RU" sz="2800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6745" y="6323008"/>
            <a:ext cx="4667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9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0" grpId="0"/>
      <p:bldP spid="11" grpId="0" animBg="1"/>
      <p:bldP spid="3" grpId="0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6211" y="163124"/>
            <a:ext cx="8617789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ЕГЭ </a:t>
            </a:r>
            <a:r>
              <a:rPr lang="ru-RU" sz="24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(базовый уровень) </a:t>
            </a:r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№15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78288" y="919480"/>
                <a:ext cx="82468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В</m:t>
                      </m:r>
                      <m:r>
                        <a:rPr lang="ru-RU" sz="2400" b="1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 окружности</m:t>
                      </m:r>
                      <m:r>
                        <a:rPr lang="ru-RU" sz="2400" b="1" ker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с центром О</m:t>
                      </m:r>
                      <m:r>
                        <a:rPr lang="ru-RU" sz="2400" b="1" i="0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 проведён диаметр АВ и взята </m:t>
                      </m:r>
                    </m:oMath>
                  </m:oMathPara>
                </a14:m>
                <a:endParaRPr lang="ru-RU" sz="2400" b="1" i="0" kern="0" dirty="0" smtClean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2400" b="1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точка С так, что 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𝘓</m:t>
                    </m:r>
                    <m:r>
                      <a:rPr lang="ru-RU" sz="2400" b="1" i="1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С</m:t>
                    </m:r>
                    <m:r>
                      <a:rPr lang="ru-RU" sz="2400" b="1" i="1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О</m:t>
                    </m:r>
                    <m:r>
                      <a:rPr lang="ru-RU" sz="2400" b="1" i="1" ker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В</m:t>
                    </m:r>
                    <m:r>
                      <m:rPr>
                        <m:nor/>
                      </m:rPr>
                      <a:rPr lang="ru-RU" sz="2400" b="0" i="0" kern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ru-RU" sz="2400" b="0" i="0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  <a:ea typeface="Cambria Math"/>
                      </a:rPr>
                      <m:t>120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°</m:t>
                    </m:r>
                    <m:r>
                      <m:rPr>
                        <m:nor/>
                      </m:rPr>
                      <a:rPr lang="ru-RU" sz="2400" b="0" i="0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, СА=31</m:t>
                    </m:r>
                    <m:r>
                      <m:rPr>
                        <m:nor/>
                      </m:rPr>
                      <a:rPr lang="ru-RU" sz="2400" kern="0" dirty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.</m:t>
                    </m:r>
                    <m:r>
                      <a:rPr lang="ru-RU" sz="2400" b="1" i="1" kern="0" dirty="0" smtClean="0">
                        <a:ln w="1905"/>
                        <a:solidFill>
                          <a:srgbClr val="0070C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mbria Math"/>
                      </a:rPr>
                      <m:t>  Найти диаметр</m:t>
                    </m:r>
                  </m:oMath>
                </a14:m>
                <a:r>
                  <a:rPr lang="ru-RU" sz="2400" kern="0" dirty="0" smtClean="0">
                    <a:ln w="1905"/>
                    <a:solidFill>
                      <a:srgbClr val="0070C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 Math"/>
                  </a:rPr>
                  <a:t>.</a:t>
                </a:r>
                <a:endParaRPr lang="ru-RU" sz="24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88" y="919480"/>
                <a:ext cx="8246853" cy="830997"/>
              </a:xfrm>
              <a:prstGeom prst="rect">
                <a:avLst/>
              </a:prstGeom>
              <a:blipFill rotWithShape="1">
                <a:blip r:embed="rId2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82" y="1879740"/>
            <a:ext cx="4727275" cy="4547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09" y="767600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9418" y="3482032"/>
            <a:ext cx="930063" cy="52322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120</a:t>
            </a:r>
            <a:r>
              <a:rPr lang="ru-RU" sz="28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°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71605" y="3470530"/>
            <a:ext cx="585417" cy="5232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31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7" y="2544612"/>
            <a:ext cx="2033359" cy="28384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Левая фигурная скобка 2"/>
          <p:cNvSpPr/>
          <p:nvPr/>
        </p:nvSpPr>
        <p:spPr>
          <a:xfrm rot="14985152">
            <a:off x="5637615" y="2655811"/>
            <a:ext cx="538644" cy="3435289"/>
          </a:xfrm>
          <a:prstGeom prst="lef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55337" y="4468332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35674" y="4540205"/>
            <a:ext cx="697627" cy="646331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62</a:t>
            </a:r>
            <a:endParaRPr lang="ru-RU" sz="36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2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04546" y="251242"/>
            <a:ext cx="3614451" cy="646331"/>
          </a:xfrm>
          <a:prstGeom prst="rect">
            <a:avLst/>
          </a:prstGeom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Оценочный лист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6" y="1137549"/>
            <a:ext cx="7840663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3299" y="85485"/>
            <a:ext cx="8617789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45" y="983409"/>
            <a:ext cx="6080176" cy="5158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869953" y="241387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5158591" y="3062376"/>
            <a:ext cx="3295290" cy="207034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193096" y="1708063"/>
            <a:ext cx="60386" cy="1569973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533949" y="3286663"/>
            <a:ext cx="1624642" cy="566471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977437" y="3286663"/>
            <a:ext cx="189780" cy="2113471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709353" y="2251494"/>
            <a:ext cx="1457864" cy="1035169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245782" y="4347561"/>
            <a:ext cx="27254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S=</a:t>
            </a:r>
            <a:r>
              <a:rPr lang="en-US" sz="8800" b="1" cap="none" spc="0" dirty="0" err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</a:t>
            </a:r>
            <a:endParaRPr lang="ru-RU" sz="8800" b="1" cap="none" spc="0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1151" y="1155787"/>
            <a:ext cx="2674191" cy="5016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kumimoji="0" lang="ru-RU" sz="2400" b="1" u="none" strike="noStrike" cap="none" spc="0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Около единичной окр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уж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ности описан многоугольник,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ериметр которого равен 10.  </a:t>
            </a:r>
          </a:p>
          <a:p>
            <a:pPr algn="ctr"/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Найдите площадь многоугольника</a:t>
            </a:r>
          </a:p>
          <a:p>
            <a:pPr algn="ctr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6909" y="1161545"/>
            <a:ext cx="2674191" cy="52629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kumimoji="0" lang="ru-RU" sz="2400" b="1" u="none" strike="noStrike" cap="none" spc="0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Около окр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уж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ности радиуса </a:t>
            </a:r>
            <a:r>
              <a:rPr kumimoji="0" lang="ru-RU" sz="3200" b="1" u="none" strike="noStrike" cap="none" spc="0" normalizeH="0" baseline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описан многоугольник,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ериметр которого равен </a:t>
            </a:r>
            <a:r>
              <a:rPr lang="ru-RU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</a:t>
            </a:r>
          </a:p>
          <a:p>
            <a:pPr algn="ctr"/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Найдите площадь многоугольника</a:t>
            </a:r>
          </a:p>
          <a:p>
            <a:pPr algn="ctr"/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85" y="5743931"/>
            <a:ext cx="9057737" cy="1061829"/>
          </a:xfrm>
          <a:prstGeom prst="rect">
            <a:avLst/>
          </a:prstGeom>
          <a:gradFill>
            <a:gsLst>
              <a:gs pos="33000">
                <a:srgbClr val="FBEAC7"/>
              </a:gs>
              <a:gs pos="0">
                <a:srgbClr val="FAC77D"/>
              </a:gs>
              <a:gs pos="100000">
                <a:srgbClr val="FBA97D"/>
              </a:gs>
              <a:gs pos="65000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1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Теорема.</a:t>
            </a:r>
            <a:r>
              <a:rPr lang="ru-RU" sz="21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1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Площадь многоугольника, описанного около окружности, равна произведению его полупериметра на радиус вписанной окружности. </a:t>
            </a:r>
            <a:endParaRPr lang="ru-RU" sz="2100" b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6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448" y="1008993"/>
            <a:ext cx="40639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Софизм</a:t>
            </a:r>
            <a:endParaRPr lang="ru-RU" sz="8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888"/>
            <a:ext cx="9272588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29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572055" y="1702430"/>
            <a:ext cx="4148919" cy="438093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36401" y="199817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А</a:t>
            </a:r>
            <a:endParaRPr lang="ru-RU" sz="5400" cap="none" spc="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13643" y="561908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537877" y="593467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С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96697" y="3377205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Е</a:t>
            </a:r>
          </a:p>
        </p:txBody>
      </p:sp>
      <p:cxnSp>
        <p:nvCxnSpPr>
          <p:cNvPr id="44" name="Прямая соединительная линия 43"/>
          <p:cNvCxnSpPr>
            <a:stCxn id="59" idx="5"/>
          </p:cNvCxnSpPr>
          <p:nvPr/>
        </p:nvCxnSpPr>
        <p:spPr>
          <a:xfrm>
            <a:off x="4710381" y="3624847"/>
            <a:ext cx="1516998" cy="2429112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5041054" y="2293179"/>
            <a:ext cx="3179389" cy="3294029"/>
            <a:chOff x="3227964" y="2545435"/>
            <a:chExt cx="3179389" cy="3294029"/>
          </a:xfrm>
        </p:grpSpPr>
        <p:cxnSp>
          <p:nvCxnSpPr>
            <p:cNvPr id="5" name="Прямая соединительная линия 4"/>
            <p:cNvCxnSpPr>
              <a:stCxn id="3" idx="1"/>
              <a:endCxn id="3" idx="5"/>
            </p:cNvCxnSpPr>
            <p:nvPr/>
          </p:nvCxnSpPr>
          <p:spPr>
            <a:xfrm>
              <a:off x="3366560" y="2596259"/>
              <a:ext cx="2933729" cy="309778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6161693" y="5580157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3227964" y="2545435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726360" y="4062796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677119" y="3160305"/>
            <a:ext cx="64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O</a:t>
            </a:r>
            <a:endParaRPr lang="ru-RU" sz="540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4500697" y="3403515"/>
            <a:ext cx="245660" cy="2593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071994" y="5936508"/>
            <a:ext cx="245660" cy="2593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39229" y="0"/>
            <a:ext cx="7560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Геометрический софизм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703" y="1832831"/>
            <a:ext cx="4786313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98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6" grpId="0"/>
      <p:bldP spid="22" grpId="0"/>
      <p:bldP spid="24" grpId="0"/>
      <p:bldP spid="49" grpId="0"/>
      <p:bldP spid="59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792779" y="1702430"/>
            <a:ext cx="4148919" cy="438093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72891" y="199817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А</a:t>
            </a:r>
            <a:endParaRPr lang="ru-RU" sz="5400" cap="none" spc="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50133" y="561908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082903" y="5925687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С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48953" y="3377205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Е</a:t>
            </a:r>
          </a:p>
        </p:txBody>
      </p:sp>
      <p:cxnSp>
        <p:nvCxnSpPr>
          <p:cNvPr id="44" name="Прямая соединительная линия 43"/>
          <p:cNvCxnSpPr>
            <a:stCxn id="7" idx="5"/>
          </p:cNvCxnSpPr>
          <p:nvPr/>
        </p:nvCxnSpPr>
        <p:spPr>
          <a:xfrm>
            <a:off x="4857664" y="3743533"/>
            <a:ext cx="2107501" cy="2370434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>
          <a:xfrm>
            <a:off x="4647980" y="3522201"/>
            <a:ext cx="3654648" cy="1819205"/>
            <a:chOff x="2629875" y="3638349"/>
            <a:chExt cx="3654648" cy="1819205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2781295" y="3810540"/>
              <a:ext cx="3503228" cy="1647014"/>
            </a:xfrm>
            <a:prstGeom prst="line">
              <a:avLst/>
            </a:prstGeom>
            <a:ln w="76200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Овал 6"/>
            <p:cNvSpPr/>
            <p:nvPr/>
          </p:nvSpPr>
          <p:spPr>
            <a:xfrm>
              <a:off x="2629875" y="3638349"/>
              <a:ext cx="245660" cy="259307"/>
            </a:xfrm>
            <a:prstGeom prst="ellipse">
              <a:avLst/>
            </a:prstGeom>
            <a:ln>
              <a:solidFill>
                <a:srgbClr val="0000FF"/>
              </a:solidFill>
              <a:prstDash val="soli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277544" y="2293179"/>
            <a:ext cx="3179389" cy="3294029"/>
            <a:chOff x="3227964" y="2545435"/>
            <a:chExt cx="3179389" cy="3294029"/>
          </a:xfrm>
        </p:grpSpPr>
        <p:cxnSp>
          <p:nvCxnSpPr>
            <p:cNvPr id="5" name="Прямая соединительная линия 4"/>
            <p:cNvCxnSpPr>
              <a:stCxn id="3" idx="1"/>
              <a:endCxn id="3" idx="5"/>
            </p:cNvCxnSpPr>
            <p:nvPr/>
          </p:nvCxnSpPr>
          <p:spPr>
            <a:xfrm>
              <a:off x="3366560" y="2596259"/>
              <a:ext cx="2933729" cy="309778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6161693" y="5580157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3227964" y="2545435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726360" y="4062796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5459398" y="3368166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D</a:t>
            </a:r>
            <a:endParaRPr lang="ru-RU" sz="540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913609" y="3160305"/>
            <a:ext cx="64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O</a:t>
            </a:r>
            <a:endParaRPr lang="ru-RU" sz="540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 rot="1159824">
            <a:off x="4710064" y="2644970"/>
            <a:ext cx="3059730" cy="3248069"/>
            <a:chOff x="3206125" y="2482781"/>
            <a:chExt cx="3201228" cy="3419747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350794" y="2675089"/>
              <a:ext cx="2933729" cy="3097786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/>
            <p:cNvSpPr/>
            <p:nvPr/>
          </p:nvSpPr>
          <p:spPr>
            <a:xfrm>
              <a:off x="6161693" y="5643221"/>
              <a:ext cx="245660" cy="259307"/>
            </a:xfrm>
            <a:prstGeom prst="ellipse">
              <a:avLst/>
            </a:prstGeom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206125" y="2482781"/>
              <a:ext cx="245659" cy="259307"/>
            </a:xfrm>
            <a:prstGeom prst="ellipse">
              <a:avLst/>
            </a:prstGeom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Овал 58"/>
          <p:cNvSpPr/>
          <p:nvPr/>
        </p:nvSpPr>
        <p:spPr>
          <a:xfrm>
            <a:off x="6171849" y="4254853"/>
            <a:ext cx="245660" cy="2593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675595" y="3342290"/>
            <a:ext cx="331076" cy="110358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458616" y="5118539"/>
            <a:ext cx="331076" cy="110358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989124" y="697100"/>
            <a:ext cx="3827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Доказательство:</a:t>
            </a:r>
            <a:endParaRPr lang="ru-RU" sz="40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-331075" y="1466245"/>
            <a:ext cx="6416566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80000"/>
              </a:lnSpc>
            </a:pP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Дано: АВ - диаметр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-304799" y="1870893"/>
            <a:ext cx="6416566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80000"/>
              </a:lnSpc>
            </a:pP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Проведём хорду АС. </a:t>
            </a:r>
            <a:endParaRPr lang="ru-RU" sz="2600" dirty="0">
              <a:ln w="10541" cmpd="sng">
                <a:solidFill>
                  <a:srgbClr val="0000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268014" y="2306809"/>
            <a:ext cx="4240924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80000"/>
              </a:lnSpc>
            </a:pP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Пусть </a:t>
            </a:r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– середина АС.</a:t>
            </a:r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600" dirty="0">
              <a:ln w="10541" cmpd="sng">
                <a:solidFill>
                  <a:srgbClr val="0000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-283788" y="2742989"/>
            <a:ext cx="424092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80000"/>
              </a:lnSpc>
            </a:pP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Проведём хорду ВЕ.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-194451" y="3194934"/>
            <a:ext cx="424092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80000"/>
              </a:lnSpc>
            </a:pP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Соединим точки С и Е.</a:t>
            </a:r>
            <a:r>
              <a:rPr lang="en-US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sz="2600" dirty="0">
              <a:ln w="10541" cmpd="sng">
                <a:solidFill>
                  <a:srgbClr val="0000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94" y="0"/>
            <a:ext cx="99615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7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8" grpId="0"/>
      <p:bldP spid="59" grpId="0" animBg="1"/>
      <p:bldP spid="42" grpId="0"/>
      <p:bldP spid="43" grpId="0"/>
      <p:bldP spid="45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1814188"/>
            <a:ext cx="45877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𝘓ВАС = 𝘓 СВЕ, как вписанные, опирающиеся на одну дугу ВС.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3202099"/>
            <a:ext cx="50458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𝘓 </a:t>
            </a:r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ADB 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=</a:t>
            </a:r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𝘓</a:t>
            </a:r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CDE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, как </a:t>
            </a:r>
            <a:endParaRPr lang="ru-RU" sz="2600" dirty="0" smtClean="0">
              <a:ln w="10541" cmpd="sng">
                <a:solidFill>
                  <a:srgbClr val="0000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вертикальные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AD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=</a:t>
            </a:r>
            <a:r>
              <a:rPr lang="en-US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CD 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по построению.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4714004"/>
            <a:ext cx="51237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Отсюда </a:t>
            </a: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следует, 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что </a:t>
            </a:r>
            <a:r>
              <a:rPr lang="el-GR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ABD </a:t>
            </a: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= </a:t>
            </a:r>
            <a:r>
              <a:rPr lang="el-GR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Δ</a:t>
            </a:r>
            <a:r>
              <a:rPr lang="en-US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CDE</a:t>
            </a: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 по </a:t>
            </a:r>
            <a:r>
              <a:rPr lang="ru-RU" sz="26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стороне и двум углам</a:t>
            </a:r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600" dirty="0">
              <a:ln w="10541" cmpd="sng">
                <a:solidFill>
                  <a:srgbClr val="0000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792779" y="1702430"/>
            <a:ext cx="4148919" cy="438093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672891" y="199817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350133" y="561908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В</a:t>
            </a:r>
          </a:p>
        </p:txBody>
      </p:sp>
      <p:grpSp>
        <p:nvGrpSpPr>
          <p:cNvPr id="39" name="Группа 38"/>
          <p:cNvGrpSpPr/>
          <p:nvPr/>
        </p:nvGrpSpPr>
        <p:grpSpPr>
          <a:xfrm rot="1159824">
            <a:off x="4710064" y="2644970"/>
            <a:ext cx="3059730" cy="3248069"/>
            <a:chOff x="3206125" y="2482781"/>
            <a:chExt cx="3201228" cy="3419747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3350794" y="2675089"/>
              <a:ext cx="2933729" cy="309778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Овал 42"/>
            <p:cNvSpPr/>
            <p:nvPr/>
          </p:nvSpPr>
          <p:spPr>
            <a:xfrm>
              <a:off x="6161693" y="5643221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06125" y="2482781"/>
              <a:ext cx="245659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4033187" y="3377205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Е</a:t>
            </a:r>
          </a:p>
        </p:txBody>
      </p:sp>
      <p:grpSp>
        <p:nvGrpSpPr>
          <p:cNvPr id="47" name="Группа 46"/>
          <p:cNvGrpSpPr/>
          <p:nvPr/>
        </p:nvGrpSpPr>
        <p:grpSpPr>
          <a:xfrm rot="1159824">
            <a:off x="4710063" y="2644969"/>
            <a:ext cx="3059730" cy="3248069"/>
            <a:chOff x="3206125" y="2482781"/>
            <a:chExt cx="3201228" cy="3419747"/>
          </a:xfrm>
        </p:grpSpPr>
        <p:cxnSp>
          <p:nvCxnSpPr>
            <p:cNvPr id="50" name="Прямая соединительная линия 49"/>
            <p:cNvCxnSpPr/>
            <p:nvPr/>
          </p:nvCxnSpPr>
          <p:spPr>
            <a:xfrm>
              <a:off x="3350794" y="2675089"/>
              <a:ext cx="2933729" cy="3097786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/>
            <p:cNvSpPr/>
            <p:nvPr/>
          </p:nvSpPr>
          <p:spPr>
            <a:xfrm>
              <a:off x="6161693" y="5643221"/>
              <a:ext cx="245660" cy="25930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206125" y="2482781"/>
              <a:ext cx="245659" cy="25930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3" name="Прямая соединительная линия 52"/>
          <p:cNvCxnSpPr>
            <a:stCxn id="56" idx="5"/>
            <a:endCxn id="51" idx="2"/>
          </p:cNvCxnSpPr>
          <p:nvPr/>
        </p:nvCxnSpPr>
        <p:spPr>
          <a:xfrm>
            <a:off x="4857664" y="3743533"/>
            <a:ext cx="2107501" cy="2370434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Группа 53"/>
          <p:cNvGrpSpPr/>
          <p:nvPr/>
        </p:nvGrpSpPr>
        <p:grpSpPr>
          <a:xfrm>
            <a:off x="4647980" y="3522201"/>
            <a:ext cx="3654648" cy="1819205"/>
            <a:chOff x="2629875" y="3638349"/>
            <a:chExt cx="3654648" cy="1819205"/>
          </a:xfrm>
        </p:grpSpPr>
        <p:cxnSp>
          <p:nvCxnSpPr>
            <p:cNvPr id="55" name="Прямая соединительная линия 54"/>
            <p:cNvCxnSpPr/>
            <p:nvPr/>
          </p:nvCxnSpPr>
          <p:spPr>
            <a:xfrm>
              <a:off x="2781295" y="3810540"/>
              <a:ext cx="3503228" cy="1647014"/>
            </a:xfrm>
            <a:prstGeom prst="line">
              <a:avLst/>
            </a:prstGeom>
            <a:ln w="76200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Овал 55"/>
            <p:cNvSpPr/>
            <p:nvPr/>
          </p:nvSpPr>
          <p:spPr>
            <a:xfrm>
              <a:off x="2629875" y="3638349"/>
              <a:ext cx="245660" cy="259307"/>
            </a:xfrm>
            <a:prstGeom prst="ellipse">
              <a:avLst/>
            </a:prstGeom>
            <a:ln>
              <a:solidFill>
                <a:srgbClr val="0000FF"/>
              </a:solidFill>
              <a:prstDash val="soli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277544" y="2293179"/>
            <a:ext cx="3179389" cy="3294029"/>
            <a:chOff x="3227964" y="2545435"/>
            <a:chExt cx="3179389" cy="3294029"/>
          </a:xfrm>
        </p:grpSpPr>
        <p:cxnSp>
          <p:nvCxnSpPr>
            <p:cNvPr id="58" name="Прямая соединительная линия 57"/>
            <p:cNvCxnSpPr>
              <a:stCxn id="33" idx="1"/>
              <a:endCxn id="33" idx="5"/>
            </p:cNvCxnSpPr>
            <p:nvPr/>
          </p:nvCxnSpPr>
          <p:spPr>
            <a:xfrm>
              <a:off x="3366560" y="2596259"/>
              <a:ext cx="2933729" cy="309778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Овал 59"/>
            <p:cNvSpPr/>
            <p:nvPr/>
          </p:nvSpPr>
          <p:spPr>
            <a:xfrm>
              <a:off x="6161693" y="5580157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3227964" y="2545435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726360" y="4062796"/>
              <a:ext cx="245660" cy="25930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5459398" y="3352400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D</a:t>
            </a:r>
            <a:endParaRPr lang="ru-RU" sz="540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913609" y="3160305"/>
            <a:ext cx="64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O</a:t>
            </a:r>
            <a:endParaRPr lang="ru-RU" sz="5400" dirty="0">
              <a:ln w="10541" cmpd="sng">
                <a:solidFill>
                  <a:srgbClr val="0000FF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66" name="Месяц 65"/>
          <p:cNvSpPr/>
          <p:nvPr/>
        </p:nvSpPr>
        <p:spPr>
          <a:xfrm rot="13441297">
            <a:off x="5804541" y="2966711"/>
            <a:ext cx="252165" cy="387941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Месяц 66"/>
          <p:cNvSpPr/>
          <p:nvPr/>
        </p:nvSpPr>
        <p:spPr>
          <a:xfrm rot="13441297">
            <a:off x="5345817" y="4073436"/>
            <a:ext cx="280780" cy="309994"/>
          </a:xfrm>
          <a:prstGeom prst="mo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Месяц 67"/>
          <p:cNvSpPr/>
          <p:nvPr/>
        </p:nvSpPr>
        <p:spPr>
          <a:xfrm rot="8465073">
            <a:off x="6395505" y="3786714"/>
            <a:ext cx="177359" cy="904747"/>
          </a:xfrm>
          <a:prstGeom prst="moon">
            <a:avLst/>
          </a:prstGeom>
          <a:solidFill>
            <a:srgbClr val="00B0F0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Месяц 68"/>
          <p:cNvSpPr/>
          <p:nvPr/>
        </p:nvSpPr>
        <p:spPr>
          <a:xfrm rot="19144968">
            <a:off x="6077292" y="4100245"/>
            <a:ext cx="181639" cy="1019933"/>
          </a:xfrm>
          <a:prstGeom prst="moon">
            <a:avLst/>
          </a:prstGeom>
          <a:solidFill>
            <a:srgbClr val="00B0F0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6171849" y="4254853"/>
            <a:ext cx="245660" cy="25930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V="1">
            <a:off x="5675595" y="3342290"/>
            <a:ext cx="331076" cy="110358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6458616" y="5118539"/>
            <a:ext cx="331076" cy="110358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0" y="5948180"/>
            <a:ext cx="64672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600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Тогда получаем, что АВ=СЕ.</a:t>
            </a:r>
            <a:endParaRPr lang="ru-RU" sz="2600" dirty="0">
              <a:ln w="10541" cmpd="sng">
                <a:solidFill>
                  <a:srgbClr val="0000FF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082903" y="5925687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ysClr val="windowText" lastClr="000000"/>
                </a:solidFill>
              </a:rPr>
              <a:t>С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989124" y="697100"/>
            <a:ext cx="3827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Доказательство:</a:t>
            </a:r>
            <a:endParaRPr lang="ru-RU" sz="4000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94" y="0"/>
            <a:ext cx="99615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1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66" grpId="0" animBg="1"/>
      <p:bldP spid="67" grpId="0" animBg="1"/>
      <p:bldP spid="68" grpId="0" animBg="1"/>
      <p:bldP spid="69" grpId="0" animBg="1"/>
      <p:bldP spid="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olmedia.ru/wp-content/uploads/2015/09/6m990eq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43" y="0"/>
            <a:ext cx="5537156" cy="36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espresso-id.ru/local/images/espr/_jpg_1431948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4003"/>
            <a:ext cx="5281448" cy="311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17265" y="3100197"/>
            <a:ext cx="465018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Тихая минутка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Мы славно поработали!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 pitchFamily="34" charset="0"/>
              </a:rPr>
              <a:t>Мы славно отдохнём!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38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74392" y="1149793"/>
            <a:ext cx="5197128" cy="1754326"/>
          </a:xfrm>
          <a:prstGeom prst="rect">
            <a:avLst/>
          </a:prstGeom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ТЕСТ по теме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«Окружность»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03" y="-309093"/>
            <a:ext cx="2200403" cy="44551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-1" r="39180" b="-4161"/>
          <a:stretch/>
        </p:blipFill>
        <p:spPr>
          <a:xfrm flipH="1">
            <a:off x="-113986" y="3052293"/>
            <a:ext cx="1633693" cy="40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98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58" y="0"/>
            <a:ext cx="925991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70" y="-309093"/>
            <a:ext cx="1102136" cy="223147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4615" y="1232019"/>
            <a:ext cx="2185142" cy="452596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вариант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1 - нет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3 - нет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4 - 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5 - 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297743" y="1255023"/>
            <a:ext cx="2185142" cy="4525963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вариант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2 - нет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5 - 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6 - 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7 - 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586587" y="1249237"/>
            <a:ext cx="2185142" cy="452596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вариант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2 - нет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4 - 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878341" y="1254989"/>
            <a:ext cx="2185142" cy="4525963"/>
          </a:xfrm>
          <a:prstGeom prst="rect">
            <a:avLst/>
          </a:prstGeom>
          <a:solidFill>
            <a:srgbClr val="FF6699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вариант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1 - нет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3 - 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5 - 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6 - Б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7 - 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0269" y="275894"/>
            <a:ext cx="499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Взаимопроверка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43130" y="5745043"/>
            <a:ext cx="9144000" cy="1138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Критерии оценки:  </a:t>
            </a:r>
          </a:p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7б- «5», 6б – «4», 4-5б – «3», менее 4б –»2»</a:t>
            </a:r>
          </a:p>
          <a:p>
            <a:pPr algn="ctr"/>
            <a:endParaRPr lang="ru-RU" sz="11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61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6018" y="251242"/>
            <a:ext cx="807297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6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Внесите результаты в оценочный лист</a:t>
            </a:r>
            <a:endParaRPr lang="ru-RU" sz="36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46175"/>
            <a:ext cx="7847013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95" y="3148912"/>
            <a:ext cx="12255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95894" y="3390029"/>
            <a:ext cx="2448106" cy="7017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Segoe Script" pitchFamily="34" charset="0"/>
              </a:rPr>
              <a:t>Фамилия </a:t>
            </a:r>
          </a:p>
          <a:p>
            <a:pPr algn="ctr">
              <a:lnSpc>
                <a:spcPct val="80000"/>
              </a:lnSpc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Segoe Script" pitchFamily="34" charset="0"/>
              </a:rPr>
              <a:t>проверявшего</a:t>
            </a:r>
            <a:endParaRPr lang="ru-RU" sz="2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57" y="4434783"/>
            <a:ext cx="4537494" cy="24872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9895" y="2967335"/>
            <a:ext cx="69842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Догадайтесь, о чём речь…</a:t>
            </a:r>
            <a:endParaRPr lang="ru-RU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7" y="454025"/>
            <a:ext cx="53832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7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94660" y="0"/>
            <a:ext cx="5549340" cy="1200329"/>
          </a:xfrm>
          <a:prstGeom prst="rect">
            <a:avLst/>
          </a:prstGeom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Теоретическая разминка. </a:t>
            </a:r>
          </a:p>
          <a:p>
            <a:pPr algn="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49" y="1471258"/>
            <a:ext cx="7309089" cy="53996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4869" y="1592324"/>
            <a:ext cx="3421117" cy="772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Стило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65379" y="2769483"/>
            <a:ext cx="3421117" cy="772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Циркуль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96910" y="3983432"/>
            <a:ext cx="3421117" cy="11561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Чертёжный треугольник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81145" y="5638807"/>
            <a:ext cx="3421117" cy="772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Рейсфедер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02166" y="378372"/>
            <a:ext cx="3421117" cy="7725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Варианты ответов</a:t>
            </a:r>
            <a:endParaRPr lang="ru-RU" sz="1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https://im1-tub-ru.yandex.net/i?id=8ecf94f04d08a7490f2c7fb358c273c0&amp;n=33&amp;h=215&amp;w=2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 r="8034"/>
          <a:stretch/>
        </p:blipFill>
        <p:spPr bwMode="auto">
          <a:xfrm>
            <a:off x="466611" y="579906"/>
            <a:ext cx="3718092" cy="27589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к появился циркуль краткое содержани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4577">
            <a:off x="1344382" y="3418536"/>
            <a:ext cx="4800004" cy="29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ims.ru/images/Pics%20for%20texts/circl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2F2DC"/>
              </a:clrFrom>
              <a:clrTo>
                <a:srgbClr val="F2F2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2797">
            <a:off x="-196662" y="2416011"/>
            <a:ext cx="3488403" cy="202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05271" y="0"/>
            <a:ext cx="2195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Ответ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545" y="241540"/>
            <a:ext cx="5044966" cy="62455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Этот предмет пролежал в земле 2000 лет.</a:t>
            </a:r>
          </a:p>
          <a:p>
            <a:pPr algn="ctr"/>
            <a:r>
              <a:rPr lang="ru-RU" sz="2400" b="1" dirty="0" smtClean="0"/>
              <a:t>Был обнаружен во Франции при раскопке древнего кургана. Очень много этих бронзовых инструментов было найдено под пеплом, покрывавшем греческий город Помпеи.</a:t>
            </a:r>
          </a:p>
          <a:p>
            <a:pPr algn="ctr"/>
            <a:r>
              <a:rPr lang="ru-RU" sz="2400" b="1" dirty="0" smtClean="0"/>
              <a:t>За многие сотни конструкция этого предмета не изменилась, настолько она была совершенной. </a:t>
            </a:r>
          </a:p>
          <a:p>
            <a:pPr algn="ctr"/>
            <a:r>
              <a:rPr lang="ru-RU" sz="2400" b="1" dirty="0" smtClean="0"/>
              <a:t>Что это за предмет?</a:t>
            </a:r>
          </a:p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745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9545" y="362609"/>
            <a:ext cx="5044966" cy="2885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В русском языке есть ряд устойчивых выражений со словом «круглый».</a:t>
            </a:r>
          </a:p>
          <a:p>
            <a:pPr algn="ctr"/>
            <a:r>
              <a:rPr lang="ru-RU" sz="2400" b="1" dirty="0" smtClean="0"/>
              <a:t>Круглыми бывают и дурак, и сирота, и дата, и год.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А кто не бывает круглым? </a:t>
            </a:r>
          </a:p>
          <a:p>
            <a:pPr algn="ctr"/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54869" y="1592324"/>
            <a:ext cx="3421117" cy="772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двоечник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65379" y="2769483"/>
            <a:ext cx="3421117" cy="772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хорошист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96910" y="3983433"/>
            <a:ext cx="3421117" cy="8408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отличник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44207" y="5181607"/>
            <a:ext cx="3421117" cy="7725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троечник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02166" y="378372"/>
            <a:ext cx="3421117" cy="7725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Варианты ответов</a:t>
            </a:r>
            <a:endParaRPr lang="ru-RU" sz="1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3" y="3638276"/>
            <a:ext cx="19081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3" y="3610304"/>
            <a:ext cx="2991945" cy="27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30561" y="468577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8230" y="485394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31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9545" y="362609"/>
            <a:ext cx="5044966" cy="27601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6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600000"/>
                </a:solidFill>
              </a:rPr>
              <a:t>Известно, что существуют созвездия с самыми разными названиями, в том числе геометрическими.</a:t>
            </a:r>
          </a:p>
          <a:p>
            <a:pPr algn="ctr"/>
            <a:r>
              <a:rPr lang="ru-RU" sz="2000" b="1" dirty="0" smtClean="0">
                <a:solidFill>
                  <a:srgbClr val="600000"/>
                </a:solidFill>
              </a:rPr>
              <a:t>Есть созвездие Треугольник, Южный треугольник и др.</a:t>
            </a:r>
          </a:p>
          <a:p>
            <a:pPr algn="ctr"/>
            <a:r>
              <a:rPr lang="ru-RU" sz="2000" b="1" dirty="0" smtClean="0">
                <a:solidFill>
                  <a:srgbClr val="600000"/>
                </a:solidFill>
              </a:rPr>
              <a:t>Как вы думаете, какие из указанных созвездий существуют?</a:t>
            </a:r>
          </a:p>
          <a:p>
            <a:pPr algn="ctr"/>
            <a:endParaRPr lang="ru-RU" sz="2000" b="1" dirty="0">
              <a:solidFill>
                <a:srgbClr val="6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72123" y="979857"/>
            <a:ext cx="3386810" cy="477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00000"/>
                </a:solidFill>
              </a:rPr>
              <a:t>Малый круг</a:t>
            </a:r>
            <a:endParaRPr lang="ru-RU" sz="1600" dirty="0">
              <a:solidFill>
                <a:srgbClr val="6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74005" y="1527299"/>
            <a:ext cx="3386810" cy="477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00000"/>
                </a:solidFill>
              </a:rPr>
              <a:t>Циркуль</a:t>
            </a:r>
            <a:endParaRPr lang="ru-RU" sz="1600" dirty="0">
              <a:solidFill>
                <a:srgbClr val="6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79658" y="2059774"/>
            <a:ext cx="3386810" cy="4702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00000"/>
                </a:solidFill>
              </a:rPr>
              <a:t>Южный круг</a:t>
            </a:r>
            <a:endParaRPr lang="ru-RU" sz="1600" dirty="0">
              <a:solidFill>
                <a:srgbClr val="6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7025" y="2602350"/>
            <a:ext cx="3386810" cy="477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600000"/>
                </a:solidFill>
              </a:rPr>
              <a:t>Обруч</a:t>
            </a:r>
            <a:endParaRPr lang="ru-RU" sz="1600" dirty="0">
              <a:solidFill>
                <a:srgbClr val="6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2167" y="378372"/>
            <a:ext cx="3386810" cy="4773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Варианты ответов</a:t>
            </a:r>
            <a:endParaRPr lang="ru-RU" sz="1200" b="1" dirty="0">
              <a:ln w="1905"/>
              <a:solidFill>
                <a:srgbClr val="F79646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6" descr="http://cdn.bolshoyvopros.ru/files/users/images/a8/0c/a80c0daf3ed4841abbfd0bbb6df5ce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892"/>
            <a:ext cx="5298997" cy="35541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095" y="3364302"/>
            <a:ext cx="3869541" cy="35245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laycast.ru/uploads/2016/04/11/18222994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51" y="3712779"/>
            <a:ext cx="29718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3" y="2599094"/>
            <a:ext cx="5344509" cy="425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9431" y="602507"/>
            <a:ext cx="67421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cap="none" spc="0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Коза, привязанная к колышку, </a:t>
            </a:r>
          </a:p>
          <a:p>
            <a:pPr algn="ctr"/>
            <a:r>
              <a:rPr lang="ru-RU" sz="3600" cap="none" spc="0" dirty="0" smtClean="0">
                <a:ln w="10541" cmpd="sng">
                  <a:solidFill>
                    <a:srgbClr val="0066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лучше всех знает, что такое …</a:t>
            </a:r>
            <a:endParaRPr lang="ru-RU" sz="3600" cap="none" spc="0" dirty="0">
              <a:ln w="10541" cmpd="sng">
                <a:solidFill>
                  <a:srgbClr val="006600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0563" y="110362"/>
            <a:ext cx="47275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Математическая шутка:</a:t>
            </a:r>
            <a:endParaRPr lang="ru-RU" sz="3200" cap="none" spc="0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00" y="1403952"/>
            <a:ext cx="59197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13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31" y="0"/>
            <a:ext cx="6390669" cy="4240924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0" y="4138613"/>
            <a:ext cx="832802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84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5" name="Rectangle 62"/>
          <p:cNvSpPr>
            <a:spLocks noChangeArrowheads="1"/>
          </p:cNvSpPr>
          <p:nvPr/>
        </p:nvSpPr>
        <p:spPr bwMode="auto">
          <a:xfrm>
            <a:off x="2241347" y="627508"/>
            <a:ext cx="42083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4400" b="1" dirty="0" smtClean="0">
                <a:solidFill>
                  <a:srgbClr val="666666"/>
                </a:solidFill>
              </a:rPr>
              <a:t>Принимаемся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4400" b="1" dirty="0" smtClean="0">
                <a:solidFill>
                  <a:srgbClr val="666666"/>
                </a:solidFill>
              </a:rPr>
              <a:t>за работу!</a:t>
            </a:r>
            <a:endParaRPr lang="en-US" altLang="en-US" sz="6000" dirty="0" smtClean="0">
              <a:solidFill>
                <a:srgbClr val="4C4C4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01208"/>
            <a:ext cx="44259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57192"/>
            <a:ext cx="26336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114550"/>
            <a:ext cx="593725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986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pic>
        <p:nvPicPr>
          <p:cNvPr id="1029" name="Picture 5" descr="http://askinmask.com/wp-content/uploads/2010/12/kak-narisovat-krug_5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4" y="3344361"/>
            <a:ext cx="4587766" cy="35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09" y="276667"/>
            <a:ext cx="5208122" cy="5114842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414345" y="4524699"/>
            <a:ext cx="4887310" cy="220724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Найдите центр </a:t>
            </a:r>
            <a:r>
              <a:rPr lang="ru-RU" sz="2400" b="1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детали</a:t>
            </a:r>
            <a:endParaRPr lang="ru-RU" sz="2400" b="1" dirty="0">
              <a:ln w="1905"/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ru-RU" sz="24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помощью циркуля и линейки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6799" y="258640"/>
            <a:ext cx="345479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№1 </a:t>
            </a:r>
          </a:p>
        </p:txBody>
      </p:sp>
    </p:spTree>
    <p:extLst>
      <p:ext uri="{BB962C8B-B14F-4D97-AF65-F5344CB8AC3E}">
        <p14:creationId xmlns:p14="http://schemas.microsoft.com/office/powerpoint/2010/main" val="4294372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04496" y="2837793"/>
            <a:ext cx="8639504" cy="3484179"/>
            <a:chOff x="0" y="0"/>
            <a:chExt cx="6064250" cy="254397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0" y="0"/>
              <a:ext cx="6064250" cy="2520950"/>
              <a:chOff x="0" y="0"/>
              <a:chExt cx="6064250" cy="252095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6064250" cy="2159000"/>
                <a:chOff x="-171450" y="0"/>
                <a:chExt cx="6064250" cy="2159000"/>
              </a:xfrm>
            </p:grpSpPr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376" b="26624"/>
                <a:stretch/>
              </p:blipFill>
              <p:spPr bwMode="auto">
                <a:xfrm>
                  <a:off x="1930400" y="25400"/>
                  <a:ext cx="1879600" cy="21082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3163" b="26019"/>
                <a:stretch/>
              </p:blipFill>
              <p:spPr bwMode="auto">
                <a:xfrm>
                  <a:off x="3886200" y="0"/>
                  <a:ext cx="2006600" cy="21336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1450" y="25400"/>
                  <a:ext cx="2108200" cy="2133600"/>
                </a:xfrm>
                <a:prstGeom prst="rect">
                  <a:avLst/>
                </a:prstGeom>
              </p:spPr>
            </p:pic>
          </p:grpSp>
          <p:sp>
            <p:nvSpPr>
              <p:cNvPr id="13" name="Прямоугольник 12"/>
              <p:cNvSpPr/>
              <p:nvPr/>
            </p:nvSpPr>
            <p:spPr>
              <a:xfrm>
                <a:off x="333375" y="2114550"/>
                <a:ext cx="1343025" cy="40640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2000" b="1" dirty="0">
                    <a:solidFill>
                      <a:srgbClr val="002060"/>
                    </a:solidFill>
                    <a:effectLst/>
                    <a:latin typeface="Comic Sans MS" pitchFamily="66" charset="0"/>
                    <a:ea typeface="Times New Roman"/>
                  </a:rPr>
                  <a:t>Рис. 1</a:t>
                </a:r>
                <a:endParaRPr lang="ru-RU" b="1" dirty="0">
                  <a:solidFill>
                    <a:srgbClr val="002060"/>
                  </a:solidFill>
                  <a:effectLst/>
                  <a:latin typeface="Comic Sans MS" pitchFamily="66" charset="0"/>
                  <a:ea typeface="Times New Roman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2392593" y="2137572"/>
              <a:ext cx="1343025" cy="406400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/>
                  <a:latin typeface="Comic Sans MS" pitchFamily="66" charset="0"/>
                  <a:ea typeface="Times New Roman"/>
                </a:rPr>
                <a:t>Рис. 2</a:t>
              </a:r>
              <a:endParaRPr lang="ru-RU" sz="1600" b="1" dirty="0">
                <a:solidFill>
                  <a:srgbClr val="002060"/>
                </a:solidFill>
                <a:effectLst/>
                <a:latin typeface="Comic Sans MS" pitchFamily="66" charset="0"/>
                <a:ea typeface="Times New Roman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524375" y="2105025"/>
              <a:ext cx="1343025" cy="406400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b="1" dirty="0">
                  <a:solidFill>
                    <a:srgbClr val="002060"/>
                  </a:solidFill>
                  <a:effectLst/>
                  <a:latin typeface="Comic Sans MS" pitchFamily="66" charset="0"/>
                  <a:ea typeface="Times New Roman"/>
                </a:rPr>
                <a:t>Рис. 3</a:t>
              </a:r>
              <a:endParaRPr lang="ru-RU" sz="1600" b="1" dirty="0">
                <a:solidFill>
                  <a:srgbClr val="002060"/>
                </a:solidFill>
                <a:effectLst/>
                <a:latin typeface="Comic Sans MS" pitchFamily="66" charset="0"/>
                <a:ea typeface="Times New Roman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741556" y="1721860"/>
            <a:ext cx="69987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Возможные способы построения</a:t>
            </a:r>
            <a:endParaRPr lang="ru-RU" sz="3200" b="1" cap="none" spc="0" dirty="0">
              <a:ln w="1905"/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36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43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800" smtClean="0">
              <a:solidFill>
                <a:srgbClr val="4C4C4C"/>
              </a:solidFill>
            </a:endParaRPr>
          </a:p>
        </p:txBody>
      </p:sp>
      <p:pic>
        <p:nvPicPr>
          <p:cNvPr id="1029" name="Picture 5" descr="http://askinmask.com/wp-content/uploads/2010/12/kak-narisovat-krug_5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5735"/>
            <a:ext cx="4587766" cy="35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68" y="-60386"/>
            <a:ext cx="3942272" cy="38716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596" y="1807380"/>
            <a:ext cx="4632385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Найдите центр </a:t>
            </a:r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детали</a:t>
            </a:r>
            <a:endParaRPr lang="ru-RU" sz="2400" b="1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r>
              <a:rPr lang="ru-RU" sz="24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без помощи </a:t>
            </a:r>
            <a:r>
              <a:rPr lang="ru-RU" sz="24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циркуля и линейки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663" y="258640"/>
            <a:ext cx="311501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Задача №2 </a:t>
            </a:r>
          </a:p>
        </p:txBody>
      </p:sp>
      <p:pic>
        <p:nvPicPr>
          <p:cNvPr id="1028" name="Picture 4" descr="http://img0.liveinternet.ru/images/attach/c/6/90/747/90747468_2418775_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466" r="297"/>
          <a:stretch/>
        </p:blipFill>
        <p:spPr bwMode="auto">
          <a:xfrm>
            <a:off x="3683479" y="3338422"/>
            <a:ext cx="5658928" cy="38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55450" y="928624"/>
            <a:ext cx="2276585" cy="7201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psilonCTT" pitchFamily="2" charset="0"/>
              </a:rPr>
              <a:t>НА ДАЧЕ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782" y="2888501"/>
            <a:ext cx="4572000" cy="396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44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89518" y="1915063"/>
            <a:ext cx="45374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Подводим итоги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0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592" y="1147296"/>
            <a:ext cx="3783724" cy="55215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>
              <a:lnSpc>
                <a:spcPct val="80000"/>
              </a:lnSpc>
            </a:pPr>
            <a:endParaRPr lang="ru-RU" sz="2100" b="1" u="sng" dirty="0" smtClean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28600">
              <a:lnSpc>
                <a:spcPct val="80000"/>
              </a:lnSpc>
            </a:pPr>
            <a:r>
              <a:rPr lang="ru-RU" sz="2100" b="1" u="sng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ПО ГОРИЗОНТАЛИ:</a:t>
            </a:r>
          </a:p>
          <a:p>
            <a:pPr marL="228600">
              <a:lnSpc>
                <a:spcPct val="80000"/>
              </a:lnSpc>
            </a:pPr>
            <a:endParaRPr lang="ru-RU" sz="2100" dirty="0" smtClean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10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ОТРЕЗОК, СОЕДИНЯЮЩИЙ ТОЧКУ ОКРУЖНОСТИ С ЕЁ ЦЕНТРОМ.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100" dirty="0" smtClean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10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МНОЖЕСТВО ТОЧЕК ПЛОСКОСТИ, РАВНОУДАЛЁННЫХ ОТ ДАННОЙ ТОЧКИ.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100" dirty="0" smtClean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10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ЧАСТЬ ОКРУЖНОСТИ, ОГРАНИЧЕННАЯ ДВУМЯ ТОЧКАМИ ОКРУЖНОСТИ.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100" dirty="0" smtClean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10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ХОРДА, ПРОХОДЯЩАЯ ЧЕРЕЗ ЦЕНТР ОКРУЖНОСТИ.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20204" y="110362"/>
            <a:ext cx="5029200" cy="65925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0510">
              <a:lnSpc>
                <a:spcPct val="80000"/>
              </a:lnSpc>
            </a:pPr>
            <a:endParaRPr lang="ru-RU" sz="2200" b="1" u="sng" dirty="0" smtClean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70510">
              <a:lnSpc>
                <a:spcPct val="80000"/>
              </a:lnSpc>
            </a:pPr>
            <a:r>
              <a:rPr lang="ru-RU" sz="2200" b="1" u="sng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ПО </a:t>
            </a:r>
            <a:r>
              <a:rPr lang="ru-RU" sz="2200" b="1" u="sng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ВЕРТИКАЛИ:</a:t>
            </a:r>
          </a:p>
          <a:p>
            <a:pPr marL="270510">
              <a:lnSpc>
                <a:spcPct val="80000"/>
              </a:lnSpc>
            </a:pPr>
            <a:endParaRPr lang="ru-RU" sz="22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2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ЧАСТЬ ПЛОСКОСТИ, ОГРАНИЧЕННАЯ ОКРУЖНОСТЬЮ.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2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2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ПРЯМАЯ, ИМЕЮЩАЯ С ОКРУЖНОСТЬЮ ДВЕ ОБЩИХ ТОЧКИ.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2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2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ОТРЕЗОК, СОЕДИНЯЮЩИЙ ДВЕ ТОЧКИ ОКРУЖНОСТИ.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2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2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ПРЯМАЯ, ИМЕЮЩАЯ С ОКРУЖНОСТЬЮ ОДНУ ОБЩУЮ ТОЧКУ.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2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2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ОНИ БЫВАЮТ ВПИСАННЫМИ И ЦЕНТРАЛЬНЫМИ.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2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2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 ТОЧКА, ОТ КОТОРОЙ РАВНОУДАЛЕНЫ ВСЕ ТОЧКИ ОКРУЖНОСТИ.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1975" y="-63064"/>
            <a:ext cx="2500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6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Кроссворд.</a:t>
            </a:r>
          </a:p>
        </p:txBody>
      </p:sp>
      <p:sp>
        <p:nvSpPr>
          <p:cNvPr id="4" name="Прямоугольник 3"/>
          <p:cNvSpPr/>
          <p:nvPr/>
        </p:nvSpPr>
        <p:spPr>
          <a:xfrm rot="19883445">
            <a:off x="1542537" y="2169608"/>
            <a:ext cx="6930619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spc="60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Проверим?</a:t>
            </a:r>
            <a:endParaRPr lang="ru-RU" sz="8800" b="1" spc="60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24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12148" y="0"/>
            <a:ext cx="36318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урока</a:t>
            </a:r>
            <a:endParaRPr lang="ru-RU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99736" y="638203"/>
            <a:ext cx="6944263" cy="23221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ru-RU" b="1" dirty="0" smtClean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Повторение </a:t>
            </a:r>
            <a:r>
              <a:rPr lang="ru-RU" b="1" dirty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ранее изученного теоретического материла;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Применение полученных знаний при решении задач разного уровня сложности, в том числе задач ОГЭ и ЕГЭ;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Применение изученного материала при выполнении практических </a:t>
            </a:r>
            <a:r>
              <a:rPr lang="ru-RU" b="1" dirty="0" smtClean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задач; </a:t>
            </a:r>
            <a:endParaRPr lang="ru-RU" b="1" dirty="0">
              <a:solidFill>
                <a:srgbClr val="600000"/>
              </a:solidFill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b="1" dirty="0" smtClean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Дальнейшие </a:t>
            </a:r>
            <a:r>
              <a:rPr lang="ru-RU" b="1" dirty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исследования свойств окружности с целью получения новых знаний</a:t>
            </a:r>
            <a:r>
              <a:rPr lang="ru-RU" b="1" dirty="0" smtClean="0">
                <a:solidFill>
                  <a:srgbClr val="60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ru-RU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668" y="2691290"/>
            <a:ext cx="879933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66700" indent="-180975">
              <a:buFont typeface="Arial" pitchFamily="34" charset="0"/>
              <a:buChar char="•"/>
            </a:pP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66700" indent="-180975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 какой темой мы сегодня работали?</a:t>
            </a:r>
          </a:p>
          <a:p>
            <a:pPr marL="266700" indent="-180975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Удалось ли достичь намеченных целей?</a:t>
            </a:r>
          </a:p>
          <a:p>
            <a:pPr marL="266700" indent="-180975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нового вы сегодня узнали?</a:t>
            </a:r>
          </a:p>
          <a:p>
            <a:pPr marL="266700" indent="-180975">
              <a:buFont typeface="Arial" pitchFamily="34" charset="0"/>
              <a:buChar char="•"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Был ли урок полезен?</a:t>
            </a:r>
          </a:p>
          <a:p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174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05259" y="111613"/>
            <a:ext cx="3113738" cy="830997"/>
          </a:xfrm>
          <a:prstGeom prst="rect">
            <a:avLst/>
          </a:prstGeom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Рефлексия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23950"/>
            <a:ext cx="88646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1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6" y="-15765"/>
            <a:ext cx="9204271" cy="687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267" y="440230"/>
            <a:ext cx="69373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588" y="3740753"/>
            <a:ext cx="555942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6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0184" y="4827662"/>
            <a:ext cx="5392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Спасибо!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47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6211" y="163124"/>
            <a:ext cx="8617789" cy="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u="sng" dirty="0" smtClean="0">
                <a:solidFill>
                  <a:srgbClr val="B8E2F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  <a:endParaRPr lang="ru-RU" sz="4000" u="sng" dirty="0">
              <a:solidFill>
                <a:srgbClr val="B8E2F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078288" y="919480"/>
                <a:ext cx="824685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1" kern="0" smtClean="0">
                          <a:ln w="1905"/>
                          <a:solidFill>
                            <a:srgbClr val="0070C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Cambria Math"/>
                        </a:rPr>
                        <m:t>Найдите сумму углов  пятиконечной звезды</m:t>
                      </m:r>
                    </m:oMath>
                  </m:oMathPara>
                </a14:m>
                <a:endParaRPr lang="ru-RU" sz="2400" kern="0" dirty="0">
                  <a:ln w="1905"/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288" y="919480"/>
                <a:ext cx="8246853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76" y="1689959"/>
            <a:ext cx="4547759" cy="4547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909" y="767600"/>
            <a:ext cx="76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6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305" y="-12878"/>
            <a:ext cx="5647383" cy="68634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>
              <a:lnSpc>
                <a:spcPct val="80000"/>
              </a:lnSpc>
              <a:spcAft>
                <a:spcPts val="0"/>
              </a:spcAft>
            </a:pPr>
            <a:endParaRPr lang="ru-RU" sz="12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28600">
              <a:lnSpc>
                <a:spcPct val="80000"/>
              </a:lnSpc>
              <a:spcAft>
                <a:spcPts val="0"/>
              </a:spcAft>
            </a:pPr>
            <a:r>
              <a:rPr lang="ru-RU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ПО ГОРИЗОНТАЛИ:</a:t>
            </a:r>
          </a:p>
          <a:p>
            <a:pPr marL="228600">
              <a:lnSpc>
                <a:spcPct val="80000"/>
              </a:lnSpc>
              <a:spcAft>
                <a:spcPts val="0"/>
              </a:spcAft>
            </a:pP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ОТРЕЗОК, СОЕДИНЯЮЩИЙ ТОЧКУ ОКРУЖНОСТИ С ЕЁ ЦЕНТРОМ.</a:t>
            </a: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МНОЖЕСТВО ТОЧЕК ПЛОСКОСТИ, РАВНОУДАЛЁН-НЫХ ОТ ДАННОЙ ТОЧКИ.</a:t>
            </a: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ЧАСТЬ ОКРУЖНОСТИ, ОГРАНИЧЕННАЯ ДВУМЯ ТОЧКАМИ ОКРУЖНОСТИ.</a:t>
            </a: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ХОРДА, ПРОХОДЯЩАЯ ЧЕРЕЗ ЦЕНТР ОКРУЖНОСТИ.</a:t>
            </a: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</a:pPr>
            <a:endParaRPr lang="ru-RU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05471" y="649137"/>
            <a:ext cx="1749132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Радиус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9081" y="2591707"/>
            <a:ext cx="290130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Окружность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55650" y="4356105"/>
            <a:ext cx="1192891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Дуга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94366" y="5772782"/>
            <a:ext cx="2166299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Диаметр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5307"/>
            <a:ext cx="63774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Ответы</a:t>
            </a:r>
            <a:endParaRPr lang="ru-RU" sz="54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8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6306" y="-12878"/>
            <a:ext cx="6007982" cy="69495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0510">
              <a:lnSpc>
                <a:spcPct val="80000"/>
              </a:lnSpc>
            </a:pPr>
            <a:r>
              <a:rPr lang="ru-RU" sz="2800" b="1" u="sng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ПО </a:t>
            </a:r>
            <a:r>
              <a:rPr lang="ru-RU" sz="2800" b="1" u="sng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ВЕРТИКАЛИ:</a:t>
            </a:r>
          </a:p>
          <a:p>
            <a:pPr marL="270510">
              <a:lnSpc>
                <a:spcPct val="80000"/>
              </a:lnSpc>
            </a:pPr>
            <a:endParaRPr lang="ru-RU" sz="28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ЧАСТЬ ПЛОСКОСТИ, ОГРАНИЧЕННАЯ ОКРУЖНОСТЬЮ</a:t>
            </a:r>
            <a:r>
              <a:rPr lang="ru-RU" sz="25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0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5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ПРЯМАЯ, ИМЕЮЩАЯ С ОКРУЖНОСТЬЮ ДВЕ ОБЩИХ ТОЧКИ.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0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ОТРЕЗОК, СОЕДИНЯЮЩИЙ ДВЕ ТОЧКИ ОКРУЖНОСТИ.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0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ПРЯМАЯ, ИМЕЮЩАЯ С ОКРУЖНОСТЬЮ ОДНУ ОБЩУЮ ТОЧКУ.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ОНИ БЫВАЮТ ВПИСАННЫМИ И ЦЕНТРАЛЬНЫМИ.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endParaRPr lang="ru-RU" sz="240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ru-RU" sz="240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 ТОЧКА, ОТ КОТОРОЙ РАВНОУДАЛЕНЫ ВСЕ ТОЧКИ ОКРУЖНОСТИ.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76112" y="584742"/>
            <a:ext cx="1168461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Круг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90913" y="1728823"/>
            <a:ext cx="2124299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Секущая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94282" y="3815192"/>
            <a:ext cx="2949718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Касательная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76421" y="5772782"/>
            <a:ext cx="153272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5307"/>
            <a:ext cx="63774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Ответы</a:t>
            </a:r>
            <a:endParaRPr lang="ru-RU" sz="54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96143" y="2847130"/>
            <a:ext cx="1551643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Хорда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85348" y="4755350"/>
            <a:ext cx="1242584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Углы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5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8473" y="184667"/>
            <a:ext cx="5435527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ru-RU" sz="4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Кроссворд. Ответы.</a:t>
            </a:r>
            <a:endParaRPr lang="ru-RU" sz="4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8383" y="1937015"/>
            <a:ext cx="75274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ОКРУЖНОСТЬ</a:t>
            </a:r>
            <a:endParaRPr lang="ru-RU" sz="8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44477" y="1240956"/>
            <a:ext cx="3350917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ru-RU" sz="4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 урока:</a:t>
            </a:r>
            <a:endParaRPr lang="ru-RU" sz="4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76" y="1075048"/>
            <a:ext cx="7439596" cy="55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68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4004451" y="-236490"/>
            <a:ext cx="5439103" cy="5076497"/>
          </a:xfrm>
          <a:prstGeom prst="ellipse">
            <a:avLst/>
          </a:prstGeom>
          <a:effectLst>
            <a:softEdge rad="635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9725" y="3838904"/>
            <a:ext cx="3893566" cy="6340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400" b="1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Игорь Фёдорович </a:t>
            </a:r>
            <a:r>
              <a:rPr lang="ru-RU" sz="2400" b="1" dirty="0" err="1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Шарыгин</a:t>
            </a:r>
            <a:endParaRPr lang="ru-RU" sz="2400" b="1" dirty="0" smtClean="0">
              <a:ln w="1905"/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(1937-2004)</a:t>
            </a:r>
            <a:endParaRPr lang="ru-RU" sz="2000" dirty="0">
              <a:ln w="1905"/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http://www.rudata.ru/w/images/b/b4/Igor_Sharigi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5" y="189192"/>
            <a:ext cx="4224349" cy="3294994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Шаблоны презентаций\Рисунки Геометрические\Ma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657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359" y="440877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Российский математик</a:t>
            </a:r>
          </a:p>
          <a:p>
            <a:pPr algn="ctr"/>
            <a:r>
              <a:rPr lang="ru-RU" sz="24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педагог, специалист по элементарной геометрии, популяризатор науки, автор учебников и пособий для школьников.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58950"/>
            <a:ext cx="4713287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00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925991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1752" y="1937015"/>
            <a:ext cx="7053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ОКРУЖНОСТЬ</a:t>
            </a:r>
            <a:endParaRPr lang="ru-RU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52486" y="1884464"/>
            <a:ext cx="58564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урока</a:t>
            </a:r>
            <a:endParaRPr lang="ru-RU" sz="8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4" y="4997004"/>
            <a:ext cx="1753571" cy="175796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8" y="2759794"/>
            <a:ext cx="4303713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72" y="-126221"/>
            <a:ext cx="461486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984" y="3317725"/>
            <a:ext cx="4346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804803"/>
            <a:ext cx="45116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04" y="4852987"/>
            <a:ext cx="60166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7" y="1678317"/>
            <a:ext cx="59991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510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9f8441afe8aa841a90842ecf33abac83957c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Мифы и легенды Древней Греции">
  <a:themeElements>
    <a:clrScheme name="Другая 37">
      <a:dk1>
        <a:srgbClr val="6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Другая 2">
      <a:majorFont>
        <a:latin typeface="DS Greece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66CCFF"/>
      </a:accent1>
      <a:accent2>
        <a:srgbClr val="00FF80"/>
      </a:accent2>
      <a:accent3>
        <a:srgbClr val="FFFFFF"/>
      </a:accent3>
      <a:accent4>
        <a:srgbClr val="404040"/>
      </a:accent4>
      <a:accent5>
        <a:srgbClr val="B8E2FF"/>
      </a:accent5>
      <a:accent6>
        <a:srgbClr val="00E773"/>
      </a:accent6>
      <a:hlink>
        <a:srgbClr val="666666"/>
      </a:hlink>
      <a:folHlink>
        <a:srgbClr val="FF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Мифы и легенды Древней Греции">
  <a:themeElements>
    <a:clrScheme name="Другая 37">
      <a:dk1>
        <a:srgbClr val="6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Другая 2">
      <a:majorFont>
        <a:latin typeface="DS Greece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Мифы и легенды Древней Греции">
  <a:themeElements>
    <a:clrScheme name="Другая 37">
      <a:dk1>
        <a:srgbClr val="6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Другая 2">
      <a:majorFont>
        <a:latin typeface="DS Greece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2015</TotalTime>
  <Words>1113</Words>
  <Application>Microsoft Office PowerPoint</Application>
  <PresentationFormat>Экран (4:3)</PresentationFormat>
  <Paragraphs>311</Paragraphs>
  <Slides>44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Эркер</vt:lpstr>
      <vt:lpstr>3_Тема Office</vt:lpstr>
      <vt:lpstr>4_Тема Office</vt:lpstr>
      <vt:lpstr>Default Design</vt:lpstr>
      <vt:lpstr>Мифы и легенды Древней Греции</vt:lpstr>
      <vt:lpstr>Тема Office</vt:lpstr>
      <vt:lpstr>1_Тема Office</vt:lpstr>
      <vt:lpstr>5_Тема Office</vt:lpstr>
      <vt:lpstr>1_Мифы и легенды Древней Греции</vt:lpstr>
      <vt:lpstr>2_Мифы и легенды Древней Греции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181</cp:revision>
  <cp:lastPrinted>2017-03-12T15:39:50Z</cp:lastPrinted>
  <dcterms:created xsi:type="dcterms:W3CDTF">2013-11-19T05:52:05Z</dcterms:created>
  <dcterms:modified xsi:type="dcterms:W3CDTF">2017-04-07T20:17:49Z</dcterms:modified>
</cp:coreProperties>
</file>