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0" r:id="rId2"/>
    <p:sldId id="319" r:id="rId3"/>
    <p:sldId id="318" r:id="rId4"/>
    <p:sldId id="316" r:id="rId5"/>
    <p:sldId id="317" r:id="rId6"/>
    <p:sldId id="326" r:id="rId7"/>
    <p:sldId id="324" r:id="rId8"/>
    <p:sldId id="328" r:id="rId9"/>
    <p:sldId id="32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66"/>
    <a:srgbClr val="A1F200"/>
    <a:srgbClr val="3BFF3B"/>
    <a:srgbClr val="00CC00"/>
    <a:srgbClr val="3399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26" autoAdjust="0"/>
    <p:restoredTop sz="94667" autoAdjust="0"/>
  </p:normalViewPr>
  <p:slideViewPr>
    <p:cSldViewPr>
      <p:cViewPr varScale="1">
        <p:scale>
          <a:sx n="69" d="100"/>
          <a:sy n="69" d="100"/>
        </p:scale>
        <p:origin x="-8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DED9F-2460-4986-A017-103127774168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B5F54-8C3A-4924-A000-DF23AFA0E0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1799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63797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nsportal.ru/sites/default/files/2013/02/10/zaryadka_dlya_glaz.ppt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900igr.net/datas/russkij-jazyk/CHislo-glagola/0005-005-Prochitajte-tekst-najdite-glagoly-edinstvennogo-i-mnozhestvennogo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estedu.ru/test/russkij-yazyik/3-klass/chislo-glagolov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tepik.org/lesson/&#1056;&#1091;&#1089;&#1089;&#1082;&#1080;&#1081;-&#1103;&#1079;&#1099;&#1082;-40841/step/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ОУ ЕСОШ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735809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28794" y="500042"/>
            <a:ext cx="61655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Муниципальное образовательное учреждение </a:t>
            </a:r>
          </a:p>
          <a:p>
            <a:pPr algn="ctr"/>
            <a:r>
              <a:rPr lang="ru-RU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Ершовская</a:t>
            </a:r>
            <a:r>
              <a:rPr lang="ru-RU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средняя общеобразовательная школа»</a:t>
            </a:r>
          </a:p>
          <a:p>
            <a:pPr algn="ctr"/>
            <a:r>
              <a:rPr lang="ru-RU" sz="20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Камбарского</a:t>
            </a:r>
            <a:r>
              <a:rPr lang="ru-RU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района Удмуртской Республики</a:t>
            </a:r>
            <a:endParaRPr lang="ru-RU" sz="2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1714488"/>
            <a:ext cx="767819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Урок русского языка по теме  </a:t>
            </a:r>
          </a:p>
          <a:p>
            <a:pPr algn="ctr"/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«Единственное и множественное число </a:t>
            </a:r>
            <a:endParaRPr lang="ru-RU" sz="32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глаголов</a:t>
            </a:r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5072074"/>
            <a:ext cx="3185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ctr"/>
            <a:r>
              <a:rPr lang="ru-RU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Миннигалиева</a:t>
            </a:r>
            <a:r>
              <a:rPr lang="ru-RU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Н.А.</a:t>
            </a:r>
            <a:endParaRPr lang="ru-RU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00496" y="3286124"/>
            <a:ext cx="1192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2 класс</a:t>
            </a:r>
            <a:endParaRPr lang="ru-RU" sz="24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http://www.klgoo.narod.ru/dokum/2015-2016/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3286124"/>
            <a:ext cx="2416161" cy="321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ОУ ЕСОШ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735809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76" y="2071678"/>
            <a:ext cx="3329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https://learningapps.org/637970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28860" y="2071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357166"/>
            <a:ext cx="2909899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42976" y="571480"/>
            <a:ext cx="2175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  <a:endParaRPr lang="ru-RU" sz="3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1214422"/>
            <a:ext cx="38182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Откройте первую ссылку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выполните задание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3143248"/>
            <a:ext cx="2207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sz="3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2976" y="3714752"/>
            <a:ext cx="293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Выпишите глаголы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5852" y="4357694"/>
            <a:ext cx="2207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 3</a:t>
            </a:r>
            <a:endParaRPr lang="ru-RU" sz="3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5000636"/>
            <a:ext cx="43543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Разделите слова на 2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группы, </a:t>
            </a: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одчеркнув слова цветными</a:t>
            </a: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карандашами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3286124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рели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было, шевелит, жил, играл, танцевали, веселились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86314" y="4572008"/>
            <a:ext cx="34639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Шевелит     Грели</a:t>
            </a:r>
          </a:p>
          <a:p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Было           Танцевали</a:t>
            </a:r>
          </a:p>
          <a:p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             Веселились</a:t>
            </a:r>
          </a:p>
          <a:p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Играл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ОУ ЕСОШ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735809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00034" y="228599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Единственное и множественное число глаголов</a:t>
            </a:r>
            <a:endParaRPr lang="ru-RU" sz="3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5918" y="1500174"/>
            <a:ext cx="1776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Тема урока:</a:t>
            </a:r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428604"/>
            <a:ext cx="1773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Цель урока:</a:t>
            </a:r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57686" y="107154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Сформировать представление  о глаголах в единственном и множественном числе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86380" y="2500306"/>
            <a:ext cx="2110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Задача урока:</a:t>
            </a:r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286248" y="3214686"/>
            <a:ext cx="435771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ознакомить с понятием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«единственное и множественное число глаголов»,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совершенствовать умения определять число глаголов.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2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ОУ ЕСОШ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735809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85786" y="714356"/>
            <a:ext cx="40756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такое глагол?</a:t>
            </a:r>
            <a:endParaRPr lang="ru-RU" sz="3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1928802"/>
            <a:ext cx="39835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Глагол – это часть </a:t>
            </a:r>
            <a:r>
              <a:rPr lang="ru-RU" sz="2400" b="1" i="1" u="sng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речи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которая обозначает </a:t>
            </a:r>
          </a:p>
          <a:p>
            <a:pPr algn="ctr"/>
            <a:r>
              <a:rPr lang="ru-RU" sz="2400" b="1" i="1" u="sng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действие предмета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отвечает на вопросы</a:t>
            </a:r>
          </a:p>
          <a:p>
            <a:pPr algn="ctr"/>
            <a:r>
              <a:rPr lang="ru-RU" sz="2400" b="1" i="1" u="sng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Что делает? Что делают?</a:t>
            </a:r>
            <a:endParaRPr lang="ru-RU" sz="2400" b="1" i="1" u="sng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1357298"/>
            <a:ext cx="17652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№88 стр.41</a:t>
            </a:r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29256" y="571480"/>
            <a:ext cx="1688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№77стр.36</a:t>
            </a:r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00562" y="1357298"/>
            <a:ext cx="38323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Тучи по небу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бежали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Тучи солнышку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мешали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Рос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грибок,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цвёл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цветок,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с цветком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играл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щенок.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86216" y="3286124"/>
          <a:ext cx="4857784" cy="1261872"/>
        </p:xfrm>
        <a:graphic>
          <a:graphicData uri="http://schemas.openxmlformats.org/drawingml/2006/table">
            <a:tbl>
              <a:tblPr/>
              <a:tblGrid>
                <a:gridCol w="4857784"/>
              </a:tblGrid>
              <a:tr h="928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Определите </a:t>
                      </a:r>
                      <a:r>
                        <a:rPr lang="ru-RU" sz="36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число </a:t>
                      </a:r>
                      <a:r>
                        <a:rPr lang="ru-RU" sz="3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глаголов.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23092" y="4500570"/>
            <a:ext cx="472090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Бежали – </a:t>
            </a: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мн.ч.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Мешали – </a:t>
            </a: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мн.ч.</a:t>
            </a: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Рос – </a:t>
            </a: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ед.ч.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Цвёл – </a:t>
            </a: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ед.ч.</a:t>
            </a: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Играл – </a:t>
            </a: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ед.ч.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ОУ ЕСОШ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735809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43042" y="500042"/>
            <a:ext cx="59433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Определите число глаголов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500174"/>
            <a:ext cx="3386154" cy="2176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1428736"/>
            <a:ext cx="307183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142976" y="4714884"/>
            <a:ext cx="32861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hlinkClick r:id="rId5"/>
              </a:rPr>
              <a:t>http://nsportal.ru/sites/default/files/2013/02/10/zaryadka_dlya_glaz.ppt</a:t>
            </a:r>
            <a:r>
              <a:rPr lang="ru-RU" u="sng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ОУ ЕСОШ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735809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5143512"/>
            <a:ext cx="37147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hlinkClick r:id="rId3"/>
              </a:rPr>
              <a:t>http://900igr.net/datas/russkij-jazyk/CHislo-glagola/0005-005-Prochitajte-tekst-najdite-glagoly-edinstvennogo-i-mnozhestvennogo.jpg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795574" y="10096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57148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Найдите глаголы единственного и множественного числа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04" y="2071678"/>
            <a:ext cx="2516202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Снятся – мн.ч.</a:t>
            </a:r>
          </a:p>
          <a:p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Закипают – мн.ч</a:t>
            </a:r>
          </a:p>
          <a:p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Клубится – ед.ч.</a:t>
            </a:r>
          </a:p>
          <a:p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Пышет – ед.ч.</a:t>
            </a:r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786314" y="1142984"/>
          <a:ext cx="3929090" cy="2243328"/>
        </p:xfrm>
        <a:graphic>
          <a:graphicData uri="http://schemas.openxmlformats.org/drawingml/2006/table">
            <a:tbl>
              <a:tblPr/>
              <a:tblGrid>
                <a:gridCol w="405622"/>
                <a:gridCol w="1769925"/>
                <a:gridCol w="1753543"/>
              </a:tblGrid>
              <a:tr h="265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Глагол</a:t>
                      </a:r>
                      <a:endParaRPr lang="ru-RU" sz="1600" b="1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38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28775" algn="l"/>
                        </a:tabLs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единственном числе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28775" algn="l"/>
                        </a:tabLs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 множественном числе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b="1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="1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="1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01" marR="54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143372" y="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Выписать предложения в соответствии с шифром, раскрывая скобки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71934" y="3286124"/>
            <a:ext cx="47863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Шиповник 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цв</a:t>
            </a:r>
            <a:r>
              <a:rPr lang="ru-RU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тёт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(ед.ч.)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розовыми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цв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тами. 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Желтеют </a:t>
            </a:r>
            <a:r>
              <a:rPr lang="ru-RU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(мн.ч)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лотятся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(мн.ч.)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листья в с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ду. На месте вчерашних луж 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хрустят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(мн.ч.)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дяные корочки. Л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ства 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поблескивает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(ед.ч.)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жит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(ед.ч.)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около д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ревьев пушистыми бугорками.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ОУ ЕСОШ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7358090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00" y="500042"/>
          <a:ext cx="4191008" cy="630936"/>
        </p:xfrm>
        <a:graphic>
          <a:graphicData uri="http://schemas.openxmlformats.org/drawingml/2006/table">
            <a:tbl>
              <a:tblPr/>
              <a:tblGrid>
                <a:gridCol w="4191008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600" b="1" i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Выполните тест</a:t>
                      </a:r>
                      <a:endParaRPr lang="ru-RU" sz="3600" b="1" i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28596" y="5786454"/>
            <a:ext cx="3643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hlinkClick r:id="rId3"/>
              </a:rPr>
              <a:t>http://testedu.ru/test/russkij-yazyik/3-klass/chislo-glagolov.html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5601" name="Picture 1" descr="C:\Users\МБОУ ЕСОШ\Desktop\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1357298"/>
            <a:ext cx="5164801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ОУ ЕСОШ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735809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71538" y="428604"/>
            <a:ext cx="73570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Оцените смайликами свою работу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00364" y="1500174"/>
          <a:ext cx="5072098" cy="420624"/>
        </p:xfrm>
        <a:graphic>
          <a:graphicData uri="http://schemas.openxmlformats.org/drawingml/2006/table">
            <a:tbl>
              <a:tblPr/>
              <a:tblGrid>
                <a:gridCol w="5072098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i="0" dirty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Мне всё понятно, работал хорошо</a:t>
                      </a:r>
                      <a:r>
                        <a:rPr lang="ru-RU" sz="2400" b="1" i="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endParaRPr lang="ru-RU" sz="2400" b="1" i="0" dirty="0">
                        <a:solidFill>
                          <a:srgbClr val="FFFF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1214422"/>
            <a:ext cx="867513" cy="92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286000" y="2714620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Мог бы работать лучше, кое- что не понимаю.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2428868"/>
            <a:ext cx="92869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286116" y="4000504"/>
          <a:ext cx="4119570" cy="523178"/>
        </p:xfrm>
        <a:graphic>
          <a:graphicData uri="http://schemas.openxmlformats.org/drawingml/2006/table">
            <a:tbl>
              <a:tblPr/>
              <a:tblGrid>
                <a:gridCol w="4119570"/>
              </a:tblGrid>
              <a:tr h="5231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Мне трудно, нужна помощь</a:t>
                      </a:r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9" name="Рисунок 8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14546" y="3857628"/>
            <a:ext cx="857256" cy="7858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БОУ ЕСОШ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0090"/>
            <a:ext cx="9144000" cy="735809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57158" y="142852"/>
            <a:ext cx="40664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714356"/>
            <a:ext cx="3000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hlinkClick r:id="rId3"/>
              </a:rPr>
              <a:t>https://stepik.org/lesson/Русский-язык-40841/step/5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500166" y="1357298"/>
            <a:ext cx="2392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Ссылка в почте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5" name="Picture 7" descr="http://shelharrington.com/wp-content/uploads/2013/06/bigstock-Happy-Smiley-Emoticon-Face-4069556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88" y="2071678"/>
            <a:ext cx="4591514" cy="303040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1643042" y="5000636"/>
            <a:ext cx="55787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Спасибо за урок!</a:t>
            </a:r>
            <a:endParaRPr lang="ru-RU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347</Words>
  <Application>Microsoft Office PowerPoint</Application>
  <PresentationFormat>Экран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МБОУ ЕСОШ</cp:lastModifiedBy>
  <cp:revision>131</cp:revision>
  <dcterms:modified xsi:type="dcterms:W3CDTF">2017-04-03T17:31:27Z</dcterms:modified>
</cp:coreProperties>
</file>