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32"/>
  </p:notesMasterIdLst>
  <p:sldIdLst>
    <p:sldId id="28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2" r:id="rId29"/>
    <p:sldId id="286" r:id="rId30"/>
    <p:sldId id="284" r:id="rId31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5F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4624" autoAdjust="0"/>
  </p:normalViewPr>
  <p:slideViewPr>
    <p:cSldViewPr>
      <p:cViewPr>
        <p:scale>
          <a:sx n="105" d="100"/>
          <a:sy n="105" d="100"/>
        </p:scale>
        <p:origin x="-7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BA156-7494-4811-949B-A926687CFC46}" type="datetimeFigureOut">
              <a:rPr lang="ru-RU" smtClean="0"/>
              <a:pPr/>
              <a:t>25.04.2017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74A866-DC0A-4585-909A-00B8F2A21A1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08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Девочки и мальчики, посмотрите, кто к нам пришел сегодня в гости.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 его узнали? (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дети – Лунтик)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.Знаете, баба Капа, задала задания, но Лунтик не смог сам с ними справиться и не хочет огорчать бабу Капу. Он решил обратиться к нам за помощью. Давайте ему поможем. А если мы будем работать дружно, то справимся с любым заданием.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4A866-DC0A-4585-909A-00B8F2A21A1F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4A866-DC0A-4585-909A-00B8F2A21A1F}" type="slidenum">
              <a:rPr lang="ru-RU" smtClean="0"/>
              <a:pPr/>
              <a:t>17</a:t>
            </a:fld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4A866-DC0A-4585-909A-00B8F2A21A1F}" type="slidenum">
              <a:rPr lang="ru-RU" smtClean="0"/>
              <a:pPr/>
              <a:t>18</a:t>
            </a:fld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4A866-DC0A-4585-909A-00B8F2A21A1F}" type="slidenum">
              <a:rPr lang="ru-RU" smtClean="0"/>
              <a:pPr/>
              <a:t>19</a:t>
            </a:fld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4A866-DC0A-4585-909A-00B8F2A21A1F}" type="slidenum">
              <a:rPr lang="ru-RU" smtClean="0"/>
              <a:pPr/>
              <a:t>21</a:t>
            </a:fld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4A866-DC0A-4585-909A-00B8F2A21A1F}" type="slidenum">
              <a:rPr lang="ru-RU" smtClean="0"/>
              <a:pPr/>
              <a:t>25</a:t>
            </a:fld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4A866-DC0A-4585-909A-00B8F2A21A1F}" type="slidenum">
              <a:rPr lang="ru-RU" smtClean="0"/>
              <a:pPr/>
              <a:t>27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4A866-DC0A-4585-909A-00B8F2A21A1F}" type="slidenum">
              <a:rPr lang="ru-RU" smtClean="0"/>
              <a:pPr/>
              <a:t>3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4A866-DC0A-4585-909A-00B8F2A21A1F}" type="slidenum">
              <a:rPr lang="ru-RU" smtClean="0"/>
              <a:pPr/>
              <a:t>4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4A866-DC0A-4585-909A-00B8F2A21A1F}" type="slidenum">
              <a:rPr lang="ru-RU" smtClean="0"/>
              <a:pPr/>
              <a:t>6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4A866-DC0A-4585-909A-00B8F2A21A1F}" type="slidenum">
              <a:rPr lang="ru-RU" smtClean="0"/>
              <a:pPr/>
              <a:t>8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4A866-DC0A-4585-909A-00B8F2A21A1F}" type="slidenum">
              <a:rPr lang="ru-RU" smtClean="0"/>
              <a:pPr/>
              <a:t>11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Правильно ли Лунтик поселил животных?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4A866-DC0A-4585-909A-00B8F2A21A1F}" type="slidenum">
              <a:rPr lang="ru-RU" smtClean="0"/>
              <a:pPr/>
              <a:t>14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dirty="0" smtClean="0">
                <a:solidFill>
                  <a:schemeClr val="tx1">
                    <a:lumMod val="9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Молодцы! Мы помогли Лунтику, справиться с этим заданием.</a:t>
            </a:r>
            <a:endParaRPr lang="ru-RU" sz="1200" b="0" i="0" kern="120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4A866-DC0A-4585-909A-00B8F2A21A1F}" type="slidenum">
              <a:rPr lang="ru-RU" smtClean="0"/>
              <a:pPr/>
              <a:t>15</a:t>
            </a:fld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Помоги Лунтику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найти малышам своих мам.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4A866-DC0A-4585-909A-00B8F2A21A1F}" type="slidenum">
              <a:rPr lang="ru-RU" smtClean="0"/>
              <a:pPr/>
              <a:t>16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4/25/2017</a:t>
            </a:fld>
            <a:endParaRPr lang="en-US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4/25/2017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4/25/2017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4/25/2017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4/25/2017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4/25/2017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4/25/2017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4/25/2017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4/25/2017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4/25/2017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4/25/2017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4/25/2017</a:t>
            </a:fld>
            <a:endParaRPr lang="en-US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5.jpeg"/><Relationship Id="rId4" Type="http://schemas.openxmlformats.org/officeDocument/2006/relationships/image" Target="../media/image19.jpeg"/><Relationship Id="rId9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image" Target="../media/image26.jpeg"/><Relationship Id="rId5" Type="http://schemas.openxmlformats.org/officeDocument/2006/relationships/image" Target="../media/image21.jpeg"/><Relationship Id="rId10" Type="http://schemas.openxmlformats.org/officeDocument/2006/relationships/image" Target="../media/image25.jpeg"/><Relationship Id="rId4" Type="http://schemas.openxmlformats.org/officeDocument/2006/relationships/image" Target="../media/image20.jpeg"/><Relationship Id="rId9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3.jpeg"/><Relationship Id="rId5" Type="http://schemas.openxmlformats.org/officeDocument/2006/relationships/image" Target="../media/image12.jpeg"/><Relationship Id="rId10" Type="http://schemas.openxmlformats.org/officeDocument/2006/relationships/image" Target="../media/image22.jpeg"/><Relationship Id="rId4" Type="http://schemas.openxmlformats.org/officeDocument/2006/relationships/image" Target="../media/image25.jpeg"/><Relationship Id="rId9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ГБОУ прогимназия №677 Выборгского района Санкт-Петербурга</a:t>
            </a:r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133600"/>
            <a:ext cx="8915400" cy="43434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3000" dirty="0" smtClean="0">
                <a:latin typeface="Arial" pitchFamily="34" charset="0"/>
                <a:cs typeface="Arial" pitchFamily="34" charset="0"/>
              </a:rPr>
              <a:t>«Дикие животные средней полосы и жарких стран»</a:t>
            </a:r>
          </a:p>
          <a:p>
            <a:pPr algn="ctr"/>
            <a:r>
              <a:rPr lang="ru-RU" sz="3000" dirty="0" smtClean="0">
                <a:latin typeface="Arial" pitchFamily="34" charset="0"/>
                <a:cs typeface="Arial" pitchFamily="34" charset="0"/>
              </a:rPr>
              <a:t>(средняя группа)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1700" dirty="0" smtClean="0">
                <a:latin typeface="Arial" pitchFamily="34" charset="0"/>
                <a:cs typeface="Arial" pitchFamily="34" charset="0"/>
              </a:rPr>
              <a:t>Подготовили  воспитатели:</a:t>
            </a:r>
          </a:p>
          <a:p>
            <a:r>
              <a:rPr lang="ru-RU" sz="1700" dirty="0" smtClean="0">
                <a:latin typeface="Arial" pitchFamily="34" charset="0"/>
                <a:cs typeface="Arial" pitchFamily="34" charset="0"/>
              </a:rPr>
              <a:t>Бахтеева М.А.</a:t>
            </a:r>
          </a:p>
          <a:p>
            <a:r>
              <a:rPr lang="ru-RU" sz="1700" dirty="0" smtClean="0">
                <a:latin typeface="Arial" pitchFamily="34" charset="0"/>
                <a:cs typeface="Arial" pitchFamily="34" charset="0"/>
              </a:rPr>
              <a:t>Константинова К.В.</a:t>
            </a:r>
          </a:p>
          <a:p>
            <a:r>
              <a:rPr lang="ru-RU" sz="1700" dirty="0" smtClean="0">
                <a:latin typeface="Arial" pitchFamily="34" charset="0"/>
                <a:cs typeface="Arial" pitchFamily="34" charset="0"/>
              </a:rPr>
              <a:t>Кузнецова В.Б.</a:t>
            </a:r>
          </a:p>
          <a:p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700" dirty="0" smtClean="0">
                <a:latin typeface="Arial" pitchFamily="34" charset="0"/>
                <a:cs typeface="Arial" pitchFamily="34" charset="0"/>
              </a:rPr>
              <a:t>2017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kohuku.ru/uploads/forum/images/2013-06/13701786338086.jpg"/>
          <p:cNvPicPr>
            <a:picLocks noChangeAspect="1" noChangeArrowheads="1"/>
          </p:cNvPicPr>
          <p:nvPr/>
        </p:nvPicPr>
        <p:blipFill>
          <a:blip r:embed="rId2" cstate="print"/>
          <a:srcRect t="5633"/>
          <a:stretch>
            <a:fillRect/>
          </a:stretch>
        </p:blipFill>
        <p:spPr bwMode="auto">
          <a:xfrm>
            <a:off x="0" y="1752600"/>
            <a:ext cx="9144000" cy="5105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295400"/>
          </a:xfrm>
          <a:noFill/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Днем волки прячутся в логове, которое они устраивают в самых глухих местах, лесных чащобах, в расщелинах скал. Весной у волчицы появляются маленькие слепые волчата. Волчица выбирает укромное место для своего логова, где-нибудь в глубоком овраге, густо заросшем ивняком и ольхой, неподалеку от ручья или возле больших непроходимых болот. Волк помогает волчице воспитывать малышей, ходит на охоту, приносит добычу. Мама волчица зорко следит за волчатами, при малейшей опасности переносит их в другое надежное место.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144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ru-RU" sz="2800" b="1" i="1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Отгадай загадку</a:t>
            </a:r>
            <a:endParaRPr lang="ru-RU" sz="2800" b="1" i="1" dirty="0">
              <a:solidFill>
                <a:schemeClr val="tx1">
                  <a:lumMod val="9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209800"/>
            <a:ext cx="9144000" cy="4648200"/>
          </a:xfrm>
        </p:spPr>
        <p:txBody>
          <a:bodyPr>
            <a:normAutofit/>
          </a:bodyPr>
          <a:lstStyle/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ic.pics.livejournal.com/a_shalimov/19728146/20903/20903_3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19400"/>
            <a:ext cx="2819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Группа 10"/>
          <p:cNvGrpSpPr/>
          <p:nvPr/>
        </p:nvGrpSpPr>
        <p:grpSpPr>
          <a:xfrm>
            <a:off x="2362200" y="1143000"/>
            <a:ext cx="4648200" cy="1828800"/>
            <a:chOff x="2362200" y="1143000"/>
            <a:chExt cx="4648200" cy="1828800"/>
          </a:xfrm>
        </p:grpSpPr>
        <p:grpSp>
          <p:nvGrpSpPr>
            <p:cNvPr id="5" name="Группа 12"/>
            <p:cNvGrpSpPr/>
            <p:nvPr/>
          </p:nvGrpSpPr>
          <p:grpSpPr>
            <a:xfrm>
              <a:off x="2438400" y="1143000"/>
              <a:ext cx="4572000" cy="1828800"/>
              <a:chOff x="1219200" y="76200"/>
              <a:chExt cx="4572000" cy="1828800"/>
            </a:xfrm>
          </p:grpSpPr>
          <p:sp>
            <p:nvSpPr>
              <p:cNvPr id="9" name="Выноска-облако 8"/>
              <p:cNvSpPr/>
              <p:nvPr/>
            </p:nvSpPr>
            <p:spPr>
              <a:xfrm>
                <a:off x="1524000" y="76200"/>
                <a:ext cx="3657600" cy="1828800"/>
              </a:xfrm>
              <a:prstGeom prst="cloudCallout">
                <a:avLst>
                  <a:gd name="adj1" fmla="val -56245"/>
                  <a:gd name="adj2" fmla="val 68644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1219200" y="381000"/>
                <a:ext cx="4572000" cy="30777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endParaRPr lang="ru-RU" sz="1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0" name="Прямоугольник 9"/>
            <p:cNvSpPr/>
            <p:nvPr/>
          </p:nvSpPr>
          <p:spPr>
            <a:xfrm>
              <a:off x="2362200" y="1447800"/>
              <a:ext cx="4572000" cy="116955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Он зимой в берлоге спит,</a:t>
              </a:r>
              <a:b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Потихонечку храпит,</a:t>
              </a:r>
              <a:b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А проснётся, ну реветь, </a:t>
              </a:r>
              <a:b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Как зовут его? - … </a:t>
              </a:r>
              <a:b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(Медведь)</a:t>
              </a:r>
              <a:endPara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1746" name="Picture 2" descr="https://im0-tub-ru.yandex.net/i?id=e3f7c5353ee1118bd358a8d1043bbf1c&amp;n=33&amp;h=215&amp;w=3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581400"/>
            <a:ext cx="3635271" cy="2505076"/>
          </a:xfrm>
          <a:prstGeom prst="roundRect">
            <a:avLst/>
          </a:prstGeom>
          <a:noFill/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s1.1zoom.me/big3/222/387252-svetik.jpg"/>
          <p:cNvPicPr>
            <a:picLocks noChangeAspect="1" noChangeArrowheads="1"/>
          </p:cNvPicPr>
          <p:nvPr/>
        </p:nvPicPr>
        <p:blipFill>
          <a:blip r:embed="rId2" cstate="print"/>
          <a:srcRect t="4110"/>
          <a:stretch>
            <a:fillRect/>
          </a:stretch>
        </p:blipFill>
        <p:spPr bwMode="auto">
          <a:xfrm>
            <a:off x="0" y="1524000"/>
            <a:ext cx="9144000" cy="5334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52400" y="0"/>
            <a:ext cx="8610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Медведь живет в лесу, он большой и сильный. Он умеет быстро, почти бесшумно бегать, лазить по деревьям и даже прекрасно плавать. Медведь любит ягоды, орехи, фрукты и насекомых, рыбку. В зимний период медведь не нарушает тишину леса, он мирно спит в берлоге. Берлога - зимний дом медведя - может быть под корнями упавшего дерева или в большой куче хвороста. Но иногда медведь роет себе нору сам. Сверху засыплет берлогу пушистым снегом, останется только маленькая дырочка - для воздуха.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 t="4110"/>
          <a:stretch>
            <a:fillRect/>
          </a:stretch>
        </p:blipFill>
        <p:spPr bwMode="auto">
          <a:xfrm>
            <a:off x="0" y="1524000"/>
            <a:ext cx="9144000" cy="533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52400" y="0"/>
            <a:ext cx="88392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В середине зимы в берлоге рождаются медвежата - маленькими, слепыми. Медведица кормит их молоком. Весной они выходят из берлоги. Кроме медведицы, за малышами присматривает их старшая сестричка. Медвежата устраивают веселые игры. Кувыркаются, догоняют друг дружку, влезают на деревья. 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144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Игра «Кто где живет?»</a:t>
            </a:r>
            <a:endParaRPr lang="ru-RU" sz="2800" b="1" i="1" dirty="0">
              <a:solidFill>
                <a:schemeClr val="tx1">
                  <a:lumMod val="9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209800"/>
            <a:ext cx="9144000" cy="4648200"/>
          </a:xfrm>
        </p:spPr>
        <p:txBody>
          <a:bodyPr>
            <a:normAutofit/>
          </a:bodyPr>
          <a:lstStyle/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ic.pics.livejournal.com/a_shalimov/19728146/20903/20903_3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133600"/>
            <a:ext cx="2209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http://s017.radikal.ru/i438/1303/ca/569b56a044b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990600"/>
            <a:ext cx="2819400" cy="1752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5846" name="Picture 6" descr="http://www.publicdomainpictures.net/pictures/10000/velka/rabbit-hole-30021281548459aXJ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4953000"/>
            <a:ext cx="2794890" cy="167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5848" name="Picture 8" descr="http://hdwallpapersbuzz.com/wp-content/uploads/2016/09/Squirrel-HD-Photo-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4953000"/>
            <a:ext cx="2286000" cy="1714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5852" name="Picture 12" descr="http://www.graycell.ru/picture/big/dupl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2895600"/>
            <a:ext cx="2819400" cy="1905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3" name="Picture 2" descr="https://im0-tub-ru.yandex.net/i?id=e3f7c5353ee1118bd358a8d1043bbf1c&amp;n=33&amp;h=215&amp;w=3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33800" y="3048000"/>
            <a:ext cx="2667000" cy="1766888"/>
          </a:xfrm>
          <a:prstGeom prst="rect">
            <a:avLst/>
          </a:prstGeom>
          <a:noFill/>
          <a:ln w="3175">
            <a:solidFill>
              <a:schemeClr val="tx1">
                <a:lumMod val="95000"/>
              </a:schemeClr>
            </a:solidFill>
          </a:ln>
          <a:effectLst/>
        </p:spPr>
      </p:pic>
      <p:pic>
        <p:nvPicPr>
          <p:cNvPr id="35842" name="Picture 2" descr="http://animalsfoto.com/photo/cd/cdb172323428496a7577faf4e99492b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62200" y="990600"/>
            <a:ext cx="2259870" cy="177117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2209800"/>
            <a:ext cx="9144000" cy="4648200"/>
          </a:xfrm>
        </p:spPr>
        <p:txBody>
          <a:bodyPr>
            <a:normAutofit/>
          </a:bodyPr>
          <a:lstStyle/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ic.pics.livejournal.com/a_shalimov/19728146/20903/20903_3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057400"/>
            <a:ext cx="2209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 descr="http://animalsfoto.com/photo/cd/cdb172323428496a7577faf4e99492b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304800"/>
            <a:ext cx="2259870" cy="1771174"/>
          </a:xfrm>
          <a:prstGeom prst="rect">
            <a:avLst/>
          </a:prstGeom>
          <a:noFill/>
        </p:spPr>
      </p:pic>
      <p:pic>
        <p:nvPicPr>
          <p:cNvPr id="35844" name="Picture 4" descr="http://s017.radikal.ru/i438/1303/ca/569b56a044b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2362200"/>
            <a:ext cx="2819400" cy="1600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3" name="Picture 2" descr="https://im0-tub-ru.yandex.net/i?id=e3f7c5353ee1118bd358a8d1043bbf1c&amp;n=33&amp;h=215&amp;w=3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2400" y="2438400"/>
            <a:ext cx="2286000" cy="1514476"/>
          </a:xfrm>
          <a:prstGeom prst="rect">
            <a:avLst/>
          </a:prstGeom>
          <a:noFill/>
          <a:ln w="3175">
            <a:solidFill>
              <a:schemeClr val="tx1">
                <a:lumMod val="95000"/>
              </a:schemeClr>
            </a:solidFill>
          </a:ln>
          <a:effectLst/>
        </p:spPr>
      </p:pic>
      <p:pic>
        <p:nvPicPr>
          <p:cNvPr id="35846" name="Picture 6" descr="http://www.publicdomainpictures.net/pictures/10000/velka/rabbit-hole-30021281548459aXJx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304800"/>
            <a:ext cx="2794890" cy="167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5848" name="Picture 8" descr="http://hdwallpapersbuzz.com/wp-content/uploads/2016/09/Squirrel-HD-Photo-4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38400" y="4648200"/>
            <a:ext cx="2286000" cy="1714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5852" name="Picture 12" descr="http://www.graycell.ru/picture/big/dupl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24400" y="4648200"/>
            <a:ext cx="2819400" cy="1752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096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Игра «Где чья мама?»</a:t>
            </a:r>
            <a:endParaRPr lang="ru-RU" sz="2800" b="1" i="1" dirty="0">
              <a:solidFill>
                <a:schemeClr val="tx1">
                  <a:lumMod val="9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209800"/>
            <a:ext cx="9144000" cy="4648200"/>
          </a:xfrm>
        </p:spPr>
        <p:txBody>
          <a:bodyPr>
            <a:normAutofit/>
          </a:bodyPr>
          <a:lstStyle/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ic.pics.livejournal.com/a_shalimov/19728146/20903/20903_3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057400"/>
            <a:ext cx="2209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8" descr="http://file.mobilmusic.ru/74/d1/7c/5977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657600"/>
            <a:ext cx="2037644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7898" name="Picture 10" descr="http://www.hramoff.lv/f/galleries/l/1125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2286000"/>
            <a:ext cx="1981200" cy="1219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7900" name="Picture 12" descr="http://uhtazoo.ru/pictures/poljarnyj_volk/poljarnyj_volk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0" y="5486400"/>
            <a:ext cx="1981200" cy="114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7902" name="Picture 14" descr="http://img0.liveinternet.ru/images/attach/c/11/116/632/116632248_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0" y="838200"/>
            <a:ext cx="2057400" cy="1270000"/>
          </a:xfrm>
          <a:prstGeom prst="rect">
            <a:avLst/>
          </a:prstGeom>
          <a:noFill/>
          <a:ln>
            <a:solidFill>
              <a:schemeClr val="tx1">
                <a:lumMod val="95000"/>
              </a:schemeClr>
            </a:solidFill>
          </a:ln>
        </p:spPr>
      </p:pic>
      <p:pic>
        <p:nvPicPr>
          <p:cNvPr id="37892" name="Picture 4" descr="http://wallpaperscraft.ru/image/volk_zima_sneg_morda_vzglyad_hischnik_52319_3840x24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0400" y="3581400"/>
            <a:ext cx="2043953" cy="1447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3" name="Picture 2" descr="https://im0-tub-ru.yandex.net/i?id=e3f7c5353ee1118bd358a8d1043bbf1c&amp;n=33&amp;h=215&amp;w=3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29200" y="2286000"/>
            <a:ext cx="1905000" cy="1262064"/>
          </a:xfrm>
          <a:prstGeom prst="rect">
            <a:avLst/>
          </a:prstGeom>
          <a:noFill/>
          <a:ln w="3175">
            <a:solidFill>
              <a:schemeClr val="tx1">
                <a:lumMod val="95000"/>
              </a:schemeClr>
            </a:solidFill>
          </a:ln>
          <a:effectLst/>
        </p:spPr>
      </p:pic>
      <p:pic>
        <p:nvPicPr>
          <p:cNvPr id="35842" name="Picture 2" descr="http://animalsfoto.com/photo/cd/cdb172323428496a7577faf4e99492b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52800" y="762000"/>
            <a:ext cx="1981200" cy="1378226"/>
          </a:xfrm>
          <a:prstGeom prst="rect">
            <a:avLst/>
          </a:prstGeom>
          <a:noFill/>
        </p:spPr>
      </p:pic>
      <p:pic>
        <p:nvPicPr>
          <p:cNvPr id="37894" name="Picture 6" descr="http://333v.ru/uploads/8e/8ed16c92ec2cfd21c2ee6dbecebd165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29200" y="5257800"/>
            <a:ext cx="1981200" cy="13930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2209800"/>
            <a:ext cx="9144000" cy="4648200"/>
          </a:xfrm>
        </p:spPr>
        <p:txBody>
          <a:bodyPr>
            <a:normAutofit/>
          </a:bodyPr>
          <a:lstStyle/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ic.pics.livejournal.com/a_shalimov/19728146/20903/20903_3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981200"/>
            <a:ext cx="2209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 descr="http://animalsfoto.com/photo/cd/cdb172323428496a7577faf4e99492b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304800"/>
            <a:ext cx="1752600" cy="1371600"/>
          </a:xfrm>
          <a:prstGeom prst="rect">
            <a:avLst/>
          </a:prstGeom>
          <a:noFill/>
        </p:spPr>
      </p:pic>
      <p:pic>
        <p:nvPicPr>
          <p:cNvPr id="13" name="Picture 2" descr="https://im0-tub-ru.yandex.net/i?id=e3f7c5353ee1118bd358a8d1043bbf1c&amp;n=33&amp;h=215&amp;w=3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2133600"/>
            <a:ext cx="1752600" cy="1219200"/>
          </a:xfrm>
          <a:prstGeom prst="rect">
            <a:avLst/>
          </a:prstGeom>
          <a:noFill/>
          <a:ln w="3175">
            <a:solidFill>
              <a:schemeClr val="tx1">
                <a:lumMod val="95000"/>
              </a:schemeClr>
            </a:solidFill>
          </a:ln>
          <a:effectLst/>
        </p:spPr>
      </p:pic>
      <p:pic>
        <p:nvPicPr>
          <p:cNvPr id="37892" name="Picture 4" descr="http://wallpaperscraft.ru/image/volk_zima_sneg_morda_vzglyad_hischnik_52319_3840x24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4800" y="3657600"/>
            <a:ext cx="1828800" cy="1295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7894" name="Picture 6" descr="http://333v.ru/uploads/8e/8ed16c92ec2cfd21c2ee6dbecebd165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14800" y="5334000"/>
            <a:ext cx="1828800" cy="1285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7896" name="Picture 8" descr="http://file.mobilmusic.ru/74/d1/7c/59773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77000" y="304800"/>
            <a:ext cx="2037644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7898" name="Picture 10" descr="http://www.hramoff.lv/f/galleries/l/11251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29400" y="5334000"/>
            <a:ext cx="1981200" cy="1295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7900" name="Picture 12" descr="http://uhtazoo.ru/pictures/poljarnyj_volk/poljarnyj_volk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53200" y="3657600"/>
            <a:ext cx="1981200" cy="1295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7902" name="Picture 14" descr="http://img0.liveinternet.ru/images/attach/c/11/116/632/116632248_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77000" y="2057400"/>
            <a:ext cx="2057400" cy="1270000"/>
          </a:xfrm>
          <a:prstGeom prst="rect">
            <a:avLst/>
          </a:prstGeom>
          <a:noFill/>
          <a:ln>
            <a:solidFill>
              <a:schemeClr val="tx1">
                <a:lumMod val="95000"/>
              </a:schemeClr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6" name="Picture 16" descr="http://kaplyarosi.ru/wp-content/uploads/2012/12/1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12" y="762000"/>
            <a:ext cx="8920976" cy="6096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7772400" cy="360363"/>
          </a:xfrm>
        </p:spPr>
        <p:txBody>
          <a:bodyPr>
            <a:normAutofit/>
          </a:bodyPr>
          <a:lstStyle/>
          <a:p>
            <a:pPr algn="ctr"/>
            <a:r>
              <a:rPr lang="ru-RU" sz="2000" b="1" i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Пальчиковая гимнастика</a:t>
            </a:r>
            <a:endParaRPr lang="ru-RU" sz="2000" b="1" i="1" u="sng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9144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ru-RU" sz="2800" b="1" i="1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Отгадай загадку</a:t>
            </a:r>
            <a:endParaRPr lang="ru-RU" sz="2800" b="1" i="1" dirty="0">
              <a:solidFill>
                <a:schemeClr val="tx1">
                  <a:lumMod val="9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2209800"/>
            <a:ext cx="9144000" cy="4648200"/>
          </a:xfrm>
        </p:spPr>
        <p:txBody>
          <a:bodyPr>
            <a:normAutofit/>
          </a:bodyPr>
          <a:lstStyle/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ic.pics.livejournal.com/a_shalimov/19728146/20903/20903_3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19400"/>
            <a:ext cx="2819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Группа 12"/>
          <p:cNvGrpSpPr/>
          <p:nvPr/>
        </p:nvGrpSpPr>
        <p:grpSpPr>
          <a:xfrm>
            <a:off x="2362200" y="1143000"/>
            <a:ext cx="4648200" cy="1828800"/>
            <a:chOff x="2362200" y="1143000"/>
            <a:chExt cx="4648200" cy="1828800"/>
          </a:xfrm>
        </p:grpSpPr>
        <p:grpSp>
          <p:nvGrpSpPr>
            <p:cNvPr id="5" name="Группа 10"/>
            <p:cNvGrpSpPr/>
            <p:nvPr/>
          </p:nvGrpSpPr>
          <p:grpSpPr>
            <a:xfrm>
              <a:off x="2362200" y="1143000"/>
              <a:ext cx="4648200" cy="1828800"/>
              <a:chOff x="2362200" y="1143000"/>
              <a:chExt cx="4648200" cy="1828800"/>
            </a:xfrm>
          </p:grpSpPr>
          <p:grpSp>
            <p:nvGrpSpPr>
              <p:cNvPr id="6" name="Группа 12"/>
              <p:cNvGrpSpPr/>
              <p:nvPr/>
            </p:nvGrpSpPr>
            <p:grpSpPr>
              <a:xfrm>
                <a:off x="2438400" y="1143000"/>
                <a:ext cx="4572000" cy="1828800"/>
                <a:chOff x="1219200" y="76200"/>
                <a:chExt cx="4572000" cy="1828800"/>
              </a:xfrm>
            </p:grpSpPr>
            <p:sp>
              <p:nvSpPr>
                <p:cNvPr id="9" name="Выноска-облако 8"/>
                <p:cNvSpPr/>
                <p:nvPr/>
              </p:nvSpPr>
              <p:spPr>
                <a:xfrm>
                  <a:off x="1524000" y="76200"/>
                  <a:ext cx="3657600" cy="1828800"/>
                </a:xfrm>
                <a:prstGeom prst="cloudCallout">
                  <a:avLst>
                    <a:gd name="adj1" fmla="val -56245"/>
                    <a:gd name="adj2" fmla="val 68644"/>
                  </a:avLst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Прямоугольник 11"/>
                <p:cNvSpPr/>
                <p:nvPr/>
              </p:nvSpPr>
              <p:spPr>
                <a:xfrm>
                  <a:off x="1219200" y="381000"/>
                  <a:ext cx="4572000" cy="307777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algn="ctr"/>
                  <a:endParaRPr lang="ru-RU" sz="14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0" name="Прямоугольник 9"/>
              <p:cNvSpPr/>
              <p:nvPr/>
            </p:nvSpPr>
            <p:spPr>
              <a:xfrm>
                <a:off x="2362200" y="1447800"/>
                <a:ext cx="4572000" cy="30777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endParaRPr lang="ru-RU" sz="1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1" name="Прямоугольник 10"/>
            <p:cNvSpPr/>
            <p:nvPr/>
          </p:nvSpPr>
          <p:spPr>
            <a:xfrm>
              <a:off x="3048000" y="1447800"/>
              <a:ext cx="2971800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Носит Мама деток в сумке</a:t>
              </a:r>
              <a:b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Полюбуйтесь на рисунке.</a:t>
              </a:r>
              <a:b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По зелёному ковру</a:t>
              </a:r>
              <a:b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Скачет мама …</a:t>
              </a:r>
              <a:b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(Кенгуру)</a:t>
              </a:r>
              <a:endPara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4034" name="Picture 2" descr="https://im0-tub-ru.yandex.net/i?id=ae122fb04af8dcb5e890bdea675138e6&amp;n=33&amp;h=215&amp;w=3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3581400"/>
            <a:ext cx="4495799" cy="2809876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1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1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144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ru-RU" sz="2800" b="1" i="1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Отгадай загадку</a:t>
            </a:r>
            <a:endParaRPr lang="ru-RU" sz="2800" b="1" i="1" dirty="0">
              <a:solidFill>
                <a:schemeClr val="tx1">
                  <a:lumMod val="9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209800"/>
            <a:ext cx="9144000" cy="4648200"/>
          </a:xfrm>
        </p:spPr>
        <p:txBody>
          <a:bodyPr>
            <a:normAutofit/>
          </a:bodyPr>
          <a:lstStyle/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ic.pics.livejournal.com/a_shalimov/19728146/20903/20903_3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19400"/>
            <a:ext cx="2819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Выноска-облако 8"/>
          <p:cNvSpPr/>
          <p:nvPr/>
        </p:nvSpPr>
        <p:spPr>
          <a:xfrm>
            <a:off x="2590800" y="609600"/>
            <a:ext cx="4572000" cy="2209800"/>
          </a:xfrm>
          <a:prstGeom prst="cloudCallout">
            <a:avLst>
              <a:gd name="adj1" fmla="val -49465"/>
              <a:gd name="adj2" fmla="val 57849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 ветки на ветку,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Быстрый, как мяч,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Скачет по лесу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Рыжий циркач.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Вот на лету он шишку сорвал,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Прыгнул на ствол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 в дупло убежал.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(белка)</a:t>
            </a:r>
            <a:endParaRPr lang="ru-RU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 descr="http://foto-i-kartinki.ru/images/zhivotnye/belka-kartinki/belka-kartinki-0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50818">
            <a:off x="4724400" y="3124200"/>
            <a:ext cx="4191000" cy="3505200"/>
          </a:xfrm>
          <a:prstGeom prst="ellipse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afigenchik.ru/wp-content/uploads/2016/09/29.jpg"/>
          <p:cNvPicPr>
            <a:picLocks noChangeAspect="1" noChangeArrowheads="1"/>
          </p:cNvPicPr>
          <p:nvPr/>
        </p:nvPicPr>
        <p:blipFill>
          <a:blip r:embed="rId2" cstate="print"/>
          <a:srcRect b="5333"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2400" y="152400"/>
            <a:ext cx="8686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В удивительной стране под названием Австралия живут необычные животные- кенгуру.  Кенгуру — очень интересное животное. Питается травой, плодами, кореньями, добывая их из земли своими крепкими передними конечностями. Задние конечности в несколько раз длиннее передних, так что кенгуру никак не может ни ходить, ни бегать, а только прыгает. На животе самок природа устроила мешок, куда прячутся маленькие детёныши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9144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ru-RU" sz="2800" b="1" i="1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Отгадай загадку</a:t>
            </a:r>
            <a:endParaRPr lang="ru-RU" sz="2800" b="1" i="1" dirty="0">
              <a:solidFill>
                <a:schemeClr val="tx1">
                  <a:lumMod val="9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2209800"/>
            <a:ext cx="9144000" cy="4648200"/>
          </a:xfrm>
        </p:spPr>
        <p:txBody>
          <a:bodyPr>
            <a:normAutofit/>
          </a:bodyPr>
          <a:lstStyle/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ic.pics.livejournal.com/a_shalimov/19728146/20903/20903_3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19400"/>
            <a:ext cx="2819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Группа 14"/>
          <p:cNvGrpSpPr/>
          <p:nvPr/>
        </p:nvGrpSpPr>
        <p:grpSpPr>
          <a:xfrm>
            <a:off x="2362200" y="1143000"/>
            <a:ext cx="4648200" cy="1828800"/>
            <a:chOff x="2362200" y="1143000"/>
            <a:chExt cx="4648200" cy="1828800"/>
          </a:xfrm>
        </p:grpSpPr>
        <p:grpSp>
          <p:nvGrpSpPr>
            <p:cNvPr id="5" name="Группа 12"/>
            <p:cNvGrpSpPr/>
            <p:nvPr/>
          </p:nvGrpSpPr>
          <p:grpSpPr>
            <a:xfrm>
              <a:off x="2362200" y="1143000"/>
              <a:ext cx="4648200" cy="1828800"/>
              <a:chOff x="2362200" y="1143000"/>
              <a:chExt cx="4648200" cy="1828800"/>
            </a:xfrm>
          </p:grpSpPr>
          <p:grpSp>
            <p:nvGrpSpPr>
              <p:cNvPr id="6" name="Группа 10"/>
              <p:cNvGrpSpPr/>
              <p:nvPr/>
            </p:nvGrpSpPr>
            <p:grpSpPr>
              <a:xfrm>
                <a:off x="2362200" y="1143000"/>
                <a:ext cx="4648200" cy="1828800"/>
                <a:chOff x="2362200" y="1143000"/>
                <a:chExt cx="4648200" cy="1828800"/>
              </a:xfrm>
            </p:grpSpPr>
            <p:grpSp>
              <p:nvGrpSpPr>
                <p:cNvPr id="7" name="Группа 12"/>
                <p:cNvGrpSpPr/>
                <p:nvPr/>
              </p:nvGrpSpPr>
              <p:grpSpPr>
                <a:xfrm>
                  <a:off x="2438400" y="1143000"/>
                  <a:ext cx="4572000" cy="1828800"/>
                  <a:chOff x="1219200" y="76200"/>
                  <a:chExt cx="4572000" cy="1828800"/>
                </a:xfrm>
              </p:grpSpPr>
              <p:sp>
                <p:nvSpPr>
                  <p:cNvPr id="9" name="Выноска-облако 8"/>
                  <p:cNvSpPr/>
                  <p:nvPr/>
                </p:nvSpPr>
                <p:spPr>
                  <a:xfrm>
                    <a:off x="1524000" y="76200"/>
                    <a:ext cx="3657600" cy="1828800"/>
                  </a:xfrm>
                  <a:prstGeom prst="cloudCallout">
                    <a:avLst>
                      <a:gd name="adj1" fmla="val -56245"/>
                      <a:gd name="adj2" fmla="val 68644"/>
                    </a:avLst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 smtClean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Прямоугольник 11"/>
                  <p:cNvSpPr/>
                  <p:nvPr/>
                </p:nvSpPr>
                <p:spPr>
                  <a:xfrm>
                    <a:off x="1219200" y="381000"/>
                    <a:ext cx="4572000" cy="307777"/>
                  </a:xfrm>
                  <a:prstGeom prst="rect">
                    <a:avLst/>
                  </a:prstGeom>
                </p:spPr>
                <p:txBody>
                  <a:bodyPr>
                    <a:spAutoFit/>
                  </a:bodyPr>
                  <a:lstStyle/>
                  <a:p>
                    <a:pPr algn="ctr"/>
                    <a:endParaRPr lang="ru-RU" sz="14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10" name="Прямоугольник 9"/>
                <p:cNvSpPr/>
                <p:nvPr/>
              </p:nvSpPr>
              <p:spPr>
                <a:xfrm>
                  <a:off x="2362200" y="1447800"/>
                  <a:ext cx="4572000" cy="307777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algn="ctr"/>
                  <a:endParaRPr lang="ru-RU" sz="14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1" name="Прямоугольник 10"/>
              <p:cNvSpPr/>
              <p:nvPr/>
            </p:nvSpPr>
            <p:spPr>
              <a:xfrm>
                <a:off x="3048000" y="1447800"/>
                <a:ext cx="297180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ru-RU" sz="1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3" name="Прямоугольник 12"/>
            <p:cNvSpPr/>
            <p:nvPr/>
          </p:nvSpPr>
          <p:spPr>
            <a:xfrm>
              <a:off x="3276600" y="1447800"/>
              <a:ext cx="2819400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Нос – как хвост, под ним – рога,</a:t>
              </a:r>
              <a:b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Каждая столбом нога,</a:t>
              </a:r>
              <a:b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Сам огромный, словно дом!</a:t>
              </a:r>
              <a:b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Кто это? Конечно ... !</a:t>
              </a:r>
              <a:b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(слон)</a:t>
              </a:r>
              <a:endPara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50178" name="Picture 2" descr="http://www.meteovesti.ru/pictures/636149096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176396"/>
            <a:ext cx="3741250" cy="334841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101600">
              <a:srgbClr val="FF7C80">
                <a:alpha val="60000"/>
              </a:srgbClr>
            </a:glo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autoRev="1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10" dur="500" autoRev="1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1" dur="500" autoRev="1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048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Слон – самое большое животное, которое живет на суше.  В настоящее время слоны обитают в тропических лесах. Слон питается листьями, плодами деревьев, ветками и травой. </a:t>
            </a:r>
            <a:endParaRPr lang="ru-RU" dirty="0"/>
          </a:p>
        </p:txBody>
      </p:sp>
      <p:pic>
        <p:nvPicPr>
          <p:cNvPr id="51208" name="Picture 8" descr="http://funzoo.ru/uploads/posts/2009-02/1234383201_slony002.jpg"/>
          <p:cNvPicPr>
            <a:picLocks noChangeAspect="1" noChangeArrowheads="1"/>
          </p:cNvPicPr>
          <p:nvPr/>
        </p:nvPicPr>
        <p:blipFill>
          <a:blip r:embed="rId2" cstate="print"/>
          <a:srcRect l="7576"/>
          <a:stretch>
            <a:fillRect/>
          </a:stretch>
        </p:blipFill>
        <p:spPr bwMode="auto">
          <a:xfrm>
            <a:off x="0" y="1676400"/>
            <a:ext cx="4648200" cy="4953000"/>
          </a:xfrm>
          <a:prstGeom prst="rect">
            <a:avLst/>
          </a:prstGeom>
          <a:noFill/>
        </p:spPr>
      </p:pic>
      <p:pic>
        <p:nvPicPr>
          <p:cNvPr id="51210" name="Picture 10" descr="http://nevsedoma.com.ua/images/2009/211/4/pumpkin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4343400"/>
            <a:ext cx="4343400" cy="2362200"/>
          </a:xfrm>
          <a:prstGeom prst="rect">
            <a:avLst/>
          </a:prstGeom>
          <a:noFill/>
        </p:spPr>
      </p:pic>
      <p:pic>
        <p:nvPicPr>
          <p:cNvPr id="51206" name="Picture 6" descr="http://media.istockphoto.com/photos/elephant-eating-closeup-picture-id146924611?k=6&amp;m=146924611&amp;s=170667a&amp;w=0&amp;h=i1IMUXEdd8St12SR02FHnfZ-0i60cMzocdapKCrp3Os=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990600"/>
            <a:ext cx="4267200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s://yogarazuma.ru/wp-content/uploads/2016/04/slon-768x349.jpg"/>
          <p:cNvPicPr>
            <a:picLocks noChangeAspect="1" noChangeArrowheads="1"/>
          </p:cNvPicPr>
          <p:nvPr/>
        </p:nvPicPr>
        <p:blipFill>
          <a:blip r:embed="rId2" cstate="print"/>
          <a:srcRect b="2564"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899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У слона огромные уши, толстые ноги и длинный хобот. С помощью хобота слоны выполняют множество действий: пьют, берут пищу., срывают плоды, поливают себя при купании, издают звуки.  Глаза небольшие, хвост короткий, но с кисточкой. Кожа у слона очень толстая, ее не могут проткнуть даже самые толстые колючки.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diddlybop.ru/wp-content/uploads/2011/08/elephant_91.jpg"/>
          <p:cNvPicPr>
            <a:picLocks noChangeAspect="1" noChangeArrowheads="1"/>
          </p:cNvPicPr>
          <p:nvPr/>
        </p:nvPicPr>
        <p:blipFill>
          <a:blip r:embed="rId2" cstate="print"/>
          <a:srcRect t="7595"/>
          <a:stretch>
            <a:fillRect/>
          </a:stretch>
        </p:blipFill>
        <p:spPr bwMode="auto">
          <a:xfrm>
            <a:off x="0" y="1295400"/>
            <a:ext cx="9144000" cy="55626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4800" y="15240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Новорожденные слонята могут стоять сразу же после рождения, но они слепы и держаться за маму хоботом, чтоб не потеряться. Бивни слона – это удлиненные зубы – резцы. Слоны умеют и любят плавать. В жаркие дни они машут своими ушами, чтобы было прохладнее.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9144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ru-RU" sz="2800" b="1" i="1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Отгадай загадку</a:t>
            </a:r>
            <a:endParaRPr lang="ru-RU" sz="2800" b="1" i="1" dirty="0">
              <a:solidFill>
                <a:schemeClr val="tx1">
                  <a:lumMod val="9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2209800"/>
            <a:ext cx="9144000" cy="4648200"/>
          </a:xfrm>
        </p:spPr>
        <p:txBody>
          <a:bodyPr>
            <a:normAutofit/>
          </a:bodyPr>
          <a:lstStyle/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ic.pics.livejournal.com/a_shalimov/19728146/20903/20903_3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19400"/>
            <a:ext cx="2819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Группа 16"/>
          <p:cNvGrpSpPr/>
          <p:nvPr/>
        </p:nvGrpSpPr>
        <p:grpSpPr>
          <a:xfrm>
            <a:off x="2362200" y="1143000"/>
            <a:ext cx="4648200" cy="1828800"/>
            <a:chOff x="2362200" y="1143000"/>
            <a:chExt cx="4648200" cy="1828800"/>
          </a:xfrm>
        </p:grpSpPr>
        <p:grpSp>
          <p:nvGrpSpPr>
            <p:cNvPr id="5" name="Группа 14"/>
            <p:cNvGrpSpPr/>
            <p:nvPr/>
          </p:nvGrpSpPr>
          <p:grpSpPr>
            <a:xfrm>
              <a:off x="2362200" y="1143000"/>
              <a:ext cx="4648200" cy="1828800"/>
              <a:chOff x="2362200" y="1143000"/>
              <a:chExt cx="4648200" cy="1828800"/>
            </a:xfrm>
          </p:grpSpPr>
          <p:grpSp>
            <p:nvGrpSpPr>
              <p:cNvPr id="6" name="Группа 12"/>
              <p:cNvGrpSpPr/>
              <p:nvPr/>
            </p:nvGrpSpPr>
            <p:grpSpPr>
              <a:xfrm>
                <a:off x="2362200" y="1143000"/>
                <a:ext cx="4648200" cy="1828800"/>
                <a:chOff x="2362200" y="1143000"/>
                <a:chExt cx="4648200" cy="1828800"/>
              </a:xfrm>
            </p:grpSpPr>
            <p:grpSp>
              <p:nvGrpSpPr>
                <p:cNvPr id="7" name="Группа 10"/>
                <p:cNvGrpSpPr/>
                <p:nvPr/>
              </p:nvGrpSpPr>
              <p:grpSpPr>
                <a:xfrm>
                  <a:off x="2362200" y="1143000"/>
                  <a:ext cx="4648200" cy="1828800"/>
                  <a:chOff x="2362200" y="1143000"/>
                  <a:chExt cx="4648200" cy="1828800"/>
                </a:xfrm>
              </p:grpSpPr>
              <p:grpSp>
                <p:nvGrpSpPr>
                  <p:cNvPr id="8" name="Группа 12"/>
                  <p:cNvGrpSpPr/>
                  <p:nvPr/>
                </p:nvGrpSpPr>
                <p:grpSpPr>
                  <a:xfrm>
                    <a:off x="2438400" y="1143000"/>
                    <a:ext cx="4572000" cy="1828800"/>
                    <a:chOff x="1219200" y="76200"/>
                    <a:chExt cx="4572000" cy="1828800"/>
                  </a:xfrm>
                </p:grpSpPr>
                <p:sp>
                  <p:nvSpPr>
                    <p:cNvPr id="9" name="Выноска-облако 8"/>
                    <p:cNvSpPr/>
                    <p:nvPr/>
                  </p:nvSpPr>
                  <p:spPr>
                    <a:xfrm>
                      <a:off x="1524000" y="76200"/>
                      <a:ext cx="3657600" cy="1828800"/>
                    </a:xfrm>
                    <a:prstGeom prst="cloudCallout">
                      <a:avLst>
                        <a:gd name="adj1" fmla="val -56245"/>
                        <a:gd name="adj2" fmla="val 68644"/>
                      </a:avLst>
                    </a:prstGeom>
                    <a:solidFill>
                      <a:schemeClr val="tx1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" name="Прямоугольник 11"/>
                    <p:cNvSpPr/>
                    <p:nvPr/>
                  </p:nvSpPr>
                  <p:spPr>
                    <a:xfrm>
                      <a:off x="1219200" y="381000"/>
                      <a:ext cx="4572000" cy="307777"/>
                    </a:xfrm>
                    <a:prstGeom prst="rect">
                      <a:avLst/>
                    </a:prstGeom>
                  </p:spPr>
                  <p:txBody>
                    <a:bodyPr>
                      <a:spAutoFit/>
                    </a:bodyPr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10" name="Прямоугольник 9"/>
                  <p:cNvSpPr/>
                  <p:nvPr/>
                </p:nvSpPr>
                <p:spPr>
                  <a:xfrm>
                    <a:off x="2362200" y="1447800"/>
                    <a:ext cx="4572000" cy="307777"/>
                  </a:xfrm>
                  <a:prstGeom prst="rect">
                    <a:avLst/>
                  </a:prstGeom>
                </p:spPr>
                <p:txBody>
                  <a:bodyPr>
                    <a:spAutoFit/>
                  </a:bodyPr>
                  <a:lstStyle/>
                  <a:p>
                    <a:pPr algn="ctr"/>
                    <a:endParaRPr lang="ru-RU" sz="14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11" name="Прямоугольник 10"/>
                <p:cNvSpPr/>
                <p:nvPr/>
              </p:nvSpPr>
              <p:spPr>
                <a:xfrm>
                  <a:off x="3048000" y="1447800"/>
                  <a:ext cx="2971800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endParaRPr lang="ru-RU" sz="14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3" name="Прямоугольник 12"/>
              <p:cNvSpPr/>
              <p:nvPr/>
            </p:nvSpPr>
            <p:spPr>
              <a:xfrm>
                <a:off x="3276600" y="1447800"/>
                <a:ext cx="281940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ru-RU" sz="1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5" name="Прямоугольник 14"/>
            <p:cNvSpPr/>
            <p:nvPr/>
          </p:nvSpPr>
          <p:spPr>
            <a:xfrm>
              <a:off x="3124200" y="1447800"/>
              <a:ext cx="3124200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Грозный очень и отважный, </a:t>
              </a:r>
              <a:b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Гривой он могучей машет. </a:t>
              </a:r>
              <a:b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А рычит, как на распев – </a:t>
              </a:r>
              <a:b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Это сильный, храбрый…</a:t>
              </a:r>
              <a:b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(Лев)</a:t>
              </a:r>
              <a:endPara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55298" name="Picture 2" descr="http://hunsci.com/data/out/144/63231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276600"/>
            <a:ext cx="4285024" cy="311577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152400"/>
            <a:ext cx="883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Чаще всего можно было встретить львов в Африке, на Ближнем Востоке, на юге России, в некоторых частях Индии. Обитают они в степи, саванне, редко в лесах. Львы имеют шикарную гриву от желтого до оранжевого цвета, у львиц гривы нет. На хвосте шерсть короче, на кончике его будто маленькая кисточка для рисования.</a:t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6328" name="Picture 8" descr="http://tomuz.ru/uploads/images/l/e/v/lev_zlatih_14_an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438400"/>
            <a:ext cx="5588000" cy="4191000"/>
          </a:xfrm>
          <a:prstGeom prst="rect">
            <a:avLst/>
          </a:prstGeom>
          <a:noFill/>
        </p:spPr>
      </p:pic>
      <p:pic>
        <p:nvPicPr>
          <p:cNvPr id="56324" name="Picture 4" descr="http://img1.restbee.ru/evropa/dania/billund/lvica.jpg?time=13541728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371600"/>
            <a:ext cx="4876800" cy="49442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9144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ru-RU" sz="2800" b="1" i="1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Отгадай загадку</a:t>
            </a:r>
            <a:endParaRPr lang="ru-RU" sz="2800" b="1" i="1" dirty="0">
              <a:solidFill>
                <a:schemeClr val="tx1">
                  <a:lumMod val="9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2209800"/>
            <a:ext cx="9144000" cy="4648200"/>
          </a:xfrm>
        </p:spPr>
        <p:txBody>
          <a:bodyPr>
            <a:normAutofit/>
          </a:bodyPr>
          <a:lstStyle/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ic.pics.livejournal.com/a_shalimov/19728146/20903/20903_3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19400"/>
            <a:ext cx="2819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0" name="Picture 8" descr="http://wallpaper-gallery.net/images/giraffe-picture/giraffe-picture-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2667000"/>
            <a:ext cx="2590800" cy="3657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24" name="Группа 23"/>
          <p:cNvGrpSpPr/>
          <p:nvPr/>
        </p:nvGrpSpPr>
        <p:grpSpPr>
          <a:xfrm>
            <a:off x="2362200" y="1143000"/>
            <a:ext cx="4648200" cy="1828800"/>
            <a:chOff x="2286000" y="990600"/>
            <a:chExt cx="4648200" cy="1828800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2286000" y="990600"/>
              <a:ext cx="4648200" cy="1828800"/>
              <a:chOff x="2362200" y="1143000"/>
              <a:chExt cx="4648200" cy="1828800"/>
            </a:xfrm>
          </p:grpSpPr>
          <p:grpSp>
            <p:nvGrpSpPr>
              <p:cNvPr id="5" name="Группа 16"/>
              <p:cNvGrpSpPr/>
              <p:nvPr/>
            </p:nvGrpSpPr>
            <p:grpSpPr>
              <a:xfrm>
                <a:off x="2362200" y="1143000"/>
                <a:ext cx="4648200" cy="1828800"/>
                <a:chOff x="2362200" y="1143000"/>
                <a:chExt cx="4648200" cy="1828800"/>
              </a:xfrm>
            </p:grpSpPr>
            <p:grpSp>
              <p:nvGrpSpPr>
                <p:cNvPr id="6" name="Группа 14"/>
                <p:cNvGrpSpPr/>
                <p:nvPr/>
              </p:nvGrpSpPr>
              <p:grpSpPr>
                <a:xfrm>
                  <a:off x="2362200" y="1143000"/>
                  <a:ext cx="4648200" cy="1828800"/>
                  <a:chOff x="2362200" y="1143000"/>
                  <a:chExt cx="4648200" cy="1828800"/>
                </a:xfrm>
              </p:grpSpPr>
              <p:grpSp>
                <p:nvGrpSpPr>
                  <p:cNvPr id="7" name="Группа 12"/>
                  <p:cNvGrpSpPr/>
                  <p:nvPr/>
                </p:nvGrpSpPr>
                <p:grpSpPr>
                  <a:xfrm>
                    <a:off x="2362200" y="1143000"/>
                    <a:ext cx="4648200" cy="1828800"/>
                    <a:chOff x="2362200" y="1143000"/>
                    <a:chExt cx="4648200" cy="1828800"/>
                  </a:xfrm>
                </p:grpSpPr>
                <p:grpSp>
                  <p:nvGrpSpPr>
                    <p:cNvPr id="8" name="Группа 10"/>
                    <p:cNvGrpSpPr/>
                    <p:nvPr/>
                  </p:nvGrpSpPr>
                  <p:grpSpPr>
                    <a:xfrm>
                      <a:off x="2362200" y="1143000"/>
                      <a:ext cx="4648200" cy="1828800"/>
                      <a:chOff x="2362200" y="1143000"/>
                      <a:chExt cx="4648200" cy="1828800"/>
                    </a:xfrm>
                  </p:grpSpPr>
                  <p:grpSp>
                    <p:nvGrpSpPr>
                      <p:cNvPr id="14" name="Группа 12"/>
                      <p:cNvGrpSpPr/>
                      <p:nvPr/>
                    </p:nvGrpSpPr>
                    <p:grpSpPr>
                      <a:xfrm>
                        <a:off x="2438400" y="1143000"/>
                        <a:ext cx="4572000" cy="1828800"/>
                        <a:chOff x="1219200" y="76200"/>
                        <a:chExt cx="4572000" cy="1828800"/>
                      </a:xfrm>
                    </p:grpSpPr>
                    <p:sp>
                      <p:nvSpPr>
                        <p:cNvPr id="9" name="Выноска-облако 8"/>
                        <p:cNvSpPr/>
                        <p:nvPr/>
                      </p:nvSpPr>
                      <p:spPr>
                        <a:xfrm>
                          <a:off x="1524000" y="76200"/>
                          <a:ext cx="3657600" cy="1828800"/>
                        </a:xfrm>
                        <a:prstGeom prst="cloudCallout">
                          <a:avLst>
                            <a:gd name="adj1" fmla="val -56245"/>
                            <a:gd name="adj2" fmla="val 68644"/>
                          </a:avLst>
                        </a:prstGeom>
                        <a:solidFill>
                          <a:schemeClr val="tx1"/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 smtClean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2" name="Прямоугольник 11"/>
                        <p:cNvSpPr/>
                        <p:nvPr/>
                      </p:nvSpPr>
                      <p:spPr>
                        <a:xfrm>
                          <a:off x="1219200" y="381000"/>
                          <a:ext cx="4572000" cy="307777"/>
                        </a:xfrm>
                        <a:prstGeom prst="rect">
                          <a:avLst/>
                        </a:prstGeom>
                      </p:spPr>
                      <p:txBody>
                        <a:bodyPr>
                          <a:spAutoFit/>
                        </a:bodyPr>
                        <a:lstStyle/>
                        <a:p>
                          <a:pPr algn="ctr"/>
                          <a:endParaRPr lang="ru-RU" sz="1400" dirty="0">
                            <a:solidFill>
                              <a:schemeClr val="bg1"/>
                            </a:solidFill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</p:grpSp>
                  <p:sp>
                    <p:nvSpPr>
                      <p:cNvPr id="10" name="Прямоугольник 9"/>
                      <p:cNvSpPr/>
                      <p:nvPr/>
                    </p:nvSpPr>
                    <p:spPr>
                      <a:xfrm>
                        <a:off x="2362200" y="1447800"/>
                        <a:ext cx="4572000" cy="307777"/>
                      </a:xfrm>
                      <a:prstGeom prst="rect">
                        <a:avLst/>
                      </a:prstGeom>
                    </p:spPr>
                    <p:txBody>
                      <a:bodyPr>
                        <a:spAutoFit/>
                      </a:bodyPr>
                      <a:lstStyle/>
                      <a:p>
                        <a:pPr algn="ctr"/>
                        <a:endParaRPr lang="ru-RU" sz="14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</p:grpSp>
                <p:sp>
                  <p:nvSpPr>
                    <p:cNvPr id="11" name="Прямоугольник 10"/>
                    <p:cNvSpPr/>
                    <p:nvPr/>
                  </p:nvSpPr>
                  <p:spPr>
                    <a:xfrm>
                      <a:off x="3048000" y="1447800"/>
                      <a:ext cx="2971800" cy="307777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13" name="Прямоугольник 12"/>
                  <p:cNvSpPr/>
                  <p:nvPr/>
                </p:nvSpPr>
                <p:spPr>
                  <a:xfrm>
                    <a:off x="3276600" y="1447800"/>
                    <a:ext cx="2819400" cy="30777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endParaRPr lang="ru-RU" sz="14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15" name="Прямоугольник 14"/>
                <p:cNvSpPr/>
                <p:nvPr/>
              </p:nvSpPr>
              <p:spPr>
                <a:xfrm>
                  <a:off x="3124200" y="1447800"/>
                  <a:ext cx="3124200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endParaRPr lang="ru-RU" sz="14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7" name="Прямоугольник 16"/>
              <p:cNvSpPr/>
              <p:nvPr/>
            </p:nvSpPr>
            <p:spPr>
              <a:xfrm>
                <a:off x="2743200" y="1524000"/>
                <a:ext cx="358140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ru-RU" sz="1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3" name="Прямоугольник 22"/>
            <p:cNvSpPr/>
            <p:nvPr/>
          </p:nvSpPr>
          <p:spPr>
            <a:xfrm>
              <a:off x="2286000" y="1295400"/>
              <a:ext cx="4572000" cy="116955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Высокий и огромный,</a:t>
              </a:r>
              <a:b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Похож на кран подъёмный.</a:t>
              </a:r>
              <a:b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Только этот кран живой!</a:t>
              </a:r>
              <a:b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С длинной шеей, с головой! </a:t>
              </a:r>
              <a:b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(Жираф)</a:t>
              </a:r>
              <a:endPara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1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8991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Жираф - африканское животное. Обитают они в открытых степях - саваннах с редко расположенными деревьями и кустарниками. Питаются преимущественно листьями и ветками различных акаций. У этих животных длинный язык. Места, где обитают пятнистые звери, характерны тем, что листья расположены очень высоко. Доставать их помогает не только длинная шея животного, но и язык.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7352" name="Picture 8" descr="http://animalsfoto.com/photo/a1/a18ed219ba79c2d6e74b60c45747de7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9224" y="2133600"/>
            <a:ext cx="5694776" cy="3352800"/>
          </a:xfrm>
          <a:prstGeom prst="rect">
            <a:avLst/>
          </a:prstGeom>
          <a:noFill/>
        </p:spPr>
      </p:pic>
      <p:pic>
        <p:nvPicPr>
          <p:cNvPr id="57350" name="Picture 6" descr="https://www.motto.net.ua/pic/201210/640x960/motto.net.ua-433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447800"/>
            <a:ext cx="37338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rhivurokov.ru/multiurok/9/8/3/9830382eedd6116564dcb7857d426290e047fb93/mietodichieskaia-razrabotka-fizminutki-nam-nuzhny-dlia-dietiei-oni-vazhny_6.png"/>
          <p:cNvPicPr>
            <a:picLocks noChangeAspect="1" noChangeArrowheads="1"/>
          </p:cNvPicPr>
          <p:nvPr/>
        </p:nvPicPr>
        <p:blipFill>
          <a:blip r:embed="rId2" cstate="print"/>
          <a:srcRect l="2778" t="-1945" r="1068" b="5366"/>
          <a:stretch>
            <a:fillRect/>
          </a:stretch>
        </p:blipFill>
        <p:spPr bwMode="auto">
          <a:xfrm>
            <a:off x="2286000" y="3032760"/>
            <a:ext cx="4781550" cy="382524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81000" y="0"/>
            <a:ext cx="83058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b="1" dirty="0" err="1" smtClean="0">
                <a:latin typeface="Arial" pitchFamily="34" charset="0"/>
                <a:cs typeface="Arial" pitchFamily="34" charset="0"/>
              </a:rPr>
              <a:t>Физминутка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Слон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ru-RU" dirty="0" smtClean="0">
                <a:latin typeface="Arial" pitchFamily="34" charset="0"/>
                <a:cs typeface="Arial" pitchFamily="34" charset="0"/>
              </a:rPr>
              <a:t>В зоопарке ходит слон,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Уши, хобот, серый он.                          (Наклоны головы в стороны.)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Головой своей кивает,                          (Наклоны головы вперед.)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Будто в гости приглашает.                   (Голову прямо.)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Раз, два, три — вперёд наклон,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Раз, два, три — теперь назад.             (Наклоны вперёд, назад.)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Головой качает слон —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Он зарядку делать рад.                       (Подбородок к груди, затем голову                 </a:t>
            </a:r>
          </a:p>
          <a:p>
            <a:pPr fontAlgn="base"/>
            <a:r>
              <a:rPr lang="ru-RU" dirty="0" smtClean="0">
                <a:latin typeface="Arial" pitchFamily="34" charset="0"/>
                <a:cs typeface="Arial" pitchFamily="34" charset="0"/>
              </a:rPr>
              <a:t> Хоть зарядка коротка,                                               запрокинуть назад.)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Отдохнули мы слегка.                           (Дети садятся.)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static.diary.ru/userdir/9/6/8/2/968244/490634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0" y="0"/>
            <a:ext cx="8915400" cy="1676400"/>
          </a:xfrm>
        </p:spPr>
        <p:txBody>
          <a:bodyPr>
            <a:noAutofit/>
          </a:bodyPr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Белочка – чудесный, проворный, лесной зверёк. Предпочитает питаться растительной пищей: грибочки, ягодки, плоды деревьев, орехи, жёлуди. В конце лета белочка делает запасы. Главная гордость белочки – её великолепный пушистый хвост. Распушив хвост, белка легко и свободно перелетает с ветки на ветку, с дерева на дерево и управляет хвостом, словно рулём.  Два раза в год белка линяет. Весной и летом шубки на белках рыжевато- золотистые, а к зиме мех становится серебристо-серым, густым, теплым. Весной в беличьем домике появляются маленькие бельчата.</a:t>
            </a:r>
            <a:r>
              <a:rPr lang="ru-RU" sz="1400" dirty="0" smtClean="0">
                <a:solidFill>
                  <a:schemeClr val="tx1"/>
                </a:solidFill>
              </a:rPr>
              <a:t/>
            </a:r>
            <a:br>
              <a:rPr lang="ru-RU" sz="1400" dirty="0" smtClean="0">
                <a:solidFill>
                  <a:schemeClr val="tx1"/>
                </a:solidFill>
              </a:rPr>
            </a:b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609600"/>
            <a:ext cx="6705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Спасибо,   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ребята!!!</a:t>
            </a:r>
          </a:p>
          <a:p>
            <a:pPr algn="ctr"/>
            <a:endParaRPr lang="ru-RU" sz="32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До свидания!!!</a:t>
            </a:r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2428401"/>
            <a:ext cx="2362200" cy="3591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144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ru-RU" sz="2800" b="1" i="1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Отгадай загадку</a:t>
            </a:r>
            <a:endParaRPr lang="ru-RU" sz="2800" b="1" i="1" dirty="0">
              <a:solidFill>
                <a:schemeClr val="tx1">
                  <a:lumMod val="9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209800"/>
            <a:ext cx="9144000" cy="4648200"/>
          </a:xfrm>
        </p:spPr>
        <p:txBody>
          <a:bodyPr>
            <a:normAutofit/>
          </a:bodyPr>
          <a:lstStyle/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ic.pics.livejournal.com/a_shalimov/19728146/20903/20903_3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19400"/>
            <a:ext cx="2819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Группа 21"/>
          <p:cNvGrpSpPr/>
          <p:nvPr/>
        </p:nvGrpSpPr>
        <p:grpSpPr>
          <a:xfrm>
            <a:off x="2590800" y="838200"/>
            <a:ext cx="4114800" cy="2057400"/>
            <a:chOff x="2950028" y="762000"/>
            <a:chExt cx="4702628" cy="2057400"/>
          </a:xfrm>
        </p:grpSpPr>
        <p:sp>
          <p:nvSpPr>
            <p:cNvPr id="9" name="Выноска-облако 8"/>
            <p:cNvSpPr/>
            <p:nvPr/>
          </p:nvSpPr>
          <p:spPr>
            <a:xfrm>
              <a:off x="2950028" y="762000"/>
              <a:ext cx="4702628" cy="2057400"/>
            </a:xfrm>
            <a:prstGeom prst="cloudCallout">
              <a:avLst>
                <a:gd name="adj1" fmla="val -49465"/>
                <a:gd name="adj2" fmla="val 57849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85457" y="1219200"/>
              <a:ext cx="3657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Кто косой и очень ловкий,</a:t>
              </a:r>
            </a:p>
            <a:p>
              <a:pPr algn="ctr"/>
              <a: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Любит сладкую морковку?</a:t>
              </a:r>
            </a:p>
            <a:p>
              <a:pPr algn="ctr"/>
              <a: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Хоть видны во рту два зуба,</a:t>
              </a:r>
            </a:p>
            <a:p>
              <a:pPr algn="ctr"/>
              <a: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Он грызёт её не худо...</a:t>
              </a:r>
            </a:p>
            <a:p>
              <a:pPr algn="ctr"/>
              <a: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(Заяц)</a:t>
              </a:r>
            </a:p>
            <a:p>
              <a:endParaRPr lang="ru-RU" dirty="0">
                <a:solidFill>
                  <a:schemeClr val="bg1"/>
                </a:solidFill>
              </a:endParaRPr>
            </a:p>
          </p:txBody>
        </p:sp>
      </p:grpSp>
      <p:pic>
        <p:nvPicPr>
          <p:cNvPr id="23" name="Рисунок 22" descr="http://sueveriya.ru/wp-content/uploads/2017/03/zayac-sidit-v-trave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163732">
            <a:off x="4953000" y="2971800"/>
            <a:ext cx="3925570" cy="3649027"/>
          </a:xfrm>
          <a:prstGeom prst="ellipse">
            <a:avLst/>
          </a:prstGeom>
          <a:noFill/>
          <a:ln w="57150">
            <a:solidFill>
              <a:srgbClr val="FFFF00"/>
            </a:solidFill>
            <a:prstDash val="lgDash"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ww.encyclopediaofukraine.com/pic%5CH%5CA%5CHare%20blue_whit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9143999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Arial" pitchFamily="34" charset="0"/>
                <a:cs typeface="Arial" pitchFamily="34" charset="0"/>
              </a:rPr>
              <a:t>Весной и летом шуба на зайцах серая с рыжевато-бурыми подпалинами. Уши у зайца длинные, а хвост пушистый и коротенький. У зайцев острые зубы, которыми он, как ножницами, срезает кору с деревьев. Зайцы питаются только растительной пищей: листьями, стеблями, корнями, корой молоденьких деревьев, плодами. Нору зайцы не делают и пропитание на зиму не собирают. Днем они спят, спрятавшись в чаще леса: под корнями вывернутого бурей дерева или забившись в ямку под кустами. От зимней стужи заяц укрывается зарывшись в пушистый снег под кустом. Осенью заяц меняет шубку летнюю серую на белоснежную, теплую и пушистую. 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144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ru-RU" sz="2800" b="1" i="1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Отгадай загадку</a:t>
            </a:r>
            <a:endParaRPr lang="ru-RU" sz="2800" b="1" i="1" dirty="0">
              <a:solidFill>
                <a:schemeClr val="tx1">
                  <a:lumMod val="9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209800"/>
            <a:ext cx="9144000" cy="4648200"/>
          </a:xfrm>
        </p:spPr>
        <p:txBody>
          <a:bodyPr>
            <a:normAutofit/>
          </a:bodyPr>
          <a:lstStyle/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ic.pics.livejournal.com/a_shalimov/19728146/20903/20903_3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19400"/>
            <a:ext cx="2819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s1.1zoom.ru/big3/369/Foxes_Snow_46320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276600"/>
            <a:ext cx="4041140" cy="3211513"/>
          </a:xfrm>
          <a:prstGeom prst="round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grpSp>
        <p:nvGrpSpPr>
          <p:cNvPr id="12" name="Группа 11"/>
          <p:cNvGrpSpPr/>
          <p:nvPr/>
        </p:nvGrpSpPr>
        <p:grpSpPr>
          <a:xfrm>
            <a:off x="2438400" y="990600"/>
            <a:ext cx="3810000" cy="2209800"/>
            <a:chOff x="2362200" y="304800"/>
            <a:chExt cx="4800600" cy="2819400"/>
          </a:xfrm>
        </p:grpSpPr>
        <p:grpSp>
          <p:nvGrpSpPr>
            <p:cNvPr id="5" name="Группа 21"/>
            <p:cNvGrpSpPr/>
            <p:nvPr/>
          </p:nvGrpSpPr>
          <p:grpSpPr>
            <a:xfrm>
              <a:off x="2362200" y="304800"/>
              <a:ext cx="4800600" cy="2819400"/>
              <a:chOff x="2514600" y="381000"/>
              <a:chExt cx="5486400" cy="2819400"/>
            </a:xfrm>
          </p:grpSpPr>
          <p:sp>
            <p:nvSpPr>
              <p:cNvPr id="9" name="Выноска-облако 8"/>
              <p:cNvSpPr/>
              <p:nvPr/>
            </p:nvSpPr>
            <p:spPr>
              <a:xfrm>
                <a:off x="2514600" y="381000"/>
                <a:ext cx="5486400" cy="2819400"/>
              </a:xfrm>
              <a:prstGeom prst="cloudCallout">
                <a:avLst>
                  <a:gd name="adj1" fmla="val -49465"/>
                  <a:gd name="adj2" fmla="val 57849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211286" y="990600"/>
                <a:ext cx="3657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ru-RU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" name="Прямоугольник 10"/>
            <p:cNvSpPr/>
            <p:nvPr/>
          </p:nvSpPr>
          <p:spPr>
            <a:xfrm>
              <a:off x="3048000" y="914400"/>
              <a:ext cx="2971800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Эта рыжая плутовка</a:t>
              </a:r>
              <a:b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Наших кур ворует ловко.</a:t>
              </a:r>
              <a:b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Зверя нет в лесу хитрей</a:t>
              </a:r>
              <a:b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Кто она? Скажи скорей!</a:t>
              </a:r>
            </a:p>
            <a:p>
              <a:pPr algn="ctr"/>
              <a: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(Лиса)</a:t>
              </a:r>
              <a:endPara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http://seanproxyuk.appspot.com/animalreader.ru/wp-content/uploads/2014/04/lisenok-e139792612416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362200"/>
            <a:ext cx="6629400" cy="434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28600" y="152400"/>
            <a:ext cx="8763000" cy="238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Лиса -  настоящая красавица. У нее теплая рыжая шубка., хвост длинный и пушистый, мордочка вытянутая, уши большие, стоячие, лапы стройные, тонкие. С наступлением зимних холодов лисий наряд становится пышней и теплей. Днем лиса прячется в глубокой норе, которую устраивает в густом лесу. Ночью лисица выходит на охоту. Летом корма для нее вдоволь. Лиса ест и жуков, и лягушек, ловит ящериц, разоряет гнезда птиц, свитые на земле. Охотится за зайцами и водяными крысами, ищет гнезда мышей-полевок. Летом и осенью, когда в лесу созревают ягоды, поспевают плоды, лиса с удовольствием лакомится ими. Зимой жизнь в лесу замирает, и главным лисьим кормом становятся мыши-полевки.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144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l"/>
            <a:r>
              <a:rPr lang="ru-RU" sz="2800" b="1" i="1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 i="1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Отгадай загадку</a:t>
            </a:r>
            <a:endParaRPr lang="ru-RU" sz="2800" b="1" i="1" dirty="0">
              <a:solidFill>
                <a:schemeClr val="tx1">
                  <a:lumMod val="9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209800"/>
            <a:ext cx="9144000" cy="4648200"/>
          </a:xfrm>
        </p:spPr>
        <p:txBody>
          <a:bodyPr>
            <a:normAutofit/>
          </a:bodyPr>
          <a:lstStyle/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ic.pics.livejournal.com/a_shalimov/19728146/20903/20903_3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19400"/>
            <a:ext cx="2819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Группа 12"/>
          <p:cNvGrpSpPr/>
          <p:nvPr/>
        </p:nvGrpSpPr>
        <p:grpSpPr>
          <a:xfrm>
            <a:off x="2438400" y="990600"/>
            <a:ext cx="4572000" cy="1981200"/>
            <a:chOff x="1219200" y="-76200"/>
            <a:chExt cx="4572000" cy="1981200"/>
          </a:xfrm>
        </p:grpSpPr>
        <p:sp>
          <p:nvSpPr>
            <p:cNvPr id="9" name="Выноска-облако 8"/>
            <p:cNvSpPr/>
            <p:nvPr/>
          </p:nvSpPr>
          <p:spPr>
            <a:xfrm>
              <a:off x="1524000" y="-76200"/>
              <a:ext cx="3962400" cy="1981200"/>
            </a:xfrm>
            <a:prstGeom prst="cloudCallout">
              <a:avLst>
                <a:gd name="adj1" fmla="val -56245"/>
                <a:gd name="adj2" fmla="val 68644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>
                <a:solidFill>
                  <a:schemeClr val="bg1"/>
                </a:solidFill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219200" y="381000"/>
              <a:ext cx="4572000" cy="116955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Дружбу водит лишь с лисой,</a:t>
              </a:r>
              <a:b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Этот зверь сердитый, злой.</a:t>
              </a:r>
              <a:b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Он зубами щёлк да щёлк,</a:t>
              </a:r>
              <a:b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Очень страшный серый ...</a:t>
              </a:r>
              <a:b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(Волк)</a:t>
              </a:r>
              <a:endPara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5" name="Рисунок 14" descr="http://xxmobi.ru/screen/files/f5/f576b2ec2c0ec4a19702d66e30b8f92e/28890873/Volk__xxmobi.ru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2819400"/>
            <a:ext cx="2819400" cy="3429000"/>
          </a:xfrm>
          <a:prstGeom prst="ellipse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kirov-portal.ru/upload/iblock/25e/25e055fe45955ac82758ca146c2af45b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60020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Волк – дикое, хищное животное. Волк является предком домашней собаки. Шерсть у волка густая, жесткая. Большие головы с широкими лбами опущены вниз. Хвост у волка большой, пушистый.  Зимой волки сбиваются в стаи и ходят цепочкой, друг за другом, в поисках  добычи – так охотиться легче. Всей стаей волки охотятся на крупных животных – лосей, оленей, кабанов. Волки не делают запасов на зиму.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525</TotalTime>
  <Words>1174</Words>
  <Application>Microsoft Office PowerPoint</Application>
  <PresentationFormat>Экран (4:3)</PresentationFormat>
  <Paragraphs>140</Paragraphs>
  <Slides>30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Поток</vt:lpstr>
      <vt:lpstr>ГБОУ прогимназия №677 Выборгского района Санкт-Петербурга</vt:lpstr>
      <vt:lpstr>  Отгадай загадку</vt:lpstr>
      <vt:lpstr>Белочка – чудесный, проворный, лесной зверёк. Предпочитает питаться растительной пищей: грибочки, ягодки, плоды деревьев, орехи, жёлуди. В конце лета белочка делает запасы. Главная гордость белочки – её великолепный пушистый хвост. Распушив хвост, белка легко и свободно перелетает с ветки на ветку, с дерева на дерево и управляет хвостом, словно рулём.  Два раза в год белка линяет. Весной и летом шубки на белках рыжевато- золотистые, а к зиме мех становится серебристо-серым, густым, теплым. Весной в беличьем домике появляются маленькие бельчата. </vt:lpstr>
      <vt:lpstr>   Отгадай загадку</vt:lpstr>
      <vt:lpstr>Презентация PowerPoint</vt:lpstr>
      <vt:lpstr>  Отгадай загадку</vt:lpstr>
      <vt:lpstr>Презентация PowerPoint</vt:lpstr>
      <vt:lpstr>     Отгадай загадку</vt:lpstr>
      <vt:lpstr>Волк – дикое, хищное животное. Волк является предком домашней собаки. Шерсть у волка густая, жесткая. Большие головы с широкими лбами опущены вниз. Хвост у волка большой, пушистый.  Зимой волки сбиваются в стаи и ходят цепочкой, друг за другом, в поисках  добычи – так охотиться легче. Всей стаей волки охотятся на крупных животных – лосей, оленей, кабанов. Волки не делают запасов на зиму. </vt:lpstr>
      <vt:lpstr>Днем волки прячутся в логове, которое они устраивают в самых глухих местах, лесных чащобах, в расщелинах скал. Весной у волчицы появляются маленькие слепые волчата. Волчица выбирает укромное место для своего логова, где-нибудь в глубоком овраге, густо заросшем ивняком и ольхой, неподалеку от ручья или возле больших непроходимых болот. Волк помогает волчице воспитывать малышей, ходит на охоту, приносит добычу. Мама волчица зорко следит за волчатами, при малейшей опасности переносит их в другое надежное место.</vt:lpstr>
      <vt:lpstr>  Отгадай загадку</vt:lpstr>
      <vt:lpstr>Презентация PowerPoint</vt:lpstr>
      <vt:lpstr>Презентация PowerPoint</vt:lpstr>
      <vt:lpstr>Игра «Кто где живет?»</vt:lpstr>
      <vt:lpstr>Презентация PowerPoint</vt:lpstr>
      <vt:lpstr>Игра «Где чья мама?»</vt:lpstr>
      <vt:lpstr>Презентация PowerPoint</vt:lpstr>
      <vt:lpstr>Пальчиковая гимнастика</vt:lpstr>
      <vt:lpstr>   Отгадай загадку</vt:lpstr>
      <vt:lpstr>Презентация PowerPoint</vt:lpstr>
      <vt:lpstr>   Отгадай загадку</vt:lpstr>
      <vt:lpstr>Презентация PowerPoint</vt:lpstr>
      <vt:lpstr>Презентация PowerPoint</vt:lpstr>
      <vt:lpstr>Презентация PowerPoint</vt:lpstr>
      <vt:lpstr>   Отгадай загадку</vt:lpstr>
      <vt:lpstr>Презентация PowerPoint</vt:lpstr>
      <vt:lpstr>  Отгадай загадку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ГБОУ прогимназия № 677 Выборгского района Санкт-Петербурга</dc:title>
  <dc:creator>1</dc:creator>
  <cp:lastModifiedBy>Надежда Пронская</cp:lastModifiedBy>
  <cp:revision>69</cp:revision>
  <dcterms:created xsi:type="dcterms:W3CDTF">2017-03-25T08:12:49Z</dcterms:created>
  <dcterms:modified xsi:type="dcterms:W3CDTF">2017-04-25T12:16:58Z</dcterms:modified>
</cp:coreProperties>
</file>