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0160000" cy="12280900"/>
  <p:notesSz cx="6858000" cy="9144000"/>
  <p:embeddedFontLst>
    <p:embeddedFont>
      <p:font typeface="Trebuchet MS" panose="020B0603020202020204" pitchFamily="34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3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1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7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34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61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87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15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68" autoAdjust="0"/>
  </p:normalViewPr>
  <p:slideViewPr>
    <p:cSldViewPr>
      <p:cViewPr varScale="1">
        <p:scale>
          <a:sx n="55" d="100"/>
          <a:sy n="55" d="100"/>
        </p:scale>
        <p:origin x="-2190" y="-84"/>
      </p:cViewPr>
      <p:guideLst>
        <p:guide orient="horz" pos="3868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924651"/>
            <a:ext cx="10160000" cy="535624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226" tIns="64113" rIns="128226" bIns="6411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160000" cy="69246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226" tIns="64113" rIns="128226" bIns="64113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4749602"/>
            <a:ext cx="10160000" cy="40936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226" tIns="64113" rIns="128226" bIns="64113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865543"/>
            <a:ext cx="10160000" cy="914244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226" tIns="64113" rIns="128226" bIns="64113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7550" y="9047799"/>
            <a:ext cx="6263344" cy="1579646"/>
          </a:xfrm>
        </p:spPr>
        <p:txBody>
          <a:bodyPr>
            <a:normAutofit/>
          </a:bodyPr>
          <a:lstStyle>
            <a:lvl1pPr marL="0" indent="0" algn="l">
              <a:buNone/>
              <a:defRPr sz="3100">
                <a:solidFill>
                  <a:schemeClr val="tx2"/>
                </a:solidFill>
              </a:defRPr>
            </a:lvl1pPr>
            <a:lvl2pPr marL="64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2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3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4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7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709-CD74-4992-820F-399986210C8E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8583-2FF1-4F0D-9196-49E6E0363B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424" y="5609120"/>
            <a:ext cx="7972612" cy="3211097"/>
          </a:xfrm>
          <a:effectLst/>
        </p:spPr>
        <p:txBody>
          <a:bodyPr>
            <a:noAutofit/>
          </a:bodyPr>
          <a:lstStyle>
            <a:lvl1pPr marL="897584" indent="-641132" algn="l">
              <a:defRPr sz="7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6667" y="1309961"/>
            <a:ext cx="7112000" cy="62223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709-CD74-4992-820F-399986210C8E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8583-2FF1-4F0D-9196-49E6E0363B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1953" y="674245"/>
            <a:ext cx="2286000" cy="9380507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93460" y="1309962"/>
            <a:ext cx="5365874" cy="87651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709-CD74-4992-820F-399986210C8E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8583-2FF1-4F0D-9196-49E6E0363B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709-CD74-4992-820F-399986210C8E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8583-2FF1-4F0D-9196-49E6E0363B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70000" y="1309963"/>
            <a:ext cx="7112000" cy="62223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924651"/>
            <a:ext cx="10160000" cy="535624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226" tIns="64113" rIns="128226" bIns="6411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160000" cy="69246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226" tIns="64113" rIns="128226" bIns="6411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749602"/>
            <a:ext cx="10160000" cy="40936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226" tIns="64113" rIns="128226" bIns="6411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865543"/>
            <a:ext cx="10160000" cy="914244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226" tIns="64113" rIns="128226" bIns="6411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106" y="3890649"/>
            <a:ext cx="6629629" cy="4339584"/>
          </a:xfrm>
          <a:effectLst/>
        </p:spPr>
        <p:txBody>
          <a:bodyPr anchor="b"/>
          <a:lstStyle>
            <a:lvl1pPr algn="r">
              <a:defRPr sz="65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7153" y="8250858"/>
            <a:ext cx="6633882" cy="1496092"/>
          </a:xfrm>
        </p:spPr>
        <p:txBody>
          <a:bodyPr anchor="t"/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 marL="6411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226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33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45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56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67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79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90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709-CD74-4992-820F-399986210C8E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8583-2FF1-4F0D-9196-49E6E0363B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709-CD74-4992-820F-399986210C8E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8583-2FF1-4F0D-9196-49E6E0363B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69999" y="1309961"/>
            <a:ext cx="3718560" cy="62223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61280" y="1309963"/>
            <a:ext cx="3718560" cy="62223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00" y="1309963"/>
            <a:ext cx="3718560" cy="1145648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41132" indent="0">
              <a:buNone/>
              <a:defRPr sz="2800" b="1"/>
            </a:lvl2pPr>
            <a:lvl3pPr marL="1282263" indent="0">
              <a:buNone/>
              <a:defRPr sz="2500" b="1"/>
            </a:lvl3pPr>
            <a:lvl4pPr marL="1923395" indent="0">
              <a:buNone/>
              <a:defRPr sz="2200" b="1"/>
            </a:lvl4pPr>
            <a:lvl5pPr marL="2564526" indent="0">
              <a:buNone/>
              <a:defRPr sz="2200" b="1"/>
            </a:lvl5pPr>
            <a:lvl6pPr marL="3205658" indent="0">
              <a:buNone/>
              <a:defRPr sz="2200" b="1"/>
            </a:lvl6pPr>
            <a:lvl7pPr marL="3846789" indent="0">
              <a:buNone/>
              <a:defRPr sz="2200" b="1"/>
            </a:lvl7pPr>
            <a:lvl8pPr marL="4487921" indent="0">
              <a:buNone/>
              <a:defRPr sz="2200" b="1"/>
            </a:lvl8pPr>
            <a:lvl9pPr marL="5129052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4941" y="2507623"/>
            <a:ext cx="3718560" cy="4912360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3669" y="1309963"/>
            <a:ext cx="3718560" cy="1145648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41132" indent="0">
              <a:buNone/>
              <a:defRPr sz="2800" b="1"/>
            </a:lvl2pPr>
            <a:lvl3pPr marL="1282263" indent="0">
              <a:buNone/>
              <a:defRPr sz="2500" b="1"/>
            </a:lvl3pPr>
            <a:lvl4pPr marL="1923395" indent="0">
              <a:buNone/>
              <a:defRPr sz="2200" b="1"/>
            </a:lvl4pPr>
            <a:lvl5pPr marL="2564526" indent="0">
              <a:buNone/>
              <a:defRPr sz="2200" b="1"/>
            </a:lvl5pPr>
            <a:lvl6pPr marL="3205658" indent="0">
              <a:buNone/>
              <a:defRPr sz="2200" b="1"/>
            </a:lvl6pPr>
            <a:lvl7pPr marL="3846789" indent="0">
              <a:buNone/>
              <a:defRPr sz="2200" b="1"/>
            </a:lvl7pPr>
            <a:lvl8pPr marL="4487921" indent="0">
              <a:buNone/>
              <a:defRPr sz="2200" b="1"/>
            </a:lvl8pPr>
            <a:lvl9pPr marL="5129052" indent="0">
              <a:buNone/>
              <a:defRPr sz="2200" b="1"/>
            </a:lvl9pPr>
          </a:lstStyle>
          <a:p>
            <a:pPr marL="0" lvl="0" indent="0" algn="ctr" defTabSz="1282263" rtl="0" eaLnBrk="1" latinLnBrk="0" hangingPunct="1">
              <a:spcBef>
                <a:spcPct val="20000"/>
              </a:spcBef>
              <a:spcAft>
                <a:spcPts val="421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39" y="2505304"/>
            <a:ext cx="3718560" cy="4912360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709-CD74-4992-820F-399986210C8E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8583-2FF1-4F0D-9196-49E6E0363B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709-CD74-4992-820F-399986210C8E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8583-2FF1-4F0D-9196-49E6E0363B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709-CD74-4992-820F-399986210C8E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8583-2FF1-4F0D-9196-49E6E0363B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29" y="3957180"/>
            <a:ext cx="4040094" cy="2253635"/>
          </a:xfrm>
          <a:effectLst/>
        </p:spPr>
        <p:txBody>
          <a:bodyPr anchor="b">
            <a:noAutofit/>
          </a:bodyPr>
          <a:lstStyle>
            <a:lvl1pPr marL="320566" indent="-320566" algn="l">
              <a:defRPr sz="39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906" y="1309963"/>
            <a:ext cx="4463428" cy="8765192"/>
          </a:xfrm>
        </p:spPr>
        <p:txBody>
          <a:bodyPr anchor="ctr"/>
          <a:lstStyle>
            <a:lvl1pPr>
              <a:defRPr sz="31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0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5294" y="6263657"/>
            <a:ext cx="3765178" cy="3831322"/>
          </a:xfrm>
        </p:spPr>
        <p:txBody>
          <a:bodyPr/>
          <a:lstStyle>
            <a:lvl1pPr marL="0" indent="0">
              <a:buNone/>
              <a:defRPr sz="2000"/>
            </a:lvl1pPr>
            <a:lvl2pPr marL="641132" indent="0">
              <a:buNone/>
              <a:defRPr sz="1700"/>
            </a:lvl2pPr>
            <a:lvl3pPr marL="1282263" indent="0">
              <a:buNone/>
              <a:defRPr sz="1400"/>
            </a:lvl3pPr>
            <a:lvl4pPr marL="1923395" indent="0">
              <a:buNone/>
              <a:defRPr sz="1300"/>
            </a:lvl4pPr>
            <a:lvl5pPr marL="2564526" indent="0">
              <a:buNone/>
              <a:defRPr sz="1300"/>
            </a:lvl5pPr>
            <a:lvl6pPr marL="3205658" indent="0">
              <a:buNone/>
              <a:defRPr sz="1300"/>
            </a:lvl6pPr>
            <a:lvl7pPr marL="3846789" indent="0">
              <a:buNone/>
              <a:defRPr sz="1300"/>
            </a:lvl7pPr>
            <a:lvl8pPr marL="4487921" indent="0">
              <a:buNone/>
              <a:defRPr sz="1300"/>
            </a:lvl8pPr>
            <a:lvl9pPr marL="512905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709-CD74-4992-820F-399986210C8E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8583-2FF1-4F0D-9196-49E6E0363B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924651"/>
            <a:ext cx="10160000" cy="535624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226" tIns="64113" rIns="128226" bIns="6411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160000" cy="69246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226" tIns="64113" rIns="128226" bIns="64113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749602"/>
            <a:ext cx="10160000" cy="40936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226" tIns="64113" rIns="128226" bIns="64113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865543"/>
            <a:ext cx="10160000" cy="914244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226" tIns="64113" rIns="128226" bIns="64113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72417" y="2046816"/>
            <a:ext cx="4572000" cy="5601090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800"/>
            </a:lvl1pPr>
            <a:lvl2pPr marL="641132" indent="0">
              <a:buNone/>
              <a:defRPr sz="3900"/>
            </a:lvl2pPr>
            <a:lvl3pPr marL="1282263" indent="0">
              <a:buNone/>
              <a:defRPr sz="3400"/>
            </a:lvl3pPr>
            <a:lvl4pPr marL="1923395" indent="0">
              <a:buNone/>
              <a:defRPr sz="2800"/>
            </a:lvl4pPr>
            <a:lvl5pPr marL="2564526" indent="0">
              <a:buNone/>
              <a:defRPr sz="2800"/>
            </a:lvl5pPr>
            <a:lvl6pPr marL="3205658" indent="0">
              <a:buNone/>
              <a:defRPr sz="2800"/>
            </a:lvl6pPr>
            <a:lvl7pPr marL="3846789" indent="0">
              <a:buNone/>
              <a:defRPr sz="2800"/>
            </a:lvl7pPr>
            <a:lvl8pPr marL="4487921" indent="0">
              <a:buNone/>
              <a:defRPr sz="2800"/>
            </a:lvl8pPr>
            <a:lvl9pPr marL="5129052" indent="0">
              <a:buNone/>
              <a:defRPr sz="28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430" y="1809518"/>
            <a:ext cx="4104571" cy="3873408"/>
          </a:xfrm>
        </p:spPr>
        <p:txBody>
          <a:bodyPr anchor="b"/>
          <a:lstStyle>
            <a:lvl1pPr marL="256453" indent="-256453">
              <a:buFont typeface="Georgia" pitchFamily="18" charset="0"/>
              <a:buChar char="*"/>
              <a:defRPr sz="2200"/>
            </a:lvl1pPr>
            <a:lvl2pPr marL="641132" indent="0">
              <a:buNone/>
              <a:defRPr sz="1700"/>
            </a:lvl2pPr>
            <a:lvl3pPr marL="1282263" indent="0">
              <a:buNone/>
              <a:defRPr sz="1400"/>
            </a:lvl3pPr>
            <a:lvl4pPr marL="1923395" indent="0">
              <a:buNone/>
              <a:defRPr sz="1300"/>
            </a:lvl4pPr>
            <a:lvl5pPr marL="2564526" indent="0">
              <a:buNone/>
              <a:defRPr sz="1300"/>
            </a:lvl5pPr>
            <a:lvl6pPr marL="3205658" indent="0">
              <a:buNone/>
              <a:defRPr sz="1300"/>
            </a:lvl6pPr>
            <a:lvl7pPr marL="3846789" indent="0">
              <a:buNone/>
              <a:defRPr sz="1300"/>
            </a:lvl7pPr>
            <a:lvl8pPr marL="4487921" indent="0">
              <a:buNone/>
              <a:defRPr sz="1300"/>
            </a:lvl8pPr>
            <a:lvl9pPr marL="512905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5709-CD74-4992-820F-399986210C8E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8583-2FF1-4F0D-9196-49E6E0363B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76" y="7994620"/>
            <a:ext cx="7092820" cy="2046817"/>
          </a:xfrm>
        </p:spPr>
        <p:txBody>
          <a:bodyPr anchor="b">
            <a:noAutofit/>
          </a:bodyPr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142448"/>
            <a:ext cx="10160000" cy="3138452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226" tIns="64113" rIns="128226" bIns="6411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160000" cy="914244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226" tIns="64113" rIns="128226" bIns="6411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748056"/>
            <a:ext cx="10160000" cy="40936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226" tIns="64113" rIns="128226" bIns="6411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865543"/>
            <a:ext cx="10160000" cy="914244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226" tIns="64113" rIns="128226" bIns="6411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2544" y="7829419"/>
            <a:ext cx="7236123" cy="2046817"/>
          </a:xfrm>
          <a:prstGeom prst="rect">
            <a:avLst/>
          </a:prstGeom>
          <a:effectLst/>
        </p:spPr>
        <p:txBody>
          <a:bodyPr vert="horz" lIns="128226" tIns="64113" rIns="128226" bIns="64113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00" y="1311288"/>
            <a:ext cx="7112000" cy="6222323"/>
          </a:xfrm>
          <a:prstGeom prst="rect">
            <a:avLst/>
          </a:prstGeom>
        </p:spPr>
        <p:txBody>
          <a:bodyPr vert="horz" lIns="128226" tIns="64113" rIns="128226" bIns="641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11052811"/>
            <a:ext cx="2794000" cy="653844"/>
          </a:xfrm>
          <a:prstGeom prst="rect">
            <a:avLst/>
          </a:prstGeom>
        </p:spPr>
        <p:txBody>
          <a:bodyPr vert="horz" lIns="128226" tIns="64113" rIns="128226" bIns="64113" rtlCol="0" anchor="ctr"/>
          <a:lstStyle>
            <a:lvl1pPr algn="r"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C15709-CD74-4992-820F-399986210C8E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11052811"/>
            <a:ext cx="3725334" cy="653844"/>
          </a:xfrm>
          <a:prstGeom prst="rect">
            <a:avLst/>
          </a:prstGeom>
        </p:spPr>
        <p:txBody>
          <a:bodyPr vert="horz" lIns="128226" tIns="64113" rIns="128226" bIns="64113" rtlCol="0" anchor="ctr"/>
          <a:lstStyle>
            <a:lvl1pPr algn="l"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3333" y="11052811"/>
            <a:ext cx="2032000" cy="653844"/>
          </a:xfrm>
          <a:prstGeom prst="rect">
            <a:avLst/>
          </a:prstGeom>
        </p:spPr>
        <p:txBody>
          <a:bodyPr vert="horz" lIns="128226" tIns="64113" rIns="128226" bIns="64113" rtlCol="0" anchor="ctr"/>
          <a:lstStyle>
            <a:lvl1pPr algn="ctr">
              <a:defRPr sz="1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B78583-2FF1-4F0D-9196-49E6E0363B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448792" indent="-448792" algn="r" defTabSz="1282263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65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0566" indent="-256453" algn="l" defTabSz="1282263" rtl="0" eaLnBrk="1" latinLnBrk="0" hangingPunct="1">
        <a:spcBef>
          <a:spcPct val="20000"/>
        </a:spcBef>
        <a:spcAft>
          <a:spcPts val="42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69358" indent="-256453" algn="l" defTabSz="1282263" rtl="0" eaLnBrk="1" latinLnBrk="0" hangingPunct="1">
        <a:spcBef>
          <a:spcPct val="20000"/>
        </a:spcBef>
        <a:spcAft>
          <a:spcPts val="42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54037" indent="-256453" algn="l" defTabSz="1282263" rtl="0" eaLnBrk="1" latinLnBrk="0" hangingPunct="1">
        <a:spcBef>
          <a:spcPct val="20000"/>
        </a:spcBef>
        <a:spcAft>
          <a:spcPts val="42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38716" indent="-256453" algn="l" defTabSz="1282263" rtl="0" eaLnBrk="1" latinLnBrk="0" hangingPunct="1">
        <a:spcBef>
          <a:spcPct val="20000"/>
        </a:spcBef>
        <a:spcAft>
          <a:spcPts val="42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9040" indent="-256453" algn="l" defTabSz="1282263" rtl="0" eaLnBrk="1" latinLnBrk="0" hangingPunct="1">
        <a:spcBef>
          <a:spcPct val="20000"/>
        </a:spcBef>
        <a:spcAft>
          <a:spcPts val="42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33719" indent="-256453" algn="l" defTabSz="1282263" rtl="0" eaLnBrk="1" latinLnBrk="0" hangingPunct="1">
        <a:spcBef>
          <a:spcPct val="20000"/>
        </a:spcBef>
        <a:spcAft>
          <a:spcPts val="42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756866" indent="-256453" algn="l" defTabSz="1282263" rtl="0" eaLnBrk="1" latinLnBrk="0" hangingPunct="1">
        <a:spcBef>
          <a:spcPct val="20000"/>
        </a:spcBef>
        <a:spcAft>
          <a:spcPts val="42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05658" indent="-256453" algn="l" defTabSz="1282263" rtl="0" eaLnBrk="1" latinLnBrk="0" hangingPunct="1">
        <a:spcBef>
          <a:spcPct val="20000"/>
        </a:spcBef>
        <a:spcAft>
          <a:spcPts val="42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28805" indent="-256453" algn="l" defTabSz="1282263" rtl="0" eaLnBrk="1" latinLnBrk="0" hangingPunct="1">
        <a:spcBef>
          <a:spcPct val="20000"/>
        </a:spcBef>
        <a:spcAft>
          <a:spcPts val="42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226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1132" algn="l" defTabSz="128226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2263" algn="l" defTabSz="128226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3395" algn="l" defTabSz="128226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4526" algn="l" defTabSz="128226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5658" algn="l" defTabSz="128226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6789" algn="l" defTabSz="128226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7921" algn="l" defTabSz="128226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9052" algn="l" defTabSz="128226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632" y="1963986"/>
            <a:ext cx="9886912" cy="2123642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ctr"/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Экология и 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6781" y="4412259"/>
            <a:ext cx="6132613" cy="923314"/>
          </a:xfrm>
          <a:prstGeom prst="rect">
            <a:avLst/>
          </a:prstGeom>
        </p:spPr>
        <p:txBody>
          <a:bodyPr wrap="none" lIns="91426" tIns="45712" rIns="91426" bIns="45712">
            <a:sp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Действия с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дробями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0" y="1260762"/>
            <a:ext cx="9289032" cy="53335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Прямоугольник 5"/>
          <p:cNvSpPr/>
          <p:nvPr/>
        </p:nvSpPr>
        <p:spPr>
          <a:xfrm>
            <a:off x="144676" y="307802"/>
            <a:ext cx="9831867" cy="646315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ГоломянкА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9626" y="6860530"/>
            <a:ext cx="9268886" cy="1292645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Голомянка - рыбка без чешуи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Голомянка - странная рыбка без ​чешуи и плавательного пузыря, ​встречающаяся только на ​Байкале.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9626" y="8660730"/>
            <a:ext cx="9268886" cy="2893084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прозрачная рыба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без чешуи и плавательного пузыря, тело которой на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35%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состоит из жира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Она обитает на большой глубине озера Байкал  и принадлежит к классу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живородящих. </a:t>
            </a: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Русское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название «голомянка» происходит от слова «</a:t>
            </a:r>
            <a:r>
              <a:rPr lang="ru-RU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голомень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», что означает «открытое море», и точно ​передает особенности экологии этих рыбок. </a:t>
            </a:r>
          </a:p>
        </p:txBody>
      </p:sp>
    </p:spTree>
    <p:extLst>
      <p:ext uri="{BB962C8B-B14F-4D97-AF65-F5344CB8AC3E}">
        <p14:creationId xmlns:p14="http://schemas.microsoft.com/office/powerpoint/2010/main" val="6006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03" y="3188122"/>
            <a:ext cx="6048672" cy="33539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 descr="W:\-= Photos =-\# 2015 #\2015_07_21-08_03_Байкал\12 - 1 августа(суббота)\DSC_8808 (Копировать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43" y="8372698"/>
            <a:ext cx="5169115" cy="3327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421184"/>
            <a:ext cx="9976544" cy="646315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Байкальская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эпишура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7300" y="1315914"/>
            <a:ext cx="9329203" cy="1692755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Размер взрослого рачка составляет около 1,5 мм. Один из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известных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эндемиков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озера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Байкал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Эпишура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потребляет основную массу байкальских водорослей 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важным объектом питания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омуля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9480" y="6932538"/>
            <a:ext cx="9145016" cy="1292645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Рачок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эпишура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экспонат ​Байкальского музея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Иркутской ​области. Он фильтрует верхний 50-​метровый слой Байкала.</a:t>
            </a:r>
          </a:p>
        </p:txBody>
      </p:sp>
    </p:spTree>
    <p:extLst>
      <p:ext uri="{BB962C8B-B14F-4D97-AF65-F5344CB8AC3E}">
        <p14:creationId xmlns:p14="http://schemas.microsoft.com/office/powerpoint/2010/main" val="33777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3536" y="2038029"/>
            <a:ext cx="8208912" cy="6740291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лет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озеру?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часть мировых запасов содержит оз.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Байкал?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Какова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длина микроскопического животного, поддерживающего чистоту Байкала и как оно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называется?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часть веса тела составляет жир у уникальной рыбки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голомянки?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Какое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уникальное животное питается этой рыбкой и какую часть веса его тела составляет жир?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3935" y="952430"/>
            <a:ext cx="9649071" cy="646315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найти ответы на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529" y="451818"/>
            <a:ext cx="10160000" cy="646315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Задача №1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496" y="1531938"/>
            <a:ext cx="9145016" cy="3693303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Озеро зимой начинает застывать в 20-х числах декабря, а заканчивает – к середине января (максимальная толщина льда – 2 м, максимальные по длине трещины во льду – 30 м).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Лед такой прозрачный, что можно сквозь него увидеть дно на глубине 3-4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Толщина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льда, чтобы по нему мог ходить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должна быть не менее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см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чтобы ездить на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санях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15-20 см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Какой толщины должен быть лед, чтобы по нему мог ездить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автотранспорт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5504" y="5852418"/>
            <a:ext cx="9001000" cy="954091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Чтобы ответить на этот вопрос, нужно найти ​значение выражения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21044" y="6932538"/>
            <a:ext cx="3914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2/5 + 3/5 + 30/5 =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4015" y="8372698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в результате получится целое число, ​умножить на 5, если дробное, прибавить 2/5</a:t>
            </a:r>
          </a:p>
        </p:txBody>
      </p:sp>
    </p:spTree>
    <p:extLst>
      <p:ext uri="{BB962C8B-B14F-4D97-AF65-F5344CB8AC3E}">
        <p14:creationId xmlns:p14="http://schemas.microsoft.com/office/powerpoint/2010/main" val="9149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6" y="4556274"/>
            <a:ext cx="8932564" cy="66718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399480" y="1027882"/>
            <a:ext cx="9217024" cy="2554529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 толщине льда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см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по Байкалу начинают ​прокладывать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автотрассу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связывающую его ​правый берег 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левым.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Байкал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может промерзнуть ​до 3 м толщиной. </a:t>
            </a:r>
          </a:p>
        </p:txBody>
      </p:sp>
    </p:spTree>
    <p:extLst>
      <p:ext uri="{BB962C8B-B14F-4D97-AF65-F5344CB8AC3E}">
        <p14:creationId xmlns:p14="http://schemas.microsoft.com/office/powerpoint/2010/main" val="24360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9519" y="1747962"/>
            <a:ext cx="8496943" cy="4401189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Лед держится от 4 до 6 месяцев, но есть на Байкале участок воды, который никогда 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замерзает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​полынья длиной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– 5 км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Она существует благодаря большой скорости ​течения воды в данном месте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положительной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температуре.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зимуют 8-12 тыс. водоплавающих птиц. 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называется это место, мы узнаем, проведя ​соревнования между группами на скорость: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448" y="568863"/>
            <a:ext cx="9937104" cy="646315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Задача № 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3929" y="6642751"/>
            <a:ext cx="8496943" cy="2308308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1; 5/6; 3/4; 7/10; 1/9; 7/12; 2/3; 9/20; 3/8; 5/12; 3/10; 11/24; 3/50; 3/16; 4/15</a:t>
            </a:r>
          </a:p>
        </p:txBody>
      </p:sp>
    </p:spTree>
    <p:extLst>
      <p:ext uri="{BB962C8B-B14F-4D97-AF65-F5344CB8AC3E}">
        <p14:creationId xmlns:p14="http://schemas.microsoft.com/office/powerpoint/2010/main" val="27959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32" y="331651"/>
            <a:ext cx="6347086" cy="47174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2" name="Прямоугольник 1"/>
          <p:cNvSpPr/>
          <p:nvPr/>
        </p:nvSpPr>
        <p:spPr>
          <a:xfrm>
            <a:off x="3671175" y="5492378"/>
            <a:ext cx="2540000" cy="6093960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	1/2 + 1/3</a:t>
            </a:r>
          </a:p>
          <a:p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М:	1/2 + 1/4 </a:t>
            </a:r>
          </a:p>
          <a:p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Ь:	1/5 + 1/15</a:t>
            </a:r>
          </a:p>
          <a:p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Ш:	1/2 + 1/2</a:t>
            </a:r>
          </a:p>
          <a:p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И:	1/4 + 1/5</a:t>
            </a:r>
          </a:p>
          <a:p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	1/5 + 1/10</a:t>
            </a:r>
          </a:p>
          <a:p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Н:	1/3 + 1/6</a:t>
            </a:r>
          </a:p>
          <a:p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К:	1/2 + 1/6</a:t>
            </a:r>
          </a:p>
          <a:p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М:	1/8 + 1/3</a:t>
            </a:r>
          </a:p>
          <a:p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А:	1/2 + 1/5</a:t>
            </a:r>
          </a:p>
          <a:p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К:	1/3 + 1/12</a:t>
            </a:r>
          </a:p>
          <a:p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Н:	1/8 + 1/16</a:t>
            </a:r>
          </a:p>
          <a:p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С:	1/3 + 1/4</a:t>
            </a:r>
          </a:p>
          <a:p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Й:	1/4 + 1/8</a:t>
            </a:r>
          </a:p>
          <a:p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Е:	1/2 + 1/10</a:t>
            </a:r>
          </a:p>
        </p:txBody>
      </p:sp>
    </p:spTree>
    <p:extLst>
      <p:ext uri="{BB962C8B-B14F-4D97-AF65-F5344CB8AC3E}">
        <p14:creationId xmlns:p14="http://schemas.microsoft.com/office/powerpoint/2010/main" val="32854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4" y="5708402"/>
            <a:ext cx="7378402" cy="48965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2" name="Прямоугольник 1"/>
          <p:cNvSpPr/>
          <p:nvPr/>
        </p:nvSpPr>
        <p:spPr>
          <a:xfrm>
            <a:off x="183456" y="307802"/>
            <a:ext cx="9793087" cy="646315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группа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8" y="1459930"/>
            <a:ext cx="9289032" cy="3539414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100 лет тому назад,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1886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Ян Черский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установил -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Байкал впадает 336 постоянных рек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ручьев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(с учётом временных сезонных распадков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1123).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вытекает?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Узнаем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решив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4745" y="5058586"/>
            <a:ext cx="5080000" cy="523204"/>
          </a:xfrm>
          <a:prstGeom prst="rect">
            <a:avLst/>
          </a:prstGeom>
        </p:spPr>
        <p:txBody>
          <a:bodyPr lIns="91426" tIns="45712" rIns="91426" bIns="45712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33/5*43/5 - 13/6*33/5)*1/5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6293" y="10892978"/>
            <a:ext cx="8784976" cy="523204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число назвал географ Бояркин в 1964 году.</a:t>
            </a:r>
          </a:p>
        </p:txBody>
      </p:sp>
    </p:spTree>
    <p:extLst>
      <p:ext uri="{BB962C8B-B14F-4D97-AF65-F5344CB8AC3E}">
        <p14:creationId xmlns:p14="http://schemas.microsoft.com/office/powerpoint/2010/main" val="5200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04" y="3478586"/>
            <a:ext cx="6263682" cy="41899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243206" y="451818"/>
            <a:ext cx="9721079" cy="646315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 группа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3556" y="8012658"/>
            <a:ext cx="8926964" cy="3693303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just"/>
            <a:r>
              <a:rPr lang="ru-RU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Покатуха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один из очень ​опасных и свирепых "местных" ветров. Дует не каждый год, в ​среднем - раз в три года. 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 горизонте появляется пятнышко, которое быстро становится облаком-тучкой, от тучки вытягиваются жгуты-щупальца и озеро почти мгновенно вскипает. 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Но есть еще один ветер. Это самый опасный ветер. Были случаи, ​когда он срывал крыши с домов и уносил скот с берега в Байкал. ​Название и скорость которого вы узнаете, если правильно ​выполните вычисления.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3556" y="1315914"/>
            <a:ext cx="87829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Ветров на Байкале очень много и они разделяются на две группы: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Северо-восточные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юго-западны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е. 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Эти ветра охватывают озеро на ​всем протяжении и продувают его из конца в конец. Это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Баргузин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Верховик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Култук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Низовка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Кедровка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Покатуха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83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1528" y="523826"/>
            <a:ext cx="8856984" cy="2062087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Каждая буква спрятана под числами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Скорость ветра вы узнаете,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сложите 4-й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 с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дробью 66\78 и прибавите 39 м\с.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2385" y="3188122"/>
            <a:ext cx="5080000" cy="6001627"/>
          </a:xfrm>
          <a:prstGeom prst="rect">
            <a:avLst/>
          </a:prstGeom>
        </p:spPr>
        <p:txBody>
          <a:bodyPr lIns="91426" tIns="45712" rIns="91426" bIns="45712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7/34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5/17=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4/210 + 5/140=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3/4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5/18=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2/26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3/39=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7/450 + 8/180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Шифр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37/36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17/34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23/420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(а)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54/900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(а)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12/78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(м)</a:t>
            </a:r>
          </a:p>
        </p:txBody>
      </p:sp>
    </p:spTree>
    <p:extLst>
      <p:ext uri="{BB962C8B-B14F-4D97-AF65-F5344CB8AC3E}">
        <p14:creationId xmlns:p14="http://schemas.microsoft.com/office/powerpoint/2010/main" val="37286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"/>
          <a:stretch/>
        </p:blipFill>
        <p:spPr>
          <a:xfrm>
            <a:off x="569246" y="2035994"/>
            <a:ext cx="9113521" cy="66156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0" y="954064"/>
            <a:ext cx="10160000" cy="646315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ОЗЕРО БАЙКАЛ</a:t>
            </a:r>
          </a:p>
        </p:txBody>
      </p:sp>
    </p:spTree>
    <p:extLst>
      <p:ext uri="{BB962C8B-B14F-4D97-AF65-F5344CB8AC3E}">
        <p14:creationId xmlns:p14="http://schemas.microsoft.com/office/powerpoint/2010/main" val="11669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25" y="1382924"/>
            <a:ext cx="7105728" cy="55512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Прямоугольник 5"/>
          <p:cNvSpPr/>
          <p:nvPr/>
        </p:nvSpPr>
        <p:spPr>
          <a:xfrm>
            <a:off x="1099695" y="523825"/>
            <a:ext cx="7369297" cy="646315"/>
          </a:xfrm>
          <a:prstGeom prst="rect">
            <a:avLst/>
          </a:prstGeom>
        </p:spPr>
        <p:txBody>
          <a:bodyPr wrap="none" lIns="91426" tIns="45712" rIns="91426" bIns="45712">
            <a:spAutoFit/>
          </a:bodyPr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математический диктант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9520" y="7217080"/>
            <a:ext cx="8640959" cy="3970302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Запишите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дробь, которая в сумме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1/3 даёт 1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Сложите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ее с дробью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8/15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Сократите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получившуюся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дробь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сложите с дробью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17/20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получившейся дроби прибавьте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19/20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Сократите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дробь и прибавьте 27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 правильно выполнили действия, то ​узнали количество островов на Байкале.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30902" y="11613058"/>
            <a:ext cx="1212420" cy="369316"/>
          </a:xfrm>
          <a:prstGeom prst="rect">
            <a:avLst/>
          </a:prstGeom>
        </p:spPr>
        <p:txBody>
          <a:bodyPr wrap="none" lIns="91426" tIns="45712" rIns="91426" bIns="45712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(Ответ:30)</a:t>
            </a:r>
          </a:p>
        </p:txBody>
      </p:sp>
    </p:spTree>
    <p:extLst>
      <p:ext uri="{BB962C8B-B14F-4D97-AF65-F5344CB8AC3E}">
        <p14:creationId xmlns:p14="http://schemas.microsoft.com/office/powerpoint/2010/main" val="34376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08" y="3488337"/>
            <a:ext cx="6771795" cy="5194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759520" y="379810"/>
            <a:ext cx="9217024" cy="3108527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just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«…Откладывать 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экологических проблем больше 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нельзя»,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заявил президент на заключительном в 2016 году заседании Госсовета в Кремле. </a:t>
            </a:r>
          </a:p>
          <a:p>
            <a:pPr algn="just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«…И 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здесь не пройдут полумеры - иначе к 2050 году </a:t>
            </a:r>
          </a:p>
          <a:p>
            <a:pPr algn="just"/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следующим поколениям останется не пригодная для жизни 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среда».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9520" y="9164786"/>
            <a:ext cx="9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Министр природных ресурсов и экологии Российской Федерации Сергей Донской и глава Бурятии Вячеслав Наговицын дали старт </a:t>
            </a:r>
            <a:r>
              <a:rPr lang="ru-RU" sz="2000" u="sng" dirty="0"/>
              <a:t>Году экологии</a:t>
            </a:r>
            <a:r>
              <a:rPr lang="ru-RU" sz="2000" dirty="0"/>
              <a:t> в стране, приняв участие в открытии визит-центра «Байкал заповедный» в п. Танхой </a:t>
            </a:r>
            <a:r>
              <a:rPr lang="ru-RU" sz="2000" dirty="0" err="1"/>
              <a:t>Кабанского</a:t>
            </a:r>
            <a:r>
              <a:rPr lang="ru-RU" sz="2000" dirty="0"/>
              <a:t> района республики 11 января. </a:t>
            </a:r>
          </a:p>
          <a:p>
            <a:r>
              <a:rPr lang="ru-RU" sz="2000" dirty="0"/>
              <a:t>Глава Минприроды РФ прибыл в Бурятию в честь столетия заповедной системы России. Напомним, </a:t>
            </a:r>
            <a:r>
              <a:rPr lang="ru-RU" sz="2000" b="1" dirty="0"/>
              <a:t>11 января 1917 года на берегу озера Байкал был основан первый в истории России общегосударственный заповедник - </a:t>
            </a:r>
            <a:r>
              <a:rPr lang="ru-RU" sz="2000" b="1" dirty="0" err="1"/>
              <a:t>Баргузинский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44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:\-= Photos =-\# 2015 #\2015_07_21-08_03_Байкал\07 - 27 июля(понедельник)\IMG_0498 (Копировать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24" y="1705065"/>
            <a:ext cx="3649237" cy="3458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W:\-= Photos =-\# 2015 #\2015_07_21-08_03_Байкал\07 - 27 июля(понедельник)\IMG_0497 (Копировать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013" y="1705063"/>
            <a:ext cx="3833766" cy="34585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91086" y="639958"/>
            <a:ext cx="8496944" cy="892536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плакаты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встречаются по пути к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Чивыркуйскому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заливу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Забайкальском природном парке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1086" y="5388899"/>
            <a:ext cx="9097426" cy="6093960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Для того чтобы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сохранить чистыми берега и воду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гостям Байкала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соблюдать несколько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простых правил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Увозить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обратно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все упаковочные материалы, привезенные с собой (металл, пластик, стекло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Экономно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готовить пищу.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Пищевые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отходы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закапывать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специально отведенных для этого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местах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Мыться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чистить зубы и стирать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специально отведенных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 суше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местах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так, чтобы сточные воды не попадали напрямую в Байкал, а фильтровались через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грунт.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протаптывать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новых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тропинок.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рвать цветы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бережно относиться к лекарственным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растениям.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рубить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ломать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деревья и кустарники.</a:t>
            </a:r>
          </a:p>
        </p:txBody>
      </p:sp>
    </p:spTree>
    <p:extLst>
      <p:ext uri="{BB962C8B-B14F-4D97-AF65-F5344CB8AC3E}">
        <p14:creationId xmlns:p14="http://schemas.microsoft.com/office/powerpoint/2010/main" val="18353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52" y="4401204"/>
            <a:ext cx="7920880" cy="53942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438702" y="451818"/>
            <a:ext cx="9249810" cy="3693303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Главный всероссийский волонтёрский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экомарафон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«360 минут» организуется компанией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шестой год подряд. 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Число участников ежегодно растёт, так же как и объёмы собранного мусора.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пять лет волонтёрами акции стали 11 тысяч добровольцев, которые очистили берега и дно Байкала от мусора объёмом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180 000 м3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2016 года к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экомарафону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присоединились западная территория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Красноярского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края, Республика Хакасия и Приморский край.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488" y="9956874"/>
            <a:ext cx="9073008" cy="1692755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Акция, несомненно,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приносит пользу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Байкалу, а также его животному и ​растительному миру. 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Но всё же мусора не становится меньше, а понимания у людей, что мусорить нельзя, не становится больше.</a:t>
            </a:r>
          </a:p>
        </p:txBody>
      </p:sp>
    </p:spTree>
    <p:extLst>
      <p:ext uri="{BB962C8B-B14F-4D97-AF65-F5344CB8AC3E}">
        <p14:creationId xmlns:p14="http://schemas.microsoft.com/office/powerpoint/2010/main" val="32560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:\-= Photos =-\# 2015 #\2015_07_21-08_03_Байкал\12 - 1 августа(суббота)\DSC_8784 (Копировать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92" y="3810352"/>
            <a:ext cx="5314801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2449" y="307802"/>
            <a:ext cx="9433048" cy="3293193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Байкал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- одно из величайших озер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планеты.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Байкал - озеро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​"превосходных степеней":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самое глубокое (1637 м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​самое древнее (около 25 млн. лет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самой ​разнообразной флорой и фауной среди пресных ​водоемов.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Озеро обладает уникальным по объему и ​качеству запасом пресных вод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(23,6 тыс. куб. км – более 20% мировых запасов).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3200" y="7283284"/>
            <a:ext cx="8899288" cy="4493522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этом районе сходятся границы различных флористических и фаунистических комплексов, ​здесь представлены не имеющие аналогов ​биогеоценозы. 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издревле изолированной ​Байкальской впадине сформировалась одна из ​богатейших и самая необычная в мире ​пресноводная фауна, имеющая 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сключительную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​ценность для изучения эволюционных процессов.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​Из более чем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2630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видов и подвидов животных и ​растений, найденных в озере,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80% нигде в ​мире больше не встречаются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40241" y="4864955"/>
            <a:ext cx="1728192" cy="830981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Площадь: 8,8 млн га</a:t>
            </a:r>
          </a:p>
        </p:txBody>
      </p:sp>
    </p:spTree>
    <p:extLst>
      <p:ext uri="{BB962C8B-B14F-4D97-AF65-F5344CB8AC3E}">
        <p14:creationId xmlns:p14="http://schemas.microsoft.com/office/powerpoint/2010/main" val="40446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45" y="5492378"/>
            <a:ext cx="9150790" cy="63156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687512" y="955875"/>
            <a:ext cx="9001000" cy="3539414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«…Посмотрел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Господь: неласковая вышла земля... как бы не стала она на Создателя обижаться!... И ​чтоб не держала обиды, взял и вымахнул ей не ​какую-нибудь подстилку для ног, а саму меру ​щедрот Своих, которой мерил, чему сколько быть ​от Него. Упала мера и превратилась в Байкал».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8493" y="4495289"/>
            <a:ext cx="5932045" cy="461649"/>
          </a:xfrm>
          <a:prstGeom prst="rect">
            <a:avLst/>
          </a:prstGeom>
        </p:spPr>
        <p:txBody>
          <a:bodyPr wrap="none" lIns="91426" tIns="45712" rIns="91426" bIns="45712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Фрагмент из книги «Байкальская сторона»</a:t>
            </a:r>
          </a:p>
        </p:txBody>
      </p:sp>
    </p:spTree>
    <p:extLst>
      <p:ext uri="{BB962C8B-B14F-4D97-AF65-F5344CB8AC3E}">
        <p14:creationId xmlns:p14="http://schemas.microsoft.com/office/powerpoint/2010/main" val="23910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6" y="523827"/>
            <a:ext cx="8644256" cy="65172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Прямоугольник 5"/>
          <p:cNvSpPr/>
          <p:nvPr/>
        </p:nvSpPr>
        <p:spPr>
          <a:xfrm>
            <a:off x="924226" y="7580611"/>
            <a:ext cx="8644256" cy="1384978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Байкал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территория Всемирного природного наследия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1996 году  Байкал был внесён в список Всемирного наследия 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ЮНЕСКО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(объект № 754)</a:t>
            </a:r>
          </a:p>
        </p:txBody>
      </p:sp>
    </p:spTree>
    <p:extLst>
      <p:ext uri="{BB962C8B-B14F-4D97-AF65-F5344CB8AC3E}">
        <p14:creationId xmlns:p14="http://schemas.microsoft.com/office/powerpoint/2010/main" val="39283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:\-= Photos =-\# 2015 #\2015_07_21-08_03_Байкал\05 - 25 июля(суббота)\IMG_0301 (Копировать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784" y="3258822"/>
            <a:ext cx="4843604" cy="39553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9584" y="219335"/>
            <a:ext cx="9865096" cy="1200312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Географическое положение и размеры котловины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7596" y="7508602"/>
            <a:ext cx="9649072" cy="4493522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Ширина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Байкала колеблется ​от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км.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Площадь водной поверхности составляет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31722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(без учёта островов), что примерно равно площади ​таких стран, как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Бельгия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Нидерланды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 площади водного зеркала Байкал занимает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шестое ​место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крупнейших озёр мира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Длина береговой линии  -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2100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Озеро находится в своеобразной котловине, со всех ​сторон окружённой горными хребтами и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сопками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При этом западное побережье - скалистое и ​обрывистое, рельеф восточного побережья - более ​пологий (местами горы отступают от берега на ​десятки километров).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488" y="1531938"/>
            <a:ext cx="91450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Байкал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находится в центре Азии, в России на границе Иркутской области  и Республики Бурятия. Озеро протянулось с севера на юго-запад на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636 км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виде ​гигантского полумесяца.</a:t>
            </a:r>
          </a:p>
        </p:txBody>
      </p:sp>
    </p:spTree>
    <p:extLst>
      <p:ext uri="{BB962C8B-B14F-4D97-AF65-F5344CB8AC3E}">
        <p14:creationId xmlns:p14="http://schemas.microsoft.com/office/powerpoint/2010/main" val="16326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9" y="4427893"/>
            <a:ext cx="8712968" cy="6539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Прямоугольник 5"/>
          <p:cNvSpPr/>
          <p:nvPr/>
        </p:nvSpPr>
        <p:spPr>
          <a:xfrm>
            <a:off x="687512" y="1134700"/>
            <a:ext cx="8712968" cy="3293193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Запасы воды в Байкале гигантские -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23615,39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км³ ​(около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19%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мировых запасов пресной воды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- во всех пресных озёрах мира содержится 123 тыс. км³ ​воды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объёму запасов воды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Байкал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занимает ​второе место в мире среди озёр, уступая лишь ​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Каспийскому морю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однако в Каспийском море вода солёная. В Байкале воды больше, чем во всех ​вместе взятых пяти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Великих озёрах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и в 25 раз больше, чем в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Ладожском озере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516" y="286340"/>
            <a:ext cx="9865095" cy="646315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Объём воды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23622" y="11002714"/>
            <a:ext cx="5640747" cy="461649"/>
          </a:xfrm>
          <a:prstGeom prst="rect">
            <a:avLst/>
          </a:prstGeom>
        </p:spPr>
        <p:txBody>
          <a:bodyPr wrap="none" lIns="91426" tIns="45712" rIns="91426" bIns="45712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Байкальская вода чрезвычайно прозрачна</a:t>
            </a:r>
          </a:p>
        </p:txBody>
      </p:sp>
    </p:spTree>
    <p:extLst>
      <p:ext uri="{BB962C8B-B14F-4D97-AF65-F5344CB8AC3E}">
        <p14:creationId xmlns:p14="http://schemas.microsoft.com/office/powerpoint/2010/main" val="39821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:\-= Photos =-\# 2015 #\2015_07_21-08_03_Байкал\08 - 28 июля(вторник)\IMG_0707 (Копировать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89" y="6284465"/>
            <a:ext cx="8230011" cy="48300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3456" y="375663"/>
            <a:ext cx="9865096" cy="646315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Растительный и животный мир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34272" y="11374057"/>
            <a:ext cx="5963464" cy="492426"/>
          </a:xfrm>
          <a:prstGeom prst="rect">
            <a:avLst/>
          </a:prstGeom>
        </p:spPr>
        <p:txBody>
          <a:bodyPr wrap="none" lIns="91426" tIns="45712" rIns="91426" bIns="45712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Чайки 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Чивыркуйском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​заливе (Бурятия)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3172" y="1603946"/>
            <a:ext cx="9433047" cy="4493522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данным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Лимнологического института Сибирского отделения РАН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Байкале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обитает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2630 видов и разновидностей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растений и животных, 2/3 которых ​являются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эндемиками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то есть обитают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этом водоёме. Такое обилие живых организмов объясняется ​большим содержанием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кислорода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во всей толще байкальской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воды.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рыб в Байкале водятся: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омуль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хариус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сиг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осётр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таймень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щука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и многие другие.</a:t>
            </a: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Байкал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уникален среди озёр тем, что на большой глубине ​здесь произрастают пресноводные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губки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40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:\-= Photos =-\# 2015 #\2015_07_21-08_03_Байкал\12 - 1 августа(суббота)\DSC_8789 (Копировать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2" y="7292578"/>
            <a:ext cx="4787502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W:\-= Photos =-\# 2015 #\2015_07_21-08_03_Байкал\12 - 1 августа(суббота)\IMG_1014 (Копировать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699" y="1747962"/>
            <a:ext cx="4535996" cy="34796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7472" y="379811"/>
            <a:ext cx="9433048" cy="646315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Байкальская нерпа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68032" y="7294041"/>
            <a:ext cx="4392488" cy="4093412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спокойной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обстановке скорость движения под водой не превосходит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7−8 км/ч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Максимальная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скорость составляет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20−25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природе она бывает под водой до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20−25 ​мин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- этого ей достаточно, чтобы добыть пищу или уйти от опасности.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472" y="1593493"/>
            <a:ext cx="47165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Средняя длина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тела взрослой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нерпы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165 см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(от конца носа до конца задних ластов). Вес от 50 до 130 кг, самки по массе больше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самцов.</a:t>
            </a: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Линейный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рост заканчивается у нерп к 17−19 годам, а весовой продолжается ещё в ​течение ряда лет и возможен до конца жизни. Живут до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 лет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57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280</TotalTime>
  <Words>1775</Words>
  <Application>Microsoft Office PowerPoint</Application>
  <PresentationFormat>Произвольный</PresentationFormat>
  <Paragraphs>151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Trebuchet MS</vt:lpstr>
      <vt:lpstr>Georgia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</dc:creator>
  <cp:lastModifiedBy>Виктор</cp:lastModifiedBy>
  <cp:revision>23</cp:revision>
  <dcterms:created xsi:type="dcterms:W3CDTF">2017-02-25T16:52:51Z</dcterms:created>
  <dcterms:modified xsi:type="dcterms:W3CDTF">2017-03-07T13:46:06Z</dcterms:modified>
</cp:coreProperties>
</file>