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0" r:id="rId4"/>
    <p:sldId id="261" r:id="rId5"/>
    <p:sldId id="263" r:id="rId6"/>
    <p:sldId id="262" r:id="rId7"/>
    <p:sldId id="264" r:id="rId8"/>
    <p:sldId id="266" r:id="rId9"/>
    <p:sldId id="265" r:id="rId10"/>
    <p:sldId id="267" r:id="rId11"/>
    <p:sldId id="269" r:id="rId12"/>
    <p:sldId id="268" r:id="rId13"/>
    <p:sldId id="276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FDCF"/>
    <a:srgbClr val="FCF9E9"/>
    <a:srgbClr val="F9F4D7"/>
    <a:srgbClr val="F6F09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-82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5CB8A5-E325-4A32-97CC-19AB3E4E45FF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04116A-4B4B-4F3D-A28E-0CE21E1048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3268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4116A-4B4B-4F3D-A28E-0CE21E104857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2226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4116A-4B4B-4F3D-A28E-0CE21E104857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3125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4116A-4B4B-4F3D-A28E-0CE21E104857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7353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4116A-4B4B-4F3D-A28E-0CE21E104857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6565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14F71-875A-4B8B-9137-A9A6BEE04EFD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CF83C-D243-41B7-A48F-6481978164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3824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14F71-875A-4B8B-9137-A9A6BEE04EFD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CF83C-D243-41B7-A48F-6481978164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8020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14F71-875A-4B8B-9137-A9A6BEE04EFD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CF83C-D243-41B7-A48F-6481978164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0433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14F71-875A-4B8B-9137-A9A6BEE04EFD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CF83C-D243-41B7-A48F-6481978164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87548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14F71-875A-4B8B-9137-A9A6BEE04EFD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CF83C-D243-41B7-A48F-6481978164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6752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14F71-875A-4B8B-9137-A9A6BEE04EFD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CF83C-D243-41B7-A48F-6481978164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7896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14F71-875A-4B8B-9137-A9A6BEE04EFD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CF83C-D243-41B7-A48F-6481978164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0936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14F71-875A-4B8B-9137-A9A6BEE04EFD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CF83C-D243-41B7-A48F-6481978164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8724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14F71-875A-4B8B-9137-A9A6BEE04EFD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CF83C-D243-41B7-A48F-6481978164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5618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14F71-875A-4B8B-9137-A9A6BEE04EFD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CF83C-D243-41B7-A48F-6481978164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1628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14F71-875A-4B8B-9137-A9A6BEE04EFD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CF83C-D243-41B7-A48F-6481978164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683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14F71-875A-4B8B-9137-A9A6BEE04EFD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CF83C-D243-41B7-A48F-6481978164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1797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wma"/><Relationship Id="rId5" Type="http://schemas.openxmlformats.org/officeDocument/2006/relationships/image" Target="../media/image2.png"/><Relationship Id="rId4" Type="http://schemas.microsoft.com/office/2007/relationships/media" Target="../media/media1.wma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../media/media10.wma"/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0.wm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3.jpe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9.jpeg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1.wma"/><Relationship Id="rId6" Type="http://schemas.openxmlformats.org/officeDocument/2006/relationships/image" Target="../media/image28.jpeg"/><Relationship Id="rId11" Type="http://schemas.microsoft.com/office/2007/relationships/media" Target="../media/media11.wma"/><Relationship Id="rId5" Type="http://schemas.openxmlformats.org/officeDocument/2006/relationships/image" Target="../media/image3.jpeg"/><Relationship Id="rId10" Type="http://schemas.openxmlformats.org/officeDocument/2006/relationships/image" Target="../media/image32.jpeg"/><Relationship Id="rId4" Type="http://schemas.openxmlformats.org/officeDocument/2006/relationships/image" Target="../media/image27.jpeg"/><Relationship Id="rId9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media" Target="../media/media12.wma"/><Relationship Id="rId3" Type="http://schemas.openxmlformats.org/officeDocument/2006/relationships/image" Target="../media/image3.jpeg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2.wma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7.jpeg"/><Relationship Id="rId7" Type="http://schemas.microsoft.com/office/2007/relationships/media" Target="../media/media13.wma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3.wma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4.xml"/><Relationship Id="rId7" Type="http://schemas.microsoft.com/office/2007/relationships/media" Target="../media/media14.wma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4.wma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5.wma"/><Relationship Id="rId6" Type="http://schemas.microsoft.com/office/2007/relationships/media" Target="../media/media15.wma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4.jpeg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6.wma"/><Relationship Id="rId6" Type="http://schemas.openxmlformats.org/officeDocument/2006/relationships/image" Target="../media/image46.jpeg"/><Relationship Id="rId11" Type="http://schemas.openxmlformats.org/officeDocument/2006/relationships/image" Target="../media/image2.png"/><Relationship Id="rId5" Type="http://schemas.openxmlformats.org/officeDocument/2006/relationships/image" Target="../media/image45.jpeg"/><Relationship Id="rId10" Type="http://schemas.microsoft.com/office/2007/relationships/media" Target="../media/media16.wma"/><Relationship Id="rId4" Type="http://schemas.openxmlformats.org/officeDocument/2006/relationships/image" Target="../media/image3.jpeg"/><Relationship Id="rId9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7.wma"/><Relationship Id="rId6" Type="http://schemas.microsoft.com/office/2007/relationships/media" Target="../media/media17.wma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8.wma"/><Relationship Id="rId5" Type="http://schemas.openxmlformats.org/officeDocument/2006/relationships/image" Target="../media/image2.png"/><Relationship Id="rId4" Type="http://schemas.microsoft.com/office/2007/relationships/media" Target="../media/media18.wm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9.wma"/><Relationship Id="rId5" Type="http://schemas.openxmlformats.org/officeDocument/2006/relationships/image" Target="../media/image2.png"/><Relationship Id="rId4" Type="http://schemas.microsoft.com/office/2007/relationships/media" Target="../media/media19.wm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wma"/><Relationship Id="rId5" Type="http://schemas.openxmlformats.org/officeDocument/2006/relationships/image" Target="../media/image2.png"/><Relationship Id="rId4" Type="http://schemas.microsoft.com/office/2007/relationships/media" Target="../media/media2.wm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wma"/><Relationship Id="rId6" Type="http://schemas.microsoft.com/office/2007/relationships/media" Target="../media/media3.wma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4.wma"/><Relationship Id="rId5" Type="http://schemas.openxmlformats.org/officeDocument/2006/relationships/image" Target="../media/image2.png"/><Relationship Id="rId4" Type="http://schemas.microsoft.com/office/2007/relationships/media" Target="../media/media4.wma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5.wma"/><Relationship Id="rId3" Type="http://schemas.openxmlformats.org/officeDocument/2006/relationships/image" Target="../media/image3.jpe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5.wm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.jpeg"/><Relationship Id="rId7" Type="http://schemas.microsoft.com/office/2007/relationships/media" Target="../media/media6.wma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6.wm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7.wma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7.wm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3.jpe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wma"/><Relationship Id="rId6" Type="http://schemas.openxmlformats.org/officeDocument/2006/relationships/image" Target="../media/image17.png"/><Relationship Id="rId11" Type="http://schemas.openxmlformats.org/officeDocument/2006/relationships/image" Target="../media/image2.png"/><Relationship Id="rId5" Type="http://schemas.openxmlformats.org/officeDocument/2006/relationships/image" Target="../media/image3.jpeg"/><Relationship Id="rId10" Type="http://schemas.microsoft.com/office/2007/relationships/media" Target="../media/media8.wma"/><Relationship Id="rId4" Type="http://schemas.openxmlformats.org/officeDocument/2006/relationships/image" Target="../media/image16.jpe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9.wma"/><Relationship Id="rId6" Type="http://schemas.microsoft.com/office/2007/relationships/media" Target="../media/media9.wma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nachalo4ka.ru/wp-content/uploads/2014/04/prevyu-shablon-leto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" t="563" r="-106" b="-563"/>
          <a:stretch/>
        </p:blipFill>
        <p:spPr bwMode="auto">
          <a:xfrm>
            <a:off x="0" y="0"/>
            <a:ext cx="12209172" cy="6877318"/>
          </a:xfrm>
          <a:prstGeom prst="rect">
            <a:avLst/>
          </a:prstGeom>
          <a:solidFill>
            <a:srgbClr val="92D050"/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743977" y="2197100"/>
            <a:ext cx="5692462" cy="275196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Козлова </a:t>
            </a:r>
          </a:p>
          <a:p>
            <a:pPr algn="ctr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Васильевна</a:t>
            </a:r>
          </a:p>
          <a:p>
            <a:pPr algn="ctr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 14» </a:t>
            </a:r>
            <a:endParaRPr lang="ru-RU" sz="28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Муром</a:t>
            </a:r>
          </a:p>
          <a:p>
            <a:pPr algn="ctr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Владимирской области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43976" y="425004"/>
            <a:ext cx="5692463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endParaRPr lang="ru-RU" sz="36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«Зеленая аптека»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9256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3863">
        <p14:glitter pattern="hexagon"/>
      </p:transition>
    </mc:Choice>
    <mc:Fallback>
      <p:transition spd="slow" advTm="38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4800" y="2072481"/>
            <a:ext cx="3962400" cy="3857625"/>
          </a:xfrm>
        </p:spPr>
      </p:pic>
      <p:pic>
        <p:nvPicPr>
          <p:cNvPr id="4" name="Рисунок 3" descr="http://xn----8sbyahcudaxrfs.xn--p1ai/images/detskiy-sad/4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16099"/>
            <a:ext cx="12191999" cy="685800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293217" y="3412901"/>
            <a:ext cx="175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387921" y="18256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940300" y="1144589"/>
            <a:ext cx="6413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47335">
            <a:off x="5319396" y="1285391"/>
            <a:ext cx="2629043" cy="20435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98785">
            <a:off x="8446407" y="1521434"/>
            <a:ext cx="2643677" cy="18991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77675">
            <a:off x="5917548" y="3408320"/>
            <a:ext cx="2680659" cy="201049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02" b="42929"/>
          <a:stretch/>
        </p:blipFill>
        <p:spPr>
          <a:xfrm rot="20747869">
            <a:off x="8890839" y="3696757"/>
            <a:ext cx="2337259" cy="1459241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8031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5777">
        <p14:glitter pattern="hexagon"/>
      </p:transition>
    </mc:Choice>
    <mc:Fallback>
      <p:transition spd="slow" advTm="57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9100" y="4743178"/>
            <a:ext cx="846483" cy="615428"/>
          </a:xfrm>
        </p:spPr>
      </p:pic>
      <p:pic>
        <p:nvPicPr>
          <p:cNvPr id="4" name="Рисунок 3" descr="http://xn----8sbyahcudaxrfs.xn--p1ai/images/detskiy-sad/4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160"/>
            <a:ext cx="12191999" cy="685800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293217" y="3412901"/>
            <a:ext cx="175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387921" y="18256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342085" y="260148"/>
            <a:ext cx="300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Огород на окне.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40300" y="1144589"/>
            <a:ext cx="6413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48176">
            <a:off x="4972817" y="1217725"/>
            <a:ext cx="2675893" cy="19454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75086">
            <a:off x="8671819" y="3817709"/>
            <a:ext cx="2470910" cy="18520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24019">
            <a:off x="8606569" y="1434581"/>
            <a:ext cx="2463438" cy="18869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30726" y="2841430"/>
            <a:ext cx="2431388" cy="124042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04091">
            <a:off x="5889657" y="4168514"/>
            <a:ext cx="2310175" cy="1663326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3815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6728">
        <p14:glitter pattern="hexagon"/>
      </p:transition>
    </mc:Choice>
    <mc:Fallback>
      <p:transition spd="slow" advTm="67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://xn----8sbyahcudaxrfs.xn--p1ai/images/detskiy-sad/4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6099"/>
            <a:ext cx="12191999" cy="685800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293217" y="3412901"/>
            <a:ext cx="175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387921" y="18256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090702" y="1009652"/>
            <a:ext cx="602179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rgbClr val="7030A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Продуктивная деятельность.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Полученные знания они отображали в рисовании, лепке, аппликации.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40300" y="1144589"/>
            <a:ext cx="6413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1" name="Рисунок 10" descr="DSC024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779923">
            <a:off x="5183449" y="2679599"/>
            <a:ext cx="2816311" cy="1584176"/>
          </a:xfrm>
          <a:prstGeom prst="rect">
            <a:avLst/>
          </a:prstGeom>
        </p:spPr>
      </p:pic>
      <p:pic>
        <p:nvPicPr>
          <p:cNvPr id="12" name="Рисунок 11" descr="DSC024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677300">
            <a:off x="8572658" y="2509101"/>
            <a:ext cx="2651787" cy="1583721"/>
          </a:xfrm>
          <a:prstGeom prst="rect">
            <a:avLst/>
          </a:prstGeom>
        </p:spPr>
      </p:pic>
      <p:pic>
        <p:nvPicPr>
          <p:cNvPr id="13" name="Рисунок 12" descr="DSCF54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67484">
            <a:off x="8676167" y="4295561"/>
            <a:ext cx="2304256" cy="1581423"/>
          </a:xfrm>
          <a:prstGeom prst="rect">
            <a:avLst/>
          </a:prstGeom>
        </p:spPr>
      </p:pic>
      <p:pic>
        <p:nvPicPr>
          <p:cNvPr id="14" name="Рисунок 13" descr="DSC0246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599693">
            <a:off x="5586975" y="4388819"/>
            <a:ext cx="2811419" cy="1581423"/>
          </a:xfrm>
          <a:prstGeom prst="rect">
            <a:avLst/>
          </a:prstGeom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3961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6432">
        <p14:glitter pattern="hexagon"/>
      </p:transition>
    </mc:Choice>
    <mc:Fallback>
      <p:transition spd="slow" advTm="64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761940" y="5102087"/>
            <a:ext cx="1433168" cy="1074876"/>
          </a:xfrm>
        </p:spPr>
      </p:pic>
      <p:pic>
        <p:nvPicPr>
          <p:cNvPr id="4" name="Рисунок 3" descr="http://xn----8sbyahcudaxrfs.xn--p1ai/images/detskiy-sad/4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293217" y="3412901"/>
            <a:ext cx="175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387921" y="18256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 rot="834307">
            <a:off x="8221516" y="1389559"/>
            <a:ext cx="29498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 </a:t>
            </a:r>
          </a:p>
          <a:p>
            <a:pPr lvl="0"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Знатоки лечебных трав»</a:t>
            </a:r>
          </a:p>
          <a:p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40300" y="1144589"/>
            <a:ext cx="6413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851868">
            <a:off x="5203721" y="1690688"/>
            <a:ext cx="2999409" cy="22495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181486">
            <a:off x="8407925" y="3006838"/>
            <a:ext cx="2730947" cy="204821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9165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5749">
        <p14:glitter pattern="hexagon"/>
      </p:transition>
    </mc:Choice>
    <mc:Fallback>
      <p:transition spd="slow" advTm="57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://xn----8sbyahcudaxrfs.xn--p1ai/images/detskiy-sad/4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679506" y="3705999"/>
            <a:ext cx="175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387921" y="18256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940300" y="1144589"/>
            <a:ext cx="6413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84898" y="135819"/>
            <a:ext cx="42464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с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родителями.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родители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98411" y="3297292"/>
            <a:ext cx="3388011" cy="2128170"/>
          </a:xfrm>
          <a:prstGeom prst="rect">
            <a:avLst/>
          </a:prstGeom>
        </p:spPr>
      </p:pic>
      <p:pic>
        <p:nvPicPr>
          <p:cNvPr id="12" name="Рисунок 11" descr="DSC0241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18971" y="1063077"/>
            <a:ext cx="3194745" cy="19603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350545" y="1468986"/>
            <a:ext cx="20837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КВН 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Знатоки лекарственных трав».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56276" y="4205658"/>
            <a:ext cx="24480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Беседа за круглым столом 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Самый полезный чай!»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3" name="Звук 1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383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6373">
        <p14:glitter pattern="hexagon"/>
      </p:transition>
    </mc:Choice>
    <mc:Fallback>
      <p:transition spd="slow" advTm="63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://xn----8sbyahcudaxrfs.xn--p1ai/images/detskiy-sad/4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96" y="-16099"/>
            <a:ext cx="12191999" cy="685800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293217" y="3412901"/>
            <a:ext cx="175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387921" y="18256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940300" y="1144589"/>
            <a:ext cx="6413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0578148">
            <a:off x="4580598" y="1236477"/>
            <a:ext cx="30924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Матер-класс</a:t>
            </a:r>
          </a:p>
          <a:p>
            <a:pPr algn="ctr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изготовлению</a:t>
            </a:r>
          </a:p>
          <a:p>
            <a:pPr algn="ctr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куклы для родителей с детьми.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1" name="Содержимое 10" descr="DSCF54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698222">
            <a:off x="5254492" y="2744716"/>
            <a:ext cx="2880320" cy="2160240"/>
          </a:xfrm>
          <a:prstGeom prst="rect">
            <a:avLst/>
          </a:prstGeom>
        </p:spPr>
      </p:pic>
      <p:pic>
        <p:nvPicPr>
          <p:cNvPr id="12" name="Picture 2" descr="травница своими рукам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98757">
            <a:off x="8365642" y="2112388"/>
            <a:ext cx="2806400" cy="188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 rot="850448">
            <a:off x="8216427" y="4217909"/>
            <a:ext cx="278234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Кукла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«Кубышка-травница»,</a:t>
            </a:r>
            <a:b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наполненная травой </a:t>
            </a:r>
            <a:r>
              <a:rPr lang="ru-RU" sz="20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милисы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мяты.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940300" y="322852"/>
            <a:ext cx="5210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Заключительный этап.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Звук 1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9914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7004">
        <p14:glitter pattern="hexagon"/>
      </p:transition>
    </mc:Choice>
    <mc:Fallback>
      <p:transition spd="slow" advTm="70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2497" y="4771760"/>
            <a:ext cx="2107803" cy="1405202"/>
          </a:xfrm>
        </p:spPr>
      </p:pic>
      <p:pic>
        <p:nvPicPr>
          <p:cNvPr id="4" name="Рисунок 3" descr="http://xn----8sbyahcudaxrfs.xn--p1ai/images/detskiy-sad/4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10" y="0"/>
            <a:ext cx="12191999" cy="685800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293217" y="3412901"/>
            <a:ext cx="175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387921" y="18256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940300" y="1144589"/>
            <a:ext cx="6413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55499" y="306216"/>
            <a:ext cx="5267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 изготовлено: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IMG_13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4770077" y="2421004"/>
            <a:ext cx="2645060" cy="19837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041760" y="1147812"/>
            <a:ext cx="2002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spcBef>
                <a:spcPct val="0"/>
              </a:spcBef>
            </a:pPr>
            <a:r>
              <a:rPr lang="ru-RU" b="1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Книга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Лекарственные</a:t>
            </a:r>
          </a:p>
          <a:p>
            <a:pPr lvl="0" algn="ctr" eaLnBrk="0" hangingPunct="0">
              <a:spcBef>
                <a:spcPct val="0"/>
              </a:spcBef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растения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44994" y="3652187"/>
            <a:ext cx="3212824" cy="21418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49178" y="4873385"/>
            <a:ext cx="2395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Ароматизированные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подушечки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85295">
            <a:off x="7295208" y="1050329"/>
            <a:ext cx="1129496" cy="165373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34337">
            <a:off x="9775936" y="953153"/>
            <a:ext cx="1204977" cy="158605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6404" y="2214022"/>
            <a:ext cx="1987478" cy="1265569"/>
          </a:xfrm>
          <a:prstGeom prst="rect">
            <a:avLst/>
          </a:prstGeom>
        </p:spPr>
      </p:pic>
      <p:pic>
        <p:nvPicPr>
          <p:cNvPr id="13" name="Звук 1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9280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6048">
        <p14:glitter pattern="hexagon"/>
      </p:transition>
    </mc:Choice>
    <mc:Fallback>
      <p:transition spd="slow" advTm="60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://xn----8sbyahcudaxrfs.xn--p1ai/images/detskiy-sad/4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6099"/>
            <a:ext cx="12191999" cy="685800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293217" y="3412901"/>
            <a:ext cx="175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387921" y="18256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940300" y="1144589"/>
            <a:ext cx="6413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83826" y="1378226"/>
            <a:ext cx="2252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Выпущены газеты.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F:\Верщук Юлия\DSCN215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84569">
            <a:off x="5254193" y="1569240"/>
            <a:ext cx="2964766" cy="245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F:\Верщук Юлия\DSCN216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549835">
            <a:off x="8228403" y="2925747"/>
            <a:ext cx="2888709" cy="252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1811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6542">
        <p14:glitter pattern="hexagon"/>
      </p:transition>
    </mc:Choice>
    <mc:Fallback>
      <p:transition spd="slow" advTm="65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://xn----8sbyahcudaxrfs.xn--p1ai/images/detskiy-sad/4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8799"/>
            <a:ext cx="12191999" cy="685800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293217" y="3412901"/>
            <a:ext cx="175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387921" y="18256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940300" y="1144589"/>
            <a:ext cx="6413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40299" y="1173387"/>
            <a:ext cx="641350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447675" algn="l"/>
              </a:tabLst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" algn="l"/>
              </a:tabLst>
            </a:pP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В ходе проведенной работы дети научились различать, узнавать растения по внешним признакам, познакомились с их лекарственным значением, выявили меры по сохранению лекарственных растений в природе.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" algn="l"/>
              </a:tabLst>
            </a:pP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Работа помогла  понять, что они являются частью природы и люди должны бережно относиться к ней. </a:t>
            </a:r>
            <a:endParaRPr lang="ru-RU" sz="20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" algn="l"/>
              </a:tabLst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решили, что будем выращивать на своих участках и огородах лекарственные растения, чтобы не наносить вреда природе. Тогда она предстанет перед людьми доброй, дарящей свои богатства и радость общения.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38192" y="263239"/>
            <a:ext cx="3034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47675" algn="l"/>
              </a:tabLst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Заключение.</a:t>
            </a:r>
          </a:p>
        </p:txBody>
      </p:sp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3180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18139">
        <p14:glitter pattern="hexagon"/>
      </p:transition>
    </mc:Choice>
    <mc:Fallback>
      <p:transition spd="slow" advTm="181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://xn----8sbyahcudaxrfs.xn--p1ai/images/detskiy-sad/4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8799"/>
            <a:ext cx="12191999" cy="685800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293217" y="3412901"/>
            <a:ext cx="175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387921" y="18256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940300" y="1144589"/>
            <a:ext cx="6413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67172" y="1742100"/>
            <a:ext cx="2832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</a:t>
            </a:r>
          </a:p>
          <a:p>
            <a:pPr algn="ctr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внимание.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618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2755">
        <p14:glitter pattern="hexagon"/>
      </p:transition>
    </mc:Choice>
    <mc:Fallback>
      <p:transition spd="slow" advTm="27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://xn----8sbyahcudaxrfs.xn--p1ai/images/detskiy-sad/4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4953000" y="1385888"/>
            <a:ext cx="62484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 травах и словах – великая сила», - гласит старинная латинская поговорка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 растений чудесны и разнообразны. Умение любить природу не 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приходит 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само. В основе сознательного отношения детей к природе должны лежать знания о ней, которые в яркой эмоциональной форме преподносят детям взрослые. И здесь многое зависит от умения взрослого научить детей  узнавать каждое растение и оберегать его. </a:t>
            </a:r>
            <a:endParaRPr lang="ru-RU" sz="25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755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11958">
        <p14:glitter pattern="hexagon"/>
      </p:transition>
    </mc:Choice>
    <mc:Fallback>
      <p:transition spd="slow" advTm="119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://xn----8sbyahcudaxrfs.xn--p1ai/images/detskiy-sad/4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4585252" y="903866"/>
            <a:ext cx="6992855" cy="5338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Организационный.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                                                             В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игровом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уголке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                                                     выделила полочку с         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                                                     дидактическими играми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                                                          о лекарственных       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                                                             растениях.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    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В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уголке книги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подобрала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           яркие  энциклопедии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    альбомы с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изображением 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          лекарственных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трав и     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                  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растений.  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06851" y="142297"/>
            <a:ext cx="6671256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Этапы осуществления проекта.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IMG_13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04092" y="1690688"/>
            <a:ext cx="2773992" cy="2080494"/>
          </a:xfrm>
          <a:prstGeom prst="rect">
            <a:avLst/>
          </a:prstGeom>
        </p:spPr>
      </p:pic>
      <p:pic>
        <p:nvPicPr>
          <p:cNvPr id="8" name="Рисунок 7" descr="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54467" y="3461072"/>
            <a:ext cx="2496320" cy="2107335"/>
          </a:xfrm>
          <a:prstGeom prst="rect">
            <a:avLst/>
          </a:prstGeom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7543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10080">
        <p14:glitter pattern="hexagon"/>
      </p:transition>
    </mc:Choice>
    <mc:Fallback>
      <p:transition spd="slow" advTm="100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://xn----8sbyahcudaxrfs.xn--p1ai/images/detskiy-sad/4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903932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293217" y="3277964"/>
            <a:ext cx="6001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293217" y="3412901"/>
            <a:ext cx="175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76966" y="1425515"/>
            <a:ext cx="63542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ДОУ был разбит аптекарский огород.</a:t>
            </a:r>
          </a:p>
          <a:p>
            <a:pPr algn="ctr"/>
            <a:endParaRPr lang="ru-RU" sz="2000" b="1" i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аптекарского огорода.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387921" y="18256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Надпись 5"/>
          <p:cNvSpPr txBox="1"/>
          <p:nvPr/>
        </p:nvSpPr>
        <p:spPr>
          <a:xfrm>
            <a:off x="5268711" y="2784968"/>
            <a:ext cx="6023556" cy="2637932"/>
          </a:xfrm>
          <a:prstGeom prst="rect">
            <a:avLst/>
          </a:prstGeom>
          <a:solidFill>
            <a:schemeClr val="accent6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0" name="Надпись 6"/>
          <p:cNvSpPr txBox="1"/>
          <p:nvPr/>
        </p:nvSpPr>
        <p:spPr>
          <a:xfrm>
            <a:off x="6720228" y="4667864"/>
            <a:ext cx="1102972" cy="53389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мята</a:t>
            </a:r>
            <a:endParaRPr lang="ru-RU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Надпись 7"/>
          <p:cNvSpPr txBox="1"/>
          <p:nvPr/>
        </p:nvSpPr>
        <p:spPr>
          <a:xfrm>
            <a:off x="9915808" y="4674460"/>
            <a:ext cx="1152525" cy="53577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зверобой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2" name="Надпись 8"/>
          <p:cNvSpPr txBox="1"/>
          <p:nvPr/>
        </p:nvSpPr>
        <p:spPr>
          <a:xfrm>
            <a:off x="6763090" y="3050552"/>
            <a:ext cx="1190625" cy="495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укроп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Надпись 9"/>
          <p:cNvSpPr txBox="1"/>
          <p:nvPr/>
        </p:nvSpPr>
        <p:spPr>
          <a:xfrm>
            <a:off x="6778043" y="3798700"/>
            <a:ext cx="1238250" cy="533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клевер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4" name="Надпись 10"/>
          <p:cNvSpPr txBox="1"/>
          <p:nvPr/>
        </p:nvSpPr>
        <p:spPr>
          <a:xfrm>
            <a:off x="9646055" y="3040730"/>
            <a:ext cx="1393195" cy="4985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дуванчик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5" name="Надпись 11"/>
          <p:cNvSpPr txBox="1"/>
          <p:nvPr/>
        </p:nvSpPr>
        <p:spPr>
          <a:xfrm>
            <a:off x="5397249" y="3789174"/>
            <a:ext cx="1190625" cy="5524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календула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6" name="Надпись 12"/>
          <p:cNvSpPr txBox="1"/>
          <p:nvPr/>
        </p:nvSpPr>
        <p:spPr>
          <a:xfrm>
            <a:off x="9659204" y="3884530"/>
            <a:ext cx="1409129" cy="533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подорожник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Надпись 13"/>
          <p:cNvSpPr txBox="1"/>
          <p:nvPr/>
        </p:nvSpPr>
        <p:spPr>
          <a:xfrm>
            <a:off x="8260656" y="3819647"/>
            <a:ext cx="1145957" cy="533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мать-и 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мачеха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8" name="Надпись 14"/>
          <p:cNvSpPr txBox="1"/>
          <p:nvPr/>
        </p:nvSpPr>
        <p:spPr>
          <a:xfrm>
            <a:off x="8254088" y="3004300"/>
            <a:ext cx="1108987" cy="4706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ромашка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9" name="Надпись 15"/>
          <p:cNvSpPr txBox="1"/>
          <p:nvPr/>
        </p:nvSpPr>
        <p:spPr>
          <a:xfrm>
            <a:off x="7953716" y="4646066"/>
            <a:ext cx="1741044" cy="57514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тысячелистник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Надпись 16"/>
          <p:cNvSpPr txBox="1"/>
          <p:nvPr/>
        </p:nvSpPr>
        <p:spPr>
          <a:xfrm>
            <a:off x="5385368" y="4674460"/>
            <a:ext cx="1257451" cy="5143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пустыр</a:t>
            </a:r>
            <a:r>
              <a:rPr lang="ru-RU" sz="1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ник</a:t>
            </a:r>
            <a:endParaRPr lang="ru-RU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1" name="Надпись 17"/>
          <p:cNvSpPr txBox="1"/>
          <p:nvPr/>
        </p:nvSpPr>
        <p:spPr>
          <a:xfrm>
            <a:off x="5397249" y="3004300"/>
            <a:ext cx="1143000" cy="4966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цикорий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0" y="-158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3" name="Звук 2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017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7727">
        <p14:glitter pattern="hexagon"/>
      </p:transition>
    </mc:Choice>
    <mc:Fallback>
      <p:transition spd="slow" advTm="77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://xn----8sbyahcudaxrfs.xn--p1ai/images/detskiy-sad/4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293217" y="3412901"/>
            <a:ext cx="175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387921" y="18256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" name="Содержимое 6" descr="2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719807">
            <a:off x="5165538" y="1003234"/>
            <a:ext cx="2076655" cy="29150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22402" y="193405"/>
            <a:ext cx="5666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аптекарском огороде.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2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787057">
            <a:off x="7490220" y="1251267"/>
            <a:ext cx="2077378" cy="2500000"/>
          </a:xfrm>
          <a:prstGeom prst="rect">
            <a:avLst/>
          </a:prstGeom>
        </p:spPr>
      </p:pic>
      <p:pic>
        <p:nvPicPr>
          <p:cNvPr id="12" name="Рисунок 11" descr="26.png"/>
          <p:cNvPicPr>
            <a:picLocks noChangeAspect="1"/>
          </p:cNvPicPr>
          <p:nvPr/>
        </p:nvPicPr>
        <p:blipFill rotWithShape="1">
          <a:blip r:embed="rId6" cstate="print"/>
          <a:srcRect r="1980" b="2311"/>
          <a:stretch/>
        </p:blipFill>
        <p:spPr>
          <a:xfrm rot="1680507">
            <a:off x="9041304" y="2445066"/>
            <a:ext cx="2046893" cy="3024783"/>
          </a:xfrm>
          <a:prstGeom prst="rect">
            <a:avLst/>
          </a:prstGeom>
        </p:spPr>
      </p:pic>
      <p:pic>
        <p:nvPicPr>
          <p:cNvPr id="13" name="Рисунок 12" descr="27.png"/>
          <p:cNvPicPr>
            <a:picLocks noChangeAspect="1"/>
          </p:cNvPicPr>
          <p:nvPr/>
        </p:nvPicPr>
        <p:blipFill rotWithShape="1">
          <a:blip r:embed="rId7" cstate="print"/>
          <a:srcRect r="2589" b="5957"/>
          <a:stretch/>
        </p:blipFill>
        <p:spPr>
          <a:xfrm rot="21443418">
            <a:off x="6655524" y="3819560"/>
            <a:ext cx="1900584" cy="2511438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0652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6351">
        <p14:glitter pattern="hexagon"/>
      </p:transition>
    </mc:Choice>
    <mc:Fallback>
      <p:transition spd="slow" advTm="63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4" name="Рисунок 3" descr="http://xn----8sbyahcudaxrfs.xn--p1ai/images/detskiy-sad/4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100" y="-28800"/>
            <a:ext cx="12230100" cy="6886799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293217" y="3412901"/>
            <a:ext cx="175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10418" y="1006461"/>
            <a:ext cx="360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детьми.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87921" y="18256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9194800" y="2013402"/>
            <a:ext cx="2159000" cy="288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знакомила с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произведениями художественной     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литературы 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экологической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направленности.</a:t>
            </a:r>
          </a:p>
          <a:p>
            <a:pPr algn="ctr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78577" y="193541"/>
            <a:ext cx="576893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Реализация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проекта. </a:t>
            </a:r>
          </a:p>
          <a:p>
            <a:endParaRPr lang="ru-RU" dirty="0"/>
          </a:p>
        </p:txBody>
      </p:sp>
      <p:pic>
        <p:nvPicPr>
          <p:cNvPr id="27" name="Picture 2" descr="C:\Documents and Settings\Администратор\Мои документы\тетя Галя\P11102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0847" y="1583632"/>
            <a:ext cx="2393591" cy="166058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387921" y="4729955"/>
            <a:ext cx="46566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Читали легенды, сказки, стихи, загадки, пословицы, поговорки,        приметы о лекарственных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растениях.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58217" y="2845268"/>
            <a:ext cx="2460166" cy="1845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45747" y="1533155"/>
            <a:ext cx="20926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с художественной</a:t>
            </a:r>
          </a:p>
          <a:p>
            <a:pPr algn="ctr"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литературой:                                                    </a:t>
            </a:r>
          </a:p>
        </p:txBody>
      </p:sp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4269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9624">
        <p14:glitter pattern="hexagon"/>
      </p:transition>
    </mc:Choice>
    <mc:Fallback>
      <p:transition spd="slow" advTm="96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://xn----8sbyahcudaxrfs.xn--p1ai/images/detskiy-sad/4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6099"/>
            <a:ext cx="12191999" cy="685800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293217" y="3412901"/>
            <a:ext cx="175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387921" y="18256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864099" y="1173387"/>
            <a:ext cx="65849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Знакомила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природным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окружением,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многообразием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произрастающих в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нашем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районе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(ромашка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одуванчик, подорожник, и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другие). 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 descr="DSCF549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09586">
            <a:off x="8799137" y="2780489"/>
            <a:ext cx="2304256" cy="1728193"/>
          </a:xfrm>
          <a:prstGeom prst="rect">
            <a:avLst/>
          </a:prstGeom>
        </p:spPr>
      </p:pic>
      <p:pic>
        <p:nvPicPr>
          <p:cNvPr id="16" name="Рисунок 15" descr="IMG_135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00550" y="4519040"/>
            <a:ext cx="2335120" cy="1751340"/>
          </a:xfrm>
          <a:prstGeom prst="rect">
            <a:avLst/>
          </a:prstGeom>
        </p:spPr>
      </p:pic>
      <p:pic>
        <p:nvPicPr>
          <p:cNvPr id="17" name="Рисунок 16" descr="DSCF550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957797">
            <a:off x="5339240" y="2763534"/>
            <a:ext cx="2362711" cy="1772033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6172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8371">
        <p14:glitter pattern="hexagon"/>
      </p:transition>
    </mc:Choice>
    <mc:Fallback>
      <p:transition spd="slow" advTm="83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5108" y="4864099"/>
            <a:ext cx="1750484" cy="1312863"/>
          </a:xfrm>
        </p:spPr>
      </p:pic>
      <p:pic>
        <p:nvPicPr>
          <p:cNvPr id="4" name="Рисунок 3" descr="http://xn----8sbyahcudaxrfs.xn--p1ai/images/detskiy-sad/4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609"/>
            <a:ext cx="12191999" cy="685800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6095999" y="5166587"/>
            <a:ext cx="4267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 удовольствием играли в дидактические игр  по  экологии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Рисунок 6" descr="2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420511">
            <a:off x="5128974" y="1381333"/>
            <a:ext cx="2382593" cy="1624279"/>
          </a:xfrm>
          <a:prstGeom prst="rect">
            <a:avLst/>
          </a:prstGeom>
        </p:spPr>
      </p:pic>
      <p:pic>
        <p:nvPicPr>
          <p:cNvPr id="8" name="Рисунок 7" descr="P112098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299906">
            <a:off x="9077279" y="3509847"/>
            <a:ext cx="2432465" cy="18243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39660" y="1179149"/>
            <a:ext cx="2685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игры.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98734">
            <a:off x="7588346" y="1930193"/>
            <a:ext cx="2506133" cy="1879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64390">
            <a:off x="5434507" y="3141852"/>
            <a:ext cx="2402658" cy="1803072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7687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7666">
        <p14:glitter pattern="hexagon"/>
      </p:transition>
    </mc:Choice>
    <mc:Fallback>
      <p:transition spd="slow" advTm="76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://xn----8sbyahcudaxrfs.xn--p1ai/images/detskiy-sad/4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6098"/>
            <a:ext cx="12191999" cy="685800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293217" y="3412901"/>
            <a:ext cx="175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387921" y="18256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575300" y="1144589"/>
            <a:ext cx="57785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Опытническая и поисково-исследовательская               </a:t>
            </a:r>
          </a:p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деятельность.</a:t>
            </a:r>
          </a:p>
          <a:p>
            <a:pPr algn="ctr">
              <a:spcAft>
                <a:spcPts val="0"/>
              </a:spcAft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любят экспериментировать.  В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экспериментальной деятельности работа детей осуществляется самостоятельно, раскрывает перед ними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стороны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свойства объекта, пронизывает  все сферы детской 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жизнедеятельности, в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 числе и игру.</a:t>
            </a:r>
          </a:p>
          <a:p>
            <a:pPr algn="just">
              <a:spcAft>
                <a:spcPts val="0"/>
              </a:spcAft>
            </a:pP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1" name="Рисунок 10" descr="DSCF54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635399">
            <a:off x="5975381" y="3963054"/>
            <a:ext cx="2225229" cy="1668922"/>
          </a:xfrm>
          <a:prstGeom prst="rect">
            <a:avLst/>
          </a:prstGeom>
        </p:spPr>
      </p:pic>
      <p:pic>
        <p:nvPicPr>
          <p:cNvPr id="12" name="Рисунок 11" descr="DSCF54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316970">
            <a:off x="8795017" y="4047536"/>
            <a:ext cx="2086234" cy="1444316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1755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9349">
        <p14:glitter pattern="hexagon"/>
      </p:transition>
    </mc:Choice>
    <mc:Fallback>
      <p:transition spd="slow" advTm="93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471</Words>
  <Application>Microsoft Office PowerPoint</Application>
  <PresentationFormat>Произвольный</PresentationFormat>
  <Paragraphs>112</Paragraphs>
  <Slides>19</Slides>
  <Notes>4</Notes>
  <HiddenSlides>0</HiddenSlides>
  <MMClips>19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р</cp:lastModifiedBy>
  <cp:revision>76</cp:revision>
  <dcterms:created xsi:type="dcterms:W3CDTF">2016-11-26T15:29:12Z</dcterms:created>
  <dcterms:modified xsi:type="dcterms:W3CDTF">2017-03-14T11:21:02Z</dcterms:modified>
</cp:coreProperties>
</file>