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308" r:id="rId3"/>
    <p:sldId id="438" r:id="rId4"/>
    <p:sldId id="454" r:id="rId5"/>
    <p:sldId id="428" r:id="rId6"/>
    <p:sldId id="429" r:id="rId7"/>
    <p:sldId id="441" r:id="rId8"/>
    <p:sldId id="442" r:id="rId9"/>
    <p:sldId id="443" r:id="rId10"/>
    <p:sldId id="446" r:id="rId11"/>
    <p:sldId id="444" r:id="rId12"/>
    <p:sldId id="452" r:id="rId13"/>
    <p:sldId id="453" r:id="rId14"/>
    <p:sldId id="440" r:id="rId15"/>
    <p:sldId id="439" r:id="rId16"/>
    <p:sldId id="430" r:id="rId17"/>
    <p:sldId id="397" r:id="rId18"/>
    <p:sldId id="447" r:id="rId19"/>
    <p:sldId id="448" r:id="rId20"/>
    <p:sldId id="398" r:id="rId21"/>
    <p:sldId id="449" r:id="rId22"/>
    <p:sldId id="450" r:id="rId23"/>
    <p:sldId id="451" r:id="rId24"/>
    <p:sldId id="307" r:id="rId25"/>
    <p:sldId id="34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 autoAdjust="0"/>
  </p:normalViewPr>
  <p:slideViewPr>
    <p:cSldViewPr>
      <p:cViewPr>
        <p:scale>
          <a:sx n="60" d="100"/>
          <a:sy n="60" d="100"/>
        </p:scale>
        <p:origin x="-146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C97EB75-A33F-4F51-8A24-9CA450592B91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D2650E-12D7-4119-A74C-F3284F197D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85B818-6455-45D5-BE58-EF0DE5FED4F3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1AEDB4-8CF6-473D-8AF0-34B4AF5F4A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A2D105-32F5-4169-A5FE-0F9B865324A1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40AFFD-074E-4EA1-A799-9866B6D2B8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23D973-A095-4D97-A889-92047066C8D8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1B678C-FD9C-48B6-A9F9-2C7B5627F4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88B732-9F9A-4C44-BA82-868769C2A4C4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A756ED-4B15-4E16-8F27-08D547674D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DC015E-50DB-4533-9973-1E46A09AB60F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2122A8-8519-4867-ACE5-55738712CF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8AFBF6-50AD-4857-B98D-B64F06D9AE3F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38FF05-89E0-44B9-877A-65B4EB61DA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760DF9-6037-4107-8F9F-C84DE9644CB9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37C4B9-4075-4CC0-8E0B-729D15E651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969B9E-931C-4A92-9697-CE64CD7F1E4A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318F2E-D9B2-4F3B-A7B6-52B6C892B0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F4A56E6-F153-4EC8-AC14-6453A1D29192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9D121F-2123-40F7-B36B-E4FB5F6C33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1225E7-7DA6-42B0-8547-07D34BC5484A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CC7C7C9-B7EA-47C2-B4F9-BC05F4BF16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1270FB-3F32-41FC-84AE-9ECB74084002}" type="datetimeFigureOut">
              <a:rPr lang="ru-RU" smtClean="0"/>
              <a:pPr>
                <a:defRPr/>
              </a:pPr>
              <a:t>17.03.2017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250E07-783B-4BFE-A300-26A6F7D5E9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2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496944" cy="1080119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effectLst/>
                <a:latin typeface="+mn-lt"/>
              </a:rPr>
              <a:t>Nurses are the heart of health care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157192"/>
            <a:ext cx="3923928" cy="1700808"/>
          </a:xfrm>
        </p:spPr>
        <p:txBody>
          <a:bodyPr rtlCol="0"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- составитель: </a:t>
            </a:r>
          </a:p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Рахмясова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Индира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Ильдусовна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английского языка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КГБПОУ НМТ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Норильск,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39" y="1916832"/>
            <a:ext cx="2175392" cy="3111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lv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What did she do during the war in Crimea?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worked in Turkey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>
                <a:solidFill>
                  <a:srgbClr val="002060"/>
                </a:solidFill>
                <a:hlinkClick r:id="rId3" action="ppaction://hlinksldjump"/>
              </a:rPr>
              <a:t>o</a:t>
            </a: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rganized hospitals</a:t>
            </a:r>
            <a:endParaRPr lang="en-US" dirty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>
                <a:solidFill>
                  <a:srgbClr val="002060"/>
                </a:solidFill>
                <a:hlinkClick r:id="rId2" action="ppaction://hlinksldjump"/>
              </a:rPr>
              <a:t>s</a:t>
            </a: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tudied at the university</a:t>
            </a:r>
            <a:endParaRPr lang="en-US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76992"/>
            <a:ext cx="4063155" cy="2669654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527082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lv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What did she do </a:t>
            </a:r>
            <a:r>
              <a:rPr lang="en-US" sz="4000" b="1" dirty="0" smtClean="0">
                <a:solidFill>
                  <a:srgbClr val="002060"/>
                </a:solidFill>
              </a:rPr>
              <a:t>for the improving of hospitals</a:t>
            </a:r>
            <a:r>
              <a:rPr lang="en-US" sz="4000" b="1" dirty="0">
                <a:solidFill>
                  <a:srgbClr val="002060"/>
                </a:solidFill>
              </a:rPr>
              <a:t>?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>
                <a:solidFill>
                  <a:srgbClr val="002060"/>
                </a:solidFill>
                <a:hlinkClick r:id="rId2" action="ppaction://hlinksldjump"/>
              </a:rPr>
              <a:t>b</a:t>
            </a: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ought expensive medicines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opened chemists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improved sanitary </a:t>
            </a:r>
            <a:r>
              <a:rPr lang="en-US" dirty="0">
                <a:solidFill>
                  <a:srgbClr val="002060"/>
                </a:solidFill>
                <a:hlinkClick r:id="rId3" action="ppaction://hlinksldjump"/>
              </a:rPr>
              <a:t>conditions</a:t>
            </a:r>
            <a:endParaRPr lang="en-US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hosp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33070"/>
            <a:ext cx="3886973" cy="27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7596336" y="531153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When and where </a:t>
            </a:r>
            <a:r>
              <a:rPr lang="en-US" sz="4000" b="1" dirty="0">
                <a:solidFill>
                  <a:srgbClr val="002060"/>
                </a:solidFill>
              </a:rPr>
              <a:t>did she die?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 smtClean="0"/>
              <a:t> </a:t>
            </a:r>
            <a:r>
              <a:rPr lang="en-US" dirty="0" smtClean="0">
                <a:hlinkClick r:id="rId2" action="ppaction://hlinksldjump"/>
              </a:rPr>
              <a:t>in </a:t>
            </a:r>
            <a:r>
              <a:rPr lang="en-US" dirty="0">
                <a:hlinkClick r:id="rId2" action="ppaction://hlinksldjump"/>
              </a:rPr>
              <a:t>1910, in London, England </a:t>
            </a:r>
            <a:endParaRPr lang="en-US" dirty="0" smtClean="0"/>
          </a:p>
          <a:p>
            <a:pPr marL="0" indent="173038" algn="ctr">
              <a:buAutoNum type="alphaLcParenR"/>
            </a:pPr>
            <a:r>
              <a:rPr lang="en-US" dirty="0">
                <a:hlinkClick r:id="rId3" action="ppaction://hlinksldjump"/>
              </a:rPr>
              <a:t>in </a:t>
            </a:r>
            <a:r>
              <a:rPr lang="en-US" dirty="0" smtClean="0">
                <a:hlinkClick r:id="rId3" action="ppaction://hlinksldjump"/>
              </a:rPr>
              <a:t>1820, in Florence, Italy</a:t>
            </a:r>
            <a:endParaRPr lang="en-US" dirty="0" smtClean="0"/>
          </a:p>
          <a:p>
            <a:pPr marL="0" indent="173038" algn="ctr"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hlinkClick r:id="rId3" action="ppaction://hlinksldjump"/>
              </a:rPr>
              <a:t>in </a:t>
            </a:r>
            <a:r>
              <a:rPr lang="en-US" dirty="0" smtClean="0">
                <a:hlinkClick r:id="rId3" action="ppaction://hlinksldjump"/>
              </a:rPr>
              <a:t>1854, </a:t>
            </a:r>
            <a:r>
              <a:rPr lang="en-US" dirty="0">
                <a:hlinkClick r:id="rId3" action="ppaction://hlinksldjump"/>
              </a:rPr>
              <a:t>in </a:t>
            </a:r>
            <a:r>
              <a:rPr lang="en-US" dirty="0" smtClean="0">
                <a:hlinkClick r:id="rId3" action="ppaction://hlinksldjump"/>
              </a:rPr>
              <a:t>Crimea</a:t>
            </a:r>
            <a:endParaRPr lang="en-US" dirty="0"/>
          </a:p>
          <a:p>
            <a:pPr marL="109728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596336" y="531153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18088"/>
            <a:ext cx="4566034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What does her inscription state?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en-US" sz="3000" dirty="0" smtClean="0">
                <a:solidFill>
                  <a:srgbClr val="002060"/>
                </a:solidFill>
              </a:rPr>
              <a:t>To Florence Nightingale, with love from family</a:t>
            </a:r>
            <a:r>
              <a:rPr lang="ru-RU" sz="3000" dirty="0" smtClean="0">
                <a:solidFill>
                  <a:srgbClr val="002060"/>
                </a:solidFill>
              </a:rPr>
              <a:t>»</a:t>
            </a:r>
            <a:r>
              <a:rPr lang="en-US" sz="3000" dirty="0" smtClean="0">
                <a:solidFill>
                  <a:srgbClr val="002060"/>
                </a:solidFill>
              </a:rPr>
              <a:t>.</a:t>
            </a:r>
          </a:p>
          <a:p>
            <a:pPr marL="109728" indent="0" algn="ctr"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b) </a:t>
            </a:r>
            <a:r>
              <a:rPr lang="ru-RU" sz="3000" dirty="0" smtClean="0">
                <a:solidFill>
                  <a:srgbClr val="002060"/>
                </a:solidFill>
              </a:rPr>
              <a:t>«</a:t>
            </a:r>
            <a:r>
              <a:rPr lang="en-US" sz="3000" dirty="0" smtClean="0">
                <a:solidFill>
                  <a:srgbClr val="002060"/>
                </a:solidFill>
              </a:rPr>
              <a:t>F.N</a:t>
            </a:r>
            <a:r>
              <a:rPr lang="en-US" sz="3000" dirty="0">
                <a:solidFill>
                  <a:srgbClr val="002060"/>
                </a:solidFill>
              </a:rPr>
              <a:t>. Born </a:t>
            </a:r>
            <a:r>
              <a:rPr lang="ru-RU" sz="3000" dirty="0" smtClean="0">
                <a:solidFill>
                  <a:srgbClr val="002060"/>
                </a:solidFill>
              </a:rPr>
              <a:t>12 </a:t>
            </a:r>
            <a:r>
              <a:rPr lang="en-US" sz="3000" dirty="0" smtClean="0">
                <a:solidFill>
                  <a:srgbClr val="002060"/>
                </a:solidFill>
              </a:rPr>
              <a:t>May 1820</a:t>
            </a:r>
            <a:r>
              <a:rPr lang="en-US" sz="3000" dirty="0">
                <a:solidFill>
                  <a:srgbClr val="002060"/>
                </a:solidFill>
              </a:rPr>
              <a:t>. </a:t>
            </a:r>
            <a:r>
              <a:rPr lang="en-US" sz="3000" dirty="0" smtClean="0">
                <a:solidFill>
                  <a:srgbClr val="002060"/>
                </a:solidFill>
              </a:rPr>
              <a:t>Died 13 August 1910</a:t>
            </a:r>
            <a:r>
              <a:rPr lang="ru-RU" sz="3000" dirty="0" smtClean="0">
                <a:solidFill>
                  <a:srgbClr val="002060"/>
                </a:solidFill>
              </a:rPr>
              <a:t>»</a:t>
            </a:r>
            <a:r>
              <a:rPr lang="en-US" sz="3000" dirty="0" smtClean="0">
                <a:solidFill>
                  <a:srgbClr val="002060"/>
                </a:solidFill>
              </a:rPr>
              <a:t>. </a:t>
            </a:r>
            <a:endParaRPr lang="en-US" sz="3000" dirty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c) </a:t>
            </a:r>
            <a:r>
              <a:rPr lang="ru-RU" sz="3000" dirty="0">
                <a:solidFill>
                  <a:srgbClr val="002060"/>
                </a:solidFill>
              </a:rPr>
              <a:t>«</a:t>
            </a:r>
            <a:r>
              <a:rPr lang="en-US" sz="3000" dirty="0">
                <a:solidFill>
                  <a:srgbClr val="002060"/>
                </a:solidFill>
              </a:rPr>
              <a:t>F.N. Born </a:t>
            </a:r>
            <a:r>
              <a:rPr lang="en-US" sz="3000" dirty="0" smtClean="0">
                <a:solidFill>
                  <a:srgbClr val="002060"/>
                </a:solidFill>
              </a:rPr>
              <a:t>1820</a:t>
            </a:r>
            <a:r>
              <a:rPr lang="en-US" sz="3000" dirty="0">
                <a:solidFill>
                  <a:srgbClr val="002060"/>
                </a:solidFill>
              </a:rPr>
              <a:t>. Died </a:t>
            </a:r>
            <a:r>
              <a:rPr lang="en-US" sz="3000" dirty="0" smtClean="0">
                <a:solidFill>
                  <a:srgbClr val="002060"/>
                </a:solidFill>
              </a:rPr>
              <a:t>1910</a:t>
            </a:r>
            <a:r>
              <a:rPr lang="ru-RU" sz="3000" dirty="0">
                <a:solidFill>
                  <a:srgbClr val="002060"/>
                </a:solidFill>
              </a:rPr>
              <a:t>»</a:t>
            </a:r>
            <a:r>
              <a:rPr lang="en-US" sz="3000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7596336" y="531153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44" y="3160001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Yes!</a:t>
            </a:r>
          </a:p>
          <a:p>
            <a:pPr marL="109728"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 Right you are!</a:t>
            </a:r>
            <a:endParaRPr lang="ru-RU" sz="5400" b="1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5"/>
            <a:ext cx="3168352" cy="2987303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7668344" y="548019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Unfortunately,</a:t>
            </a:r>
            <a:endParaRPr lang="en-US" sz="5400" b="1" dirty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it is not right!</a:t>
            </a:r>
            <a:endParaRPr lang="ru-RU" sz="5400" b="1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2943770" cy="2943770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7452320" y="530120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8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Interview with Florence </a:t>
            </a:r>
            <a:r>
              <a:rPr lang="en-US" sz="4000" b="1" dirty="0">
                <a:solidFill>
                  <a:srgbClr val="002060"/>
                </a:solidFill>
              </a:rPr>
              <a:t>Nightingale.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Interviewer:</a:t>
            </a:r>
            <a:r>
              <a:rPr lang="en-US" sz="2000" dirty="0"/>
              <a:t> Good afternoon, Miss Nightingale! My name is__. Nice to meet you!  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Florence Nightingale:</a:t>
            </a:r>
            <a:r>
              <a:rPr lang="en-US" sz="2000" dirty="0"/>
              <a:t> 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Interviewer:</a:t>
            </a:r>
            <a:r>
              <a:rPr lang="en-US" sz="2000" dirty="0"/>
              <a:t> Miss Nightingale, may I ask __, please? 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Florence Nightingale:</a:t>
            </a:r>
            <a:r>
              <a:rPr lang="en-US" sz="2000" dirty="0"/>
              <a:t> __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Interviewer:</a:t>
            </a:r>
            <a:r>
              <a:rPr lang="en-US" sz="2000" dirty="0"/>
              <a:t> Miss Nightingale, you have taken part in the Crimean War. ____?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Florence Nightingale:</a:t>
            </a:r>
            <a:r>
              <a:rPr lang="en-US" sz="2000" dirty="0"/>
              <a:t> ___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Interviewer:</a:t>
            </a:r>
            <a:r>
              <a:rPr lang="en-US" sz="2000" dirty="0"/>
              <a:t> Miss Nightingale, you have made a lot of sanitary improvements. ___ ?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Florence Nightingale:</a:t>
            </a:r>
            <a:r>
              <a:rPr lang="en-US" sz="2000" dirty="0"/>
              <a:t> ___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Interviewer:</a:t>
            </a:r>
            <a:r>
              <a:rPr lang="en-US" sz="2000" dirty="0"/>
              <a:t> Miss Nightingale, I am going to be a nurse. What ___?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Florence Nightingale:</a:t>
            </a:r>
            <a:r>
              <a:rPr lang="en-US" sz="2000" dirty="0"/>
              <a:t> ____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Interviewer: </a:t>
            </a:r>
            <a:r>
              <a:rPr lang="en-US" sz="2000" dirty="0"/>
              <a:t>Thank you,____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Florence Nightingale:</a:t>
            </a:r>
            <a:r>
              <a:rPr lang="en-US" sz="2000" dirty="0"/>
              <a:t> ____</a:t>
            </a:r>
            <a:endParaRPr lang="ru-RU" sz="2000" dirty="0"/>
          </a:p>
          <a:p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653136"/>
            <a:ext cx="1193308" cy="18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568630" cy="5832053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have a rest!</a:t>
            </a:r>
          </a:p>
          <a:p>
            <a:pPr marL="0" indent="0" algn="ctr">
              <a:buNone/>
              <a:defRPr/>
            </a:pPr>
            <a:r>
              <a:rPr lang="en-US" sz="2000" dirty="0"/>
              <a:t>No smoking, no drinking,</a:t>
            </a:r>
            <a:br>
              <a:rPr lang="en-US" sz="2000" dirty="0"/>
            </a:br>
            <a:r>
              <a:rPr lang="en-US" sz="2000" dirty="0"/>
              <a:t>No running, stop thinking.</a:t>
            </a:r>
            <a:br>
              <a:rPr lang="en-US" sz="2000" dirty="0"/>
            </a:br>
            <a:r>
              <a:rPr lang="en-US" sz="2000" dirty="0"/>
              <a:t>Work all day, play all night,</a:t>
            </a:r>
            <a:br>
              <a:rPr lang="en-US" sz="2000" dirty="0"/>
            </a:br>
            <a:r>
              <a:rPr lang="en-US" sz="2000" dirty="0"/>
              <a:t>Always love, never fight.</a:t>
            </a:r>
            <a:br>
              <a:rPr lang="en-US" sz="2000" dirty="0"/>
            </a:br>
            <a:r>
              <a:rPr lang="en-US" sz="2000" dirty="0"/>
              <a:t>Come early, don’t be late,</a:t>
            </a:r>
            <a:br>
              <a:rPr lang="en-US" sz="2000" dirty="0"/>
            </a:br>
            <a:r>
              <a:rPr lang="en-US" sz="2000" dirty="0"/>
              <a:t>Try to be good, don’t hate.</a:t>
            </a:r>
            <a:br>
              <a:rPr lang="en-US" sz="2000" dirty="0"/>
            </a:br>
            <a:r>
              <a:rPr lang="ru-RU" sz="2000" dirty="0" err="1"/>
              <a:t>Eat</a:t>
            </a:r>
            <a:r>
              <a:rPr lang="ru-RU" sz="2000" dirty="0"/>
              <a:t> </a:t>
            </a:r>
            <a:r>
              <a:rPr lang="ru-RU" sz="2000" dirty="0" err="1"/>
              <a:t>apples</a:t>
            </a:r>
            <a:r>
              <a:rPr lang="ru-RU" sz="2000" dirty="0"/>
              <a:t>, </a:t>
            </a:r>
            <a:r>
              <a:rPr lang="ru-RU" sz="2000" dirty="0" err="1"/>
              <a:t>drink</a:t>
            </a:r>
            <a:r>
              <a:rPr lang="ru-RU" sz="2000" dirty="0"/>
              <a:t> </a:t>
            </a:r>
            <a:r>
              <a:rPr lang="ru-RU" sz="2000" dirty="0" err="1"/>
              <a:t>juice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Never</a:t>
            </a:r>
            <a:r>
              <a:rPr lang="ru-RU" sz="2000" dirty="0"/>
              <a:t> </a:t>
            </a:r>
            <a:r>
              <a:rPr lang="ru-RU" sz="2000" dirty="0" err="1"/>
              <a:t>think</a:t>
            </a:r>
            <a:r>
              <a:rPr lang="ru-RU" sz="2000" dirty="0"/>
              <a:t> </a:t>
            </a:r>
            <a:r>
              <a:rPr lang="ru-RU" sz="2000" dirty="0" err="1"/>
              <a:t>about</a:t>
            </a:r>
            <a:r>
              <a:rPr lang="ru-RU" sz="2000" dirty="0"/>
              <a:t> </a:t>
            </a:r>
            <a:r>
              <a:rPr lang="ru-RU" sz="2000" dirty="0" err="1"/>
              <a:t>bad</a:t>
            </a:r>
            <a:r>
              <a:rPr lang="ru-RU" sz="2000" dirty="0"/>
              <a:t> </a:t>
            </a:r>
            <a:r>
              <a:rPr lang="ru-RU" sz="2000" dirty="0" err="1"/>
              <a:t>news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 algn="ctr">
              <a:buNone/>
              <a:defRPr/>
            </a:pPr>
            <a:endParaRPr lang="en-US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2000" dirty="0"/>
              <a:t>Hands up! Clap, clap.</a:t>
            </a:r>
            <a:br>
              <a:rPr lang="en-US" sz="2000" dirty="0"/>
            </a:br>
            <a:r>
              <a:rPr lang="en-US" sz="2000" dirty="0"/>
              <a:t>Hands on the hips! Step, step!</a:t>
            </a:r>
            <a:br>
              <a:rPr lang="en-US" sz="2000" dirty="0"/>
            </a:br>
            <a:r>
              <a:rPr lang="en-US" sz="2000" dirty="0"/>
              <a:t>Bend your left, bend your right,</a:t>
            </a:r>
            <a:br>
              <a:rPr lang="en-US" sz="2000" dirty="0"/>
            </a:br>
            <a:r>
              <a:rPr lang="en-US" sz="2000" dirty="0"/>
              <a:t>Turn yourself around.</a:t>
            </a:r>
            <a:br>
              <a:rPr lang="en-US" sz="2000" dirty="0"/>
            </a:br>
            <a:r>
              <a:rPr lang="en-US" sz="2000" dirty="0"/>
              <a:t>Hands up! Hands down!</a:t>
            </a:r>
            <a:br>
              <a:rPr lang="en-US" sz="2000" dirty="0"/>
            </a:br>
            <a:r>
              <a:rPr lang="en-US" sz="2000" dirty="0"/>
              <a:t>Hands at sides and sit down!</a:t>
            </a:r>
            <a:endParaRPr lang="ru-RU" sz="2000" dirty="0"/>
          </a:p>
          <a:p>
            <a:pPr marL="0" indent="0" algn="ctr">
              <a:buNone/>
              <a:defRPr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2464064" cy="16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917310"/>
            <a:ext cx="8569325" cy="5096405"/>
          </a:xfrm>
        </p:spPr>
      </p:pic>
    </p:spTree>
    <p:extLst>
      <p:ext uri="{BB962C8B-B14F-4D97-AF65-F5344CB8AC3E}">
        <p14:creationId xmlns:p14="http://schemas.microsoft.com/office/powerpoint/2010/main" val="18309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74320"/>
            <a:ext cx="7854640" cy="5890984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en-US" sz="3800" b="1" dirty="0">
                <a:solidFill>
                  <a:srgbClr val="002060"/>
                </a:solidFill>
              </a:rPr>
              <a:t>Open the brackets using Present Simple. Translate the sentences into Russian</a:t>
            </a:r>
            <a:r>
              <a:rPr lang="en-US" sz="3800" b="1" dirty="0" smtClean="0">
                <a:solidFill>
                  <a:srgbClr val="002060"/>
                </a:solidFill>
              </a:rPr>
              <a:t>.</a:t>
            </a:r>
          </a:p>
          <a:p>
            <a:pPr marL="109728" indent="0" algn="ctr">
              <a:buNone/>
            </a:pPr>
            <a:endParaRPr lang="ru-RU" sz="3800" b="1" dirty="0">
              <a:solidFill>
                <a:srgbClr val="00206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en-US" sz="2800" dirty="0" smtClean="0"/>
              <a:t>I </a:t>
            </a:r>
            <a:r>
              <a:rPr lang="en-US" sz="2800" dirty="0"/>
              <a:t>usually (to catch) a bad cold in winter.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What you (to do) every weekend?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The nurses always (to take) the patients’ temperature.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She (to check) her blood pressure every day. 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 smtClean="0"/>
              <a:t>Your </a:t>
            </a:r>
            <a:r>
              <a:rPr lang="en-US" sz="2800" dirty="0"/>
              <a:t>mother (to work) at the </a:t>
            </a:r>
            <a:r>
              <a:rPr lang="en-US" sz="2800" dirty="0" smtClean="0"/>
              <a:t>hospital? Yes</a:t>
            </a:r>
            <a:r>
              <a:rPr lang="en-US" sz="2800" dirty="0"/>
              <a:t>, she…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My son often (to have) a headache and fever.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He (not to study) well.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 smtClean="0"/>
              <a:t>Why </a:t>
            </a:r>
            <a:r>
              <a:rPr lang="en-US" sz="2800" dirty="0"/>
              <a:t>he always (to check) her BP?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They usually (to provide) first aid.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 smtClean="0"/>
              <a:t>You </a:t>
            </a:r>
            <a:r>
              <a:rPr lang="en-US" sz="2800" dirty="0"/>
              <a:t>(to be) a </a:t>
            </a:r>
            <a:r>
              <a:rPr lang="en-US" sz="2800" dirty="0" smtClean="0"/>
              <a:t>nurse? No</a:t>
            </a:r>
            <a:r>
              <a:rPr lang="en-US" sz="2800" dirty="0"/>
              <a:t>, I … …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The doctor’s  assistant usually (to prescribe) medicines.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smtClean="0"/>
              <a:t>Why </a:t>
            </a:r>
            <a:r>
              <a:rPr lang="en-US" sz="2800" dirty="0"/>
              <a:t>you (to sterilize) instruments every day?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Nurses always (to take) care of the sick.</a:t>
            </a:r>
            <a:endParaRPr lang="ru-RU" sz="2800" dirty="0"/>
          </a:p>
          <a:p>
            <a:pPr marL="624078" lvl="0" indent="-514350">
              <a:buFont typeface="+mj-lt"/>
              <a:buAutoNum type="arabicPeriod"/>
            </a:pPr>
            <a:r>
              <a:rPr lang="en-US" sz="2800" dirty="0"/>
              <a:t>I (not to do) harm to my patients.</a:t>
            </a:r>
            <a:endParaRPr lang="ru-RU" sz="2800" dirty="0"/>
          </a:p>
          <a:p>
            <a:pPr marL="109728" indent="0">
              <a:buNone/>
            </a:pPr>
            <a:endParaRPr lang="ru-RU" sz="10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12358" y="5373216"/>
            <a:ext cx="761245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ru-RU" sz="4000" b="1" i="1" dirty="0" smtClean="0">
                <a:solidFill>
                  <a:srgbClr val="002060"/>
                </a:solidFill>
              </a:rPr>
              <a:t>«</a:t>
            </a:r>
            <a:r>
              <a:rPr lang="en-US" sz="4000" b="1" i="1" dirty="0" smtClean="0">
                <a:solidFill>
                  <a:srgbClr val="002060"/>
                </a:solidFill>
              </a:rPr>
              <a:t>Nurses </a:t>
            </a:r>
            <a:r>
              <a:rPr lang="en-US" sz="4000" b="1" i="1" dirty="0">
                <a:solidFill>
                  <a:srgbClr val="002060"/>
                </a:solidFill>
              </a:rPr>
              <a:t>are the heart of health </a:t>
            </a:r>
            <a:r>
              <a:rPr lang="en-US" sz="4000" b="1" i="1" dirty="0" smtClean="0">
                <a:solidFill>
                  <a:srgbClr val="002060"/>
                </a:solidFill>
              </a:rPr>
              <a:t>care</a:t>
            </a:r>
            <a:r>
              <a:rPr lang="ru-RU" sz="4000" b="1" i="1" dirty="0" smtClean="0">
                <a:solidFill>
                  <a:srgbClr val="002060"/>
                </a:solidFill>
              </a:rPr>
              <a:t>»</a:t>
            </a:r>
            <a:r>
              <a:rPr lang="en-US" sz="4000" b="1" i="1" dirty="0" smtClean="0">
                <a:solidFill>
                  <a:srgbClr val="002060"/>
                </a:solidFill>
              </a:rPr>
              <a:t>.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ru-RU" sz="4000" b="1" dirty="0" smtClean="0"/>
              <a:t> </a:t>
            </a:r>
            <a:r>
              <a:rPr lang="ru-RU" sz="4000" b="1" i="1" dirty="0">
                <a:solidFill>
                  <a:srgbClr val="002060"/>
                </a:solidFill>
              </a:rPr>
              <a:t>(</a:t>
            </a:r>
            <a:r>
              <a:rPr lang="en-US" sz="4000" b="1" i="1" dirty="0">
                <a:solidFill>
                  <a:srgbClr val="002060"/>
                </a:solidFill>
              </a:rPr>
              <a:t>Donna </a:t>
            </a:r>
            <a:r>
              <a:rPr lang="en-US" sz="4000" b="1" i="1" dirty="0" err="1">
                <a:solidFill>
                  <a:srgbClr val="002060"/>
                </a:solidFill>
              </a:rPr>
              <a:t>Wilk</a:t>
            </a:r>
            <a:r>
              <a:rPr lang="en-US" sz="4000" b="1" i="1" dirty="0">
                <a:solidFill>
                  <a:srgbClr val="002060"/>
                </a:solidFill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</a:rPr>
              <a:t>Cardillo</a:t>
            </a:r>
            <a:r>
              <a:rPr lang="ru-RU" sz="4000" b="1" i="1" dirty="0">
                <a:solidFill>
                  <a:srgbClr val="002060"/>
                </a:solidFill>
              </a:rPr>
              <a:t>)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dirty="0">
                <a:solidFill>
                  <a:srgbClr val="002060"/>
                </a:solidFill>
              </a:rPr>
              <a:t>Do you agree </a:t>
            </a:r>
            <a:r>
              <a:rPr lang="en-US" sz="4400">
                <a:solidFill>
                  <a:srgbClr val="002060"/>
                </a:solidFill>
              </a:rPr>
              <a:t>with </a:t>
            </a:r>
            <a:r>
              <a:rPr lang="en-US" sz="4400" smtClean="0">
                <a:solidFill>
                  <a:srgbClr val="002060"/>
                </a:solidFill>
              </a:rPr>
              <a:t>this </a:t>
            </a:r>
            <a:r>
              <a:rPr lang="en-US" sz="4400" dirty="0">
                <a:solidFill>
                  <a:srgbClr val="002060"/>
                </a:solidFill>
              </a:rPr>
              <a:t>statement? </a:t>
            </a:r>
            <a:endParaRPr lang="ru-RU" sz="4400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4248472" cy="325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568630" cy="6359135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The duties of a nurse.</a:t>
            </a:r>
          </a:p>
          <a:p>
            <a:pPr marL="109728" indent="0" algn="ctr">
              <a:buNone/>
            </a:pPr>
            <a:endParaRPr lang="en-US" sz="4000" dirty="0">
              <a:solidFill>
                <a:srgbClr val="002060"/>
              </a:solidFill>
            </a:endParaRPr>
          </a:p>
          <a:p>
            <a:pPr marL="109728" indent="0" algn="ctr">
              <a:buNone/>
              <a:tabLst>
                <a:tab pos="2695575" algn="l"/>
              </a:tabLst>
            </a:pPr>
            <a:endParaRPr lang="en-US" sz="3600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  <a:tabLst>
                <a:tab pos="2695575" algn="l"/>
              </a:tabLst>
            </a:pPr>
            <a:endParaRPr lang="en-US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  <a:tabLst>
                <a:tab pos="269557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She  </a:t>
            </a:r>
            <a:r>
              <a:rPr lang="en-US" dirty="0">
                <a:solidFill>
                  <a:srgbClr val="002060"/>
                </a:solidFill>
              </a:rPr>
              <a:t>usually ____.</a:t>
            </a:r>
            <a:endParaRPr lang="ru-RU" dirty="0">
              <a:solidFill>
                <a:srgbClr val="002060"/>
              </a:solidFill>
            </a:endParaRPr>
          </a:p>
          <a:p>
            <a:pPr marL="109728" indent="0" algn="ctr">
              <a:buNone/>
              <a:tabLst>
                <a:tab pos="269557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She ___ every </a:t>
            </a:r>
            <a:r>
              <a:rPr lang="en-US" dirty="0">
                <a:solidFill>
                  <a:srgbClr val="002060"/>
                </a:solidFill>
              </a:rPr>
              <a:t>day.</a:t>
            </a:r>
            <a:endParaRPr lang="ru-RU" dirty="0">
              <a:solidFill>
                <a:srgbClr val="002060"/>
              </a:solidFill>
            </a:endParaRPr>
          </a:p>
          <a:p>
            <a:pPr marL="109728" indent="0" algn="ctr">
              <a:buNone/>
              <a:tabLst>
                <a:tab pos="2695575" algn="l"/>
              </a:tabLst>
            </a:pPr>
            <a:r>
              <a:rPr lang="en-US" dirty="0">
                <a:solidFill>
                  <a:srgbClr val="002060"/>
                </a:solidFill>
              </a:rPr>
              <a:t>She always_____.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390200"/>
            <a:ext cx="2382579" cy="1962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89" y="1052736"/>
            <a:ext cx="2539384" cy="1728192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86" y="4437112"/>
            <a:ext cx="2550686" cy="19155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25265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568630" cy="6359135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The features of a character of  a nurse.</a:t>
            </a:r>
            <a:endParaRPr lang="en-US" sz="3600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  <a:tabLst>
                <a:tab pos="2695575" algn="l"/>
              </a:tabLst>
            </a:pPr>
            <a:r>
              <a:rPr lang="en-US" i="1" dirty="0"/>
              <a:t>I think that a nurse should be____ because___.</a:t>
            </a:r>
          </a:p>
          <a:p>
            <a:pPr marL="109728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Responsible       Qualified                  Hardworking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Patient                Polite                  Merciful</a:t>
            </a:r>
            <a:endParaRPr lang="en-US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Attentive              Highly educated           Careful       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563389"/>
            <a:ext cx="826392" cy="8179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568630" cy="6359135"/>
          </a:xfrm>
        </p:spPr>
        <p:txBody>
          <a:bodyPr rtlCol="0">
            <a:noAutofit/>
          </a:bodyPr>
          <a:lstStyle/>
          <a:p>
            <a:pPr marL="109728" indent="0">
              <a:buNone/>
            </a:pPr>
            <a:r>
              <a:rPr lang="ru-RU" sz="4400" b="1" dirty="0"/>
              <a:t> </a:t>
            </a:r>
            <a:endParaRPr lang="ru-RU" sz="4400" dirty="0"/>
          </a:p>
          <a:p>
            <a:pPr marL="109728" indent="0" algn="ctr">
              <a:buNone/>
            </a:pPr>
            <a:r>
              <a:rPr lang="en-US" sz="5400" b="1" dirty="0">
                <a:solidFill>
                  <a:srgbClr val="002060"/>
                </a:solidFill>
              </a:rPr>
              <a:t>Who is a nurse</a:t>
            </a:r>
            <a:r>
              <a:rPr lang="en-US" sz="5400" b="1" dirty="0" smtClean="0">
                <a:solidFill>
                  <a:srgbClr val="002060"/>
                </a:solidFill>
              </a:rPr>
              <a:t>?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660852" cy="44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568630" cy="6359135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 </a:t>
            </a:r>
            <a:r>
              <a:rPr lang="en-US" sz="3600" b="1" dirty="0" smtClean="0">
                <a:solidFill>
                  <a:srgbClr val="002060"/>
                </a:solidFill>
              </a:rPr>
              <a:t>My </a:t>
            </a:r>
            <a:r>
              <a:rPr lang="en-US" sz="3600" b="1" dirty="0">
                <a:solidFill>
                  <a:srgbClr val="002060"/>
                </a:solidFill>
              </a:rPr>
              <a:t>future profession is a nurse.</a:t>
            </a:r>
            <a:endParaRPr lang="ru-RU" sz="3600" b="1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Hello! My name is ____. I study ____.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I </a:t>
            </a:r>
            <a:r>
              <a:rPr lang="en-US" sz="2400" dirty="0">
                <a:solidFill>
                  <a:srgbClr val="002060"/>
                </a:solidFill>
              </a:rPr>
              <a:t>am a student of___ department. My future profession is____.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The nurse is _____. She\he usually___, ___, ___.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Actually, I want\don’t want to be a nurse because___,___.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 err="1">
                <a:solidFill>
                  <a:srgbClr val="002060"/>
                </a:solidFill>
              </a:rPr>
              <a:t>I__,___,__to</a:t>
            </a:r>
            <a:r>
              <a:rPr lang="en-US" sz="2400" dirty="0">
                <a:solidFill>
                  <a:srgbClr val="002060"/>
                </a:solidFill>
              </a:rPr>
              <a:t> be a highly educated specialist.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I am sure that my future profession is very ___ because________.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Besides I think that it is very difficult\easy\noble to be a nurse because____.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To my mind, the nurse should be___,__,___ person because____.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As for me, the most important in my future profession is____</a:t>
            </a:r>
            <a:endParaRPr lang="ru-RU" sz="2400" dirty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I like to study at Nursing Affair because____.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7192"/>
            <a:ext cx="2196356" cy="14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943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Thank you, everybody!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4035" name="Picture 2" descr="smai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46538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C:\Users\Пользователь\Desktop\images (21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41687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Текст 1"/>
          <p:cNvSpPr>
            <a:spLocks noGrp="1"/>
          </p:cNvSpPr>
          <p:nvPr>
            <p:ph sz="half" idx="1"/>
          </p:nvPr>
        </p:nvSpPr>
        <p:spPr>
          <a:xfrm>
            <a:off x="300038" y="549274"/>
            <a:ext cx="8664575" cy="4823941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Links:</a:t>
            </a:r>
          </a:p>
          <a:p>
            <a:r>
              <a:rPr lang="ru-RU" sz="2800" u="sng" dirty="0"/>
              <a:t>https://</a:t>
            </a:r>
            <a:r>
              <a:rPr lang="ru-RU" sz="2800" u="sng" dirty="0" smtClean="0"/>
              <a:t>www.google.ru/search</a:t>
            </a:r>
            <a:endParaRPr lang="ru-RU" sz="2800" dirty="0"/>
          </a:p>
          <a:p>
            <a:pPr marL="0" indent="0" algn="ctr" eaLnBrk="1" hangingPunct="1">
              <a:buFont typeface="Symbol" pitchFamily="18" charset="2"/>
              <a:buNone/>
            </a:pP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011" name="AutoShape 2" descr="data:image/jpeg;base64,/9j/4AAQSkZJRgABAQAAAQABAAD/2wCEAAkGBhQSERUUExQWFRUWFRUaFxQWFRQYFxUUFxcWFR0aGBgXGyYeGBokHBYXHy8gIycpLCwsFR4xNzAqNSYrLCkBCQoKDgwOGg8PGikkHyUsLCwpLC8pKSksLCksLCksKiwpKSksLCosLCwpLCwsKSwpKSwsLCwsKSksKSksLCwsKf/AABEIANAAkQMBIgACEQEDEQH/xAAbAAACAgMBAAAAAAAAAAAAAAAFBgMEAAECB//EAEEQAAIBAgQDBgIHBQcEAwAAAAECAwARBBIhMQVBUQYTImFxgTKRFCNSYqGxwUJygpLwBxUzQ6LR4RZTsvEkY5P/xAAaAQADAQEBAQAAAAAAAAAAAAABAwQCAAUG/8QALxEAAwACAgEDAgQEBwAAAAAAAAECAxESITEEIlETQRQycYEFUmGxM2KRoeHw8f/aAAwDAQACEQMRAD8A8jrK2Erox0Ng2cVlZasohNgVu1cg1u9cAypo8URU/D+CTzkiKNnITPlA1KZgl1B+LU8uh6V1HwZzHI50KLCwS2rJM2UMOgBK/wA1dxbOc7K0uJvUJaiEHAJWEhsB3ciRMCR/iu2QL+DG+3hNQS8LlXvLobRMFkYaqrEkAEjrau46OU6+xVvW81arK7QejoPWy1cVlDQNGVlZWUQmVqugtTRYUmg2kB0kX6yrX0SsrO0Z5oHLh710cNW4nqYNSW2SunspyYWqzwkUcweEMrZV3yuw31yKXI052U0xYHhkcRUgd4ksTrJp8QkiSdbcgwtIoPVOtOjbHYnVMWMf2SmhwoxLZSpMVgpzeGVGYMSNBqMtupopxLgAjwiNAGYSyQvY6rlWDOSRb4QzuDfkKdMPhQvDWw0rhliLRs63sYpFEkb68lLqf4TVLh2EIwWBEl/q58RG6i1yMsy5DfkdR7irViPSnCv9ibhPCO5xk8SjKDgHyjTwlpZGAUjkCdPQVBwzhhxEMbCPL38KByRrf6wqR0USop/jFMHCeFscWGuSEjlTN90Okqf6XNccP4OVhw0ayWMU5vpuuaS6m2w8Si/UCqVCLlildAzh2HjkGJkjRVQTxSp8IzSxPJCyt6tlfX7fnUOA4STDMyrmWZQWBB0dUkjOh6h1JA+z50U4Hw91gkhdfEruDoAWs3iFx0sCDuQRXfB53WOQ6syMc3VpIgviHQk2B860saehk4JaR5n2s4XHGzNEAATEwtoDHLFcWXYAMjfOlyvR/wC0DBAQllFlyxlRbVVeTMF9FJYehrzioM08a0eV6jH9O9GVlZWUknOkjJqcYM1Z4ZEKK9yNKmyZeL0TXl1WkC8HgCaLRYACrmDww2rvGplqV5HbI82R7K/dVlazVlNDzYsJIRUn0iue7ox2ZjhPemePOiqhO4sC4RteXhct6oKrmeT0XzCutDV2VwMa4ePEopZs6lr75QJA6j5MOVwy0c4Ngv8A4bxoRmilBjkG7Rxv30Z8/C5HvS/2Oikw7mKS4HeOlr6NeQZGt+8HHo1NPZrAd0xiJKlcwjzXs8Jsy682Ukp6elenihJJ6PbwYJUroucP4emIM0LHSaIWI5oynIQPIED2FXZeFAw90+VXTu2DAXAkjZSD5g2seYub1FCY1VLgXFwvIrG1gUFtxzHSqE/FLCQl7m9g3PcDxj7XI+l6o+m6ZavT1koP4JlhDWsSw57eGwt65fyFU58UkLmXKCpY6jlnIJ/ED5UE4jxFmgUqLixzb3VwPx50Pi41niaEA6XYeZLF7fjtTfpLeyqfRbe3+41Njgc1h4rggja/U/ygVW4cqx94D8ciyOQf2cxLsfbQewoDh8YSMxNswfLrcAp4jfpUWM4tqZLmzoF5eGwzMPfSi4QyvTT4R32ljvBGhIbPII21scrI/t8TKR6CvLcfgioDWsAsIPK7tGGJ89Qb16hisUPCr2JsrlQbjMWDgG3TT5UidrFIMSEDNZ3a3RnYIP5R+NReqjrkeP8AxHFr3sXkFd91ViDD1ZOHFr15NZEjwKypdEWCaxq62MsRUEEFTLgCTU9uW+wRgeWtoLcNnOhpwPDEx8X1dknQeJeTjypa4PhNNaYuGAxusi6FWHyvXmZM/GtIGT0nB+4A/wBwS/ZP4Vqmr++PKtUfxVHfhsXyzyONb019iowVxERUESRgEkbC+Ui/L4gfa9K+Fpl7MzfWFTs6na/xAH9Ca9/0/wDiIb6a9Z5T+RjEDF44nPj7hQzAeIhDnVk6urhXy8w7DlTPPxBWSMsRdRdraqx01S+t/wAeoobw/E3Clo1lKKrCPRHLajNC5Yb9CetVpcbeVlt4GJsGsCD9luQPnXtRPZ9Xixp2/wChdxGNBUBlDINHIOqg7EHyPyodiLL3gDAsGBIPxMrC1yD+1e2o0O9UvpHcS3tdTuNmHIjXmDUOKxAkS2VSNkfbKd7Bt0P3T4advR6Snj2ixFxBo2K2FmA8J2zW6nY8veh2FnUTIdV8QuDyN9qr4mQ2ANwwHPQkA/mKHYniJuxbUm2vPTzpOXOo7Zq8qkKcQxzg2DeEA5bbZW1Prc3+Vc/TLwkEaFrHyt4gR82+dA/pt1AJ0Gg9Cb1JNjQQR91R6Wtr+H41K/VLXRK86Ye4CFkl8TZersdApFjfqbbDrQfjOELyF2Nxsh5so0J/dG3mb9KIcIwLMMxVsgB02J878hrqelY04vfukJ2zHvDttYFrW9qk9XnSjTZ8/wDxj1K4cE/IG+iisWHSiLxa361pYa8R2fIvI15IsHhRV5cD0qbD4KryIAKlyW99F3pfWuCPBraiUM1Cya0mIIqWsbp7H5vWqy9WVS741lM+kyf8QhIgOlXMNjCCRe17WPRgbqfnp71VjNqsyxK6XQeJR4lHMD9sD8xytXvw3vaGT+faG7g3aCRs31avYG8emZWBuVI3I3IYb7E3GtWTHK+oBQg6rqd/M6jbY0q4fEAuCW7sgWzAfEBtc2Nj587USkdwQ3ed6db+nLWwr2cOfc7Pp/R+s67C2L40jAFsxFuWqseovrG34VQk4iqgmKSS5uCuXL4ehINj8qinxxOoRSDqxsbH94XsG8xag+NnUm6qF9C1j8zS8+Z+EV5fU8V0E242RHl8J/eW7DmCp5bWtQzGYxW8QOp3W1rHTn0NUJHPOtBdbDnof66VFV1a1R5Wb1110W4GzELmA1uSb7e2tqYMNw6M2aF86ZgvfSIFOci7ZVubgDQE3NyKB4DhmYrckXfKbcuf4induEZcHhFjP1jPmtbmzBmNvuspv5KKmyZVPjyedfrqlanyFuHcEzRu7FiABqzFidTYa+lUMdw2wBtvz/rnR/D48ph5Qw8GVshGv1auIzI56sdFHmxqtxOGzhL3AAO9xtc15OR1VdshytNcm9sVpUsagjfWr/EcJlhEh3kdgv7q7n50FdyCK3M9Hm0uTDaTVNJOLUIgJPOtTyGsuOwT8BEzi16i70fKhv0mwtW4sTWuBpphPvKyoe8rKZoboWrCpFi2INrcxveq8WpolEmlU0+I66cdnSRRv8akN9qO2p6lTYfK3pVyPCxJYqGe2/ekAeyJcn3NV0S1XoJF0uLjmAbGs/iKTF/i6l70mRqhkkazBGtoLZQ/3b7A22vodq7xvD4pUDrkw8i2WRXYjvZCT8NwREbcibE3o/H2X7+DvIHEmU2y2s6jexXn6eVxfatcScuhmVVlVU7rFYdhmIA2kDDxEDQ3NyMo6VpZ6p+7/gqj1OSu68/98CV2iijYBli7iQDxRi/dvl0LxHkOq30NBoF8Q622pixuGLKohdpIgb921jlvoLNsdLi//FCsPgr5mW4CHUHcAnT+vKnqujc5VphTh6hYnYXDq6sPIBlv/pY/KnnBsiyyys3gjjCIeQEwOYjqczr7CkbAqVRxbMVRri+py3IP8p+a01xSoI47MoRnVmzbGy51J97KR92p6neyKq7JsSJPo8gY2R5SyDkY4QY11+zdHa3oao4DEsyLqVVYmLMd8h2v5kHMfYU4YnDd99DwhWwXM0oA3jjUgi/MuxUfzGqXGuFGAoiqHzTKCNjK9s+W3JEAzNy0UUuoZ1S348FHtbw8s2GgTlECfuhtbnpoCxpaxXD7IZiCFZgkQ62G/stvdvKjj55J7s7EOWXN+1MbeIL90DS+2vzIdrYjJNHAoCpDGubLcgMw5cyeQG5NJXt6FvvdIT4FNqzEoLVc4gBGxXYjQjfKRyJ5t1879KFYqeiTJPkUJm1NMfZjgYfLNIRkDWWPnIy8vJBzNDeCcHOILMWCpGQX3zFTsE6sSLUe4zjwq5AMnhy2XXIo2QdTzY9TTn4KMla1KDXex9MP/I3+9ZSj3zdaytdB2wLHw4g1cSE06js15Vv/AKb8qQ8jfkTWW68oSWhNEODYKORiksndE/C7A5AejdB50xv2aPSrOC7J5vM/ZvYkfdJ0v5GsctgTp9aB7dnsZg/rY7kADM0fiFt72HxJzB5eVcp2jiklLTq8EjqB9KgsAW2IlQ6MDodaa8Lw6bDoyLJIsZGq6K8fPMmbw/LQ8xVKbgzNC0qCHGkakx2jlK8wyL4Sw/HpTYfZVppe3/QUOK8LMcJlIVi7nLNERka1vDLH+wTuDblQDE4Up4lIJZbZuRDAAgqdTr/vTpxMwyQlIY3w8jkK0EgKKy8mBP7S9RSdiJhHeNrmzIc+5QbEFRva/K21V66DO/sS8NAuHOmW4a5uNB06EEmr2GdHwkkbkXGUxsOfjVD6eE3+XSh4QpKpBU3VSACGDIxN9vW1vKpOESxsHSS6ZIy6vlNrKRoRfY2A05kUddgaf2PSIePNEWxHdiQZUQciXFwgHTMT+J6Va4dHeBZcURJNJmTLcALe7MAf8tSfE79FA9UeLFzfRomBTuomLZCx0JWwFzqzakWXYimDCY7vrvPEI0hVWEEoNpBot2LC1tja9h52rFBl/YMJiYYo3xQIlYjR8tlKg2AjU7RZtubnXxaUKQsM7uWiBGdyRmxDswOqJ/l6aZmtbWr8CLiV78MZMrEoFbu4om2+N/ie2mYAkDawqSDBTk92GjhRt1iW56lmllsXbzqXJp9hf6Hn3FINb5RGD8MVyWC9WvzPnqar4HgsmILBB8IBJ5AE2ufIb+1eg4zs9EgZYhnY6d4wzlid/E/hX+EE+dDSqQxFV+G4ztzlcbKPuD8axHbJa3D7B7KkKKka2H7Nybu2xlccvIcqFYzAjN4WLjmSuXX9fWmGPh7Pdm1Zt9LZV5KKnHC9Nq6r+DC2+xc+hHpW6ZvoXlWUObGe4bxhB0rDhBV5o7fLf5VEal2yvgk+yuMItTQ4AH/1euga6D2rt/JpTJHjsCQl2m7tV1zZ8oHqGBW3qKV8Q+HjkOdEl/8AtjhiN/4sO4N/UCnAwLIpV2uDupBYH2paxuGwsLMkOCaR/tRrFYHzLHQDzFVYq12v7hySvK/uLfaQCZQYXcRgn6tlcqTuApk8SMbEaG1IvElV2KrkjYm7EswDZrEfF8BBubajxU88Uj4hZmaGEKRYtHGpcJe4z5DrrbYUlY7Ew2cYgFJmygNDrlAvq6Npc6bG+lXRSr8orHt0UZUeF2bcAnKw1FyBZkb151CZS+7BAp0vfY620FztUceNaKJliN1bSQ2O3JSD8I5+ftXLMhgViR3mdhoB8AAOvnc07RVwYQVXEagTIEJLopf9rYab33GtHo+Jym5xEbTDKO7XVoo2zC5tstwOVJ+EwjMCUKs3Jb2fQ7qDv6Vd72eMjNmW4UDMSATztrblSr68Crx/DPRuDTPMVVHawvlRFC25nKArP/ESPWm7AYCQMMyvrzMPhB6kszMx86WOA4aUwq8kkygWNmhLR2tz1DEegpkGMzR/URmRbENLF9W1/shGBeoFPLyLnWuzONy90jBjJlHxP3dr30yqzG49hQXhHD++bvX8CL/hI17HzGldR4NpZLyK6xKdEkvmY+4286LZ+VZyZFPtRO1yrf2Oe5F64KCpCa0FpCsOjjuhWVN3dZR5naCHEHcR5oxdlsQv2hzHrQSPtopbLIhUfbA2bmHX9kimJBoPQflQjjnZhZyXQhJeZIujjo45+u9J46e0Puqa0i6s4IBUgg7EV1npEDTYaXxBkbbLclWUfYJ0I8qYcB2oikIVgUbztl9+l67l9hasY4ZTzcqPKsnstu7cX53X/kfrXEUYPP8A2PvViPCjdjYD+tKfGxyba0AeL4dDFmxMrsCbCCMmMM3RQhzOfevIu1fZVoAZRBKI2bRpDogOgGmpPma90fg6FmkB8diB1Atoqn9n26m9J+P4KJJW+nFb2AgOYiPPro3Mte3sDVWOnL2c24aaPLMXg7x9zF8UaGVltZn0BZj6LqF5AE7mheOgCpDYWLIS3mQzD9BXrnDewBjkaVyCRfKwUAkW8TZL6qdQATtrQHj/AGXh0dLZi1iuYtv5H4dKdOdp+Ho1PqFPkR4+DOTGUIKsLq33huDbYinzsJ2Xzf40oQN/lOmYE7hgXAHupqz2VEUADFCwzgADk4GnoDc38jRLtWCGiV2GYjO6KCAL6qFA2AtbztS36jn+hjJlpztkkLBGESTZHickSDvWjf7hQk5fkR6VKW+kTKkix3sxLRyORZdbBcxH4ChXDMJiS91gdFC3vmAvzBs25NGsEuLU+GEgjUsxiUedyASaHX3ZJybC0jaW6bDoK5tXWGbE3zO0QB3ULn/GwoouKYfCF9Sq3/Kpbmd+R8pPyDY4SdgT7GrOGwDMwWxF978hU7TyNpmPsbflUjTd1HlHxvudzlroxpv+htKUy7/dsP2vxrVAu68vxrKbyj+UZ9Wf5QnHsPQVIK5j2HoPyFSKlSN9mUivxDh0c6ZJFzD1IIPVSNjSbxbsY6axHvVGyk2kF+jbMKeyK5z11OX5BWPl5PN8B2hmgJQHN9xwQyn0OvypnwHbSN1Cv4GtqDqL/pRXH4JJRaRFceY19juKWsX2LuD3LW+7KSR7MPEKCrXhiuNz4CsvaxIive6KfhkUhlP6j3osVw2JitYSKeYNwPO+4PnXnuN7N4qMWyMVF/8ADIkUbA6aNyHLlVTD494XBXRudrxk63+A2FuW1Pi5YPq1PVIc+GZ8HeOZmeBjliYglk6B22C7C9VuOdmUxf1gcKVuuWwDKfvnnb9aoR9vTYCaM9NdAw/KueI9pYJFDKXidDpltZ1GgV/tAcidqrm3S1QE4flg/s/CnfLG7AlZMxW45afhYG1MvG8PG2PQyWylba6AEAtv0PnXneExLLKJjowfNYc7ttbzvTVjR30+WQlb5VDa6Fb2OmmoNTy0n+4Ve5aHjDIEDMSCWItqLKoAasRc2txb50O7MYOLPJHfvO5ZVzNY3Yrc25AC9vajbQFSdNPSjlbp7KZn2oqMo0AubX1NcEWqzIP6tUEhG/repn29GWkQSzW05nn0FQRAtdmuCdgeSjausDh/pEuS5FhdvTkPKj00Ece+4q2sVKFK/dmIl1734AeWsor9Jj6D5Vuk/R/zI3pFdXsFv9lffSs+lUJw+KZQqynwELkf7BsND5VJNEwNKzR3ufAJsvNi6hbFVUtUTKaipUhvMJpNepI3saHwk1YLVqZ67MOtdhRWFCeNcKXE5FkHgD5ibbkaAX5a71tJiTbaup8Tc6bDQefn61XjiUtmavkuzc/C0KZGRcpFhoLW8jS83YyHmDbkAToddSTrTJhpm2Fzfla//qgXG+MvAQpCqWJHeasijlcdacp34F2p1toSu0UH0bEJlObIVble3K9GXx/eDOCBZDcEXF7XqI8Jw8xZ2n7x2uNQAA3K/lQnhfDz3pRjorZW10IF76+1qYo60TunI5f2fI65wNMyB9fiN7fMamnA43MAGNmAOnXlSlhcYIDAW1LRld9VJOlrcrWFVH7UKzAs2itqbbDXQ+dwB7ipsrqd6PQwtKVLY6DDk2tzqhxiQKtgbW1Pn0FBV7VkvaM3UXv5AC5A67r/ADVO/EYyxL3LKL2A0F9/emYNLtoxmafSYV4KwhhzG3ePqeuu3tULTFiWJuT1ocuaUFnuqk6m9vCOQ6DrWk40rC0fie5UKBoLa3PRbVjJkbrTfRiaXFII3rKo9zL/ANxf5WrKxtB2vkZI8ArxAEXBRdP4RQ+SdIFyTElSwCPba/Inlbzq5hseAqj7i/8AiKhxdpFIYXB5Gr3K+xirW+jf92nyt1uK4bAAbke2tUOFgwN3bEmJvhYn4PL0osHJFwQR10ItSXih9pHK9oqqgHK/z0+VbyA7fKrca3F+vpUMosfKlViaO2V+58q13eU3tf10FSS4i3laqbT5mGu/WuU6XRltIsSYxiLaAdF2/wCaqcRUZLuoyH4vIdSu9qILhcyjrr71BJhyK1kTXZpPfkSpez8KNnwbhnA0Rja19zGD8Vh5mhIDQYWTOhVpJkjAI5ZS7EdRqvzpmx/Zos14MoJNzG18jHytqh8xVDiBdQI8Qsi5Te0i95Hf7si6itTaaEPrbaF/GTkSyG7BgqgG97W1uoPmKHSySMzMBq7KzEA+IOpGYa6fLc0UxmFDXddTuCpuNDvrrQuN3Q+C4a/8JG5AO1z0NNxNfc6K+Bl7KqIwC5LCN83eg2OSMf4fi01JAt5GmDFcQbvAsaKxcnxFjoL30tvbbX0pDwU00kgWNCoHLLop5sb6X86ZsDw6QShlu0g2klOVI/P7x9K66+0h29hXtTOkUL2Z0dlCiIlWBXTM3Vd7Us8Ix/c4lGLZUYhXJvbKRYac9QKsdqcKUCqXEk0jDMSMzMLg3H2VFq5xPDBJHluA2lietxUl0pqU0B7b2Pn8S/zGspE+izfbP+r/AGrKf9N/Afrr4HiC+Vf3V/IVegWquB+Ff3V/IVZWbW1MlNPsL8mYiG4sdb1Nw6SNU7thZddeVRyTADWuUxQt+nX1ozXGtmk9BVILqM1geYBuPLXnVLEw66H9Kry45kAY3kQkZl/aQdRb8qnuHUd22YdeY8jTMurnco3tNmxhxMmTQOPhPUdDVbh/DznysRcE6c77c67nkyWLeHX4uh5UXwsyPYm2frprS8EK60b4zWt/+nL4Yom2tuVUYIrm7fKs4nxFlazA26D9DbWu3xAWIZVYl2sAbX1H/FOqJuv0C5W/ayB5QCdLW52vS9xgrISGnaJPI2U+1tqPYrCSZbhSTbU22pXn4MJ7rJcAHS2hB9/1qaocPZPkp/l0L3EeGYWHxLiw5J1C+foNKo8QaP6OrLILsWUEcylgT62NHMT/AGbPY93KjtbRNQT77DTnS7xrgb4dUilsGVpWNjcePIB/41qTHFea6OOCcSbIysxYoC6jWxy2Jv18JJ9qsYjtE7jLbO5IynmSeWlr1QiiZfh03130IIP4E0a7BcNPfPLImcKLJcG176lT1oV7ezk1bLmG4FLGBJLZpDvsSubkPIaVNwri+HWRu9iYup0Be12B+Q2/KnhURkv3DWtqzOVHtzNec8f4lDMz2iEcqsAWzM3eKNL66ZtBfrSJhcuVaZrInC2mMP8A1fD/ANvEf/tW6Rs/p+Nbqvmvgm+vZ//Z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en-US" sz="4400" b="1" dirty="0">
                <a:solidFill>
                  <a:srgbClr val="002060"/>
                </a:solidFill>
              </a:rPr>
              <a:t>Can you guess who is that?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? </a:t>
            </a:r>
            <a:endParaRPr lang="ru-RU" sz="4400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05669"/>
            <a:ext cx="5715000" cy="4305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3096344" cy="1712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04" y="1538182"/>
            <a:ext cx="1888936" cy="262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The </a:t>
            </a:r>
            <a:r>
              <a:rPr lang="en-US" sz="4400" b="1" dirty="0">
                <a:solidFill>
                  <a:srgbClr val="002060"/>
                </a:solidFill>
              </a:rPr>
              <a:t>l</a:t>
            </a:r>
            <a:r>
              <a:rPr lang="en-US" sz="4400" b="1" dirty="0" smtClean="0">
                <a:solidFill>
                  <a:srgbClr val="002060"/>
                </a:solidFill>
              </a:rPr>
              <a:t>ady </a:t>
            </a:r>
            <a:r>
              <a:rPr lang="en-US" sz="4400" b="1" dirty="0">
                <a:solidFill>
                  <a:srgbClr val="002060"/>
                </a:solidFill>
              </a:rPr>
              <a:t>w</a:t>
            </a:r>
            <a:r>
              <a:rPr lang="en-US" sz="4400" b="1" dirty="0" smtClean="0">
                <a:solidFill>
                  <a:srgbClr val="002060"/>
                </a:solidFill>
              </a:rPr>
              <a:t>ith the lamp.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? </a:t>
            </a:r>
            <a:endParaRPr lang="ru-RU" sz="4400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77216"/>
            <a:ext cx="6048672" cy="41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en-US" b="1" dirty="0">
                <a:solidFill>
                  <a:srgbClr val="002060"/>
                </a:solidFill>
              </a:rPr>
              <a:t>ɜː]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Germany ['</a:t>
            </a:r>
            <a:r>
              <a:rPr lang="en-US" dirty="0" err="1">
                <a:solidFill>
                  <a:srgbClr val="002060"/>
                </a:solidFill>
              </a:rPr>
              <a:t>ʤ</a:t>
            </a:r>
            <a:r>
              <a:rPr lang="en-US" b="1" dirty="0" err="1">
                <a:solidFill>
                  <a:srgbClr val="002060"/>
                </a:solidFill>
              </a:rPr>
              <a:t>ɜː</a:t>
            </a:r>
            <a:r>
              <a:rPr lang="en-US" dirty="0" err="1">
                <a:solidFill>
                  <a:srgbClr val="002060"/>
                </a:solidFill>
              </a:rPr>
              <a:t>mənɪ</a:t>
            </a:r>
            <a:r>
              <a:rPr lang="en-US" dirty="0">
                <a:solidFill>
                  <a:srgbClr val="002060"/>
                </a:solidFill>
              </a:rPr>
              <a:t>] </a:t>
            </a:r>
            <a:r>
              <a:rPr lang="ru-RU" dirty="0">
                <a:solidFill>
                  <a:srgbClr val="002060"/>
                </a:solidFill>
              </a:rPr>
              <a:t>Германия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Turkey ['</a:t>
            </a:r>
            <a:r>
              <a:rPr lang="en-US" dirty="0" err="1">
                <a:solidFill>
                  <a:srgbClr val="002060"/>
                </a:solidFill>
              </a:rPr>
              <a:t>t</a:t>
            </a:r>
            <a:r>
              <a:rPr lang="en-US" b="1" dirty="0" err="1">
                <a:solidFill>
                  <a:srgbClr val="002060"/>
                </a:solidFill>
              </a:rPr>
              <a:t>ɜː</a:t>
            </a:r>
            <a:r>
              <a:rPr lang="en-US" dirty="0" err="1">
                <a:solidFill>
                  <a:srgbClr val="002060"/>
                </a:solidFill>
              </a:rPr>
              <a:t>kɪ</a:t>
            </a:r>
            <a:r>
              <a:rPr lang="en-US" dirty="0">
                <a:solidFill>
                  <a:srgbClr val="002060"/>
                </a:solidFill>
              </a:rPr>
              <a:t>] </a:t>
            </a:r>
            <a:r>
              <a:rPr lang="en-US" dirty="0" err="1">
                <a:solidFill>
                  <a:srgbClr val="002060"/>
                </a:solidFill>
              </a:rPr>
              <a:t>Турция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To hurt [</a:t>
            </a:r>
            <a:r>
              <a:rPr lang="en-US" dirty="0" err="1">
                <a:solidFill>
                  <a:srgbClr val="002060"/>
                </a:solidFill>
              </a:rPr>
              <a:t>h</a:t>
            </a:r>
            <a:r>
              <a:rPr lang="en-US" b="1" dirty="0" err="1">
                <a:solidFill>
                  <a:srgbClr val="002060"/>
                </a:solidFill>
              </a:rPr>
              <a:t>ɜː</a:t>
            </a:r>
            <a:r>
              <a:rPr lang="en-US" dirty="0" err="1">
                <a:solidFill>
                  <a:srgbClr val="002060"/>
                </a:solidFill>
              </a:rPr>
              <a:t>t</a:t>
            </a:r>
            <a:r>
              <a:rPr lang="en-US" dirty="0">
                <a:solidFill>
                  <a:srgbClr val="002060"/>
                </a:solidFill>
              </a:rPr>
              <a:t>] </a:t>
            </a:r>
            <a:r>
              <a:rPr lang="ru-RU" dirty="0">
                <a:solidFill>
                  <a:srgbClr val="002060"/>
                </a:solidFill>
              </a:rPr>
              <a:t>причинять боль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Nursing ['</a:t>
            </a:r>
            <a:r>
              <a:rPr lang="en-US" dirty="0" err="1">
                <a:solidFill>
                  <a:srgbClr val="002060"/>
                </a:solidFill>
              </a:rPr>
              <a:t>n</a:t>
            </a:r>
            <a:r>
              <a:rPr lang="en-US" b="1" dirty="0" err="1">
                <a:solidFill>
                  <a:srgbClr val="002060"/>
                </a:solidFill>
              </a:rPr>
              <a:t>ɜː</a:t>
            </a:r>
            <a:r>
              <a:rPr lang="en-US" dirty="0" err="1">
                <a:solidFill>
                  <a:srgbClr val="002060"/>
                </a:solidFill>
              </a:rPr>
              <a:t>sɪŋ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endParaRPr lang="ru-RU" dirty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[</a:t>
            </a:r>
            <a:r>
              <a:rPr lang="en-US" b="1" dirty="0" err="1">
                <a:solidFill>
                  <a:srgbClr val="002060"/>
                </a:solidFill>
              </a:rPr>
              <a:t>ɪə</a:t>
            </a:r>
            <a:r>
              <a:rPr lang="en-US" b="1" dirty="0">
                <a:solidFill>
                  <a:srgbClr val="002060"/>
                </a:solidFill>
              </a:rPr>
              <a:t>]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Crimean War [</a:t>
            </a:r>
            <a:r>
              <a:rPr lang="en-US" dirty="0" err="1">
                <a:solidFill>
                  <a:srgbClr val="002060"/>
                </a:solidFill>
              </a:rPr>
              <a:t>kraɪ'm</a:t>
            </a:r>
            <a:r>
              <a:rPr lang="en-US" b="1" dirty="0" err="1">
                <a:solidFill>
                  <a:srgbClr val="002060"/>
                </a:solidFill>
              </a:rPr>
              <a:t>ɪə</a:t>
            </a:r>
            <a:r>
              <a:rPr lang="en-US" dirty="0" err="1">
                <a:solidFill>
                  <a:srgbClr val="00206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] </a:t>
            </a:r>
            <a:r>
              <a:rPr lang="ru-RU" dirty="0">
                <a:solidFill>
                  <a:srgbClr val="002060"/>
                </a:solidFill>
              </a:rPr>
              <a:t>Крымская Война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Crimea [</a:t>
            </a:r>
            <a:r>
              <a:rPr lang="en-US" dirty="0" err="1">
                <a:solidFill>
                  <a:srgbClr val="002060"/>
                </a:solidFill>
              </a:rPr>
              <a:t>kraɪ'm</a:t>
            </a:r>
            <a:r>
              <a:rPr lang="en-US" b="1" dirty="0" err="1">
                <a:solidFill>
                  <a:srgbClr val="002060"/>
                </a:solidFill>
              </a:rPr>
              <a:t>iːə</a:t>
            </a:r>
            <a:r>
              <a:rPr lang="en-US" dirty="0">
                <a:solidFill>
                  <a:srgbClr val="002060"/>
                </a:solidFill>
              </a:rPr>
              <a:t>]  </a:t>
            </a:r>
            <a:r>
              <a:rPr lang="en-US" dirty="0" err="1">
                <a:solidFill>
                  <a:srgbClr val="002060"/>
                </a:solidFill>
              </a:rPr>
              <a:t>Крым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Volunteers [ˌ</a:t>
            </a:r>
            <a:r>
              <a:rPr lang="en-US" dirty="0" err="1">
                <a:solidFill>
                  <a:srgbClr val="002060"/>
                </a:solidFill>
              </a:rPr>
              <a:t>vɔlən't</a:t>
            </a:r>
            <a:r>
              <a:rPr lang="en-US" b="1" dirty="0" err="1">
                <a:solidFill>
                  <a:srgbClr val="002060"/>
                </a:solidFill>
              </a:rPr>
              <a:t>ɪə</a:t>
            </a:r>
            <a:r>
              <a:rPr lang="en-US" dirty="0" err="1">
                <a:solidFill>
                  <a:srgbClr val="002060"/>
                </a:solidFill>
              </a:rPr>
              <a:t>z</a:t>
            </a:r>
            <a:r>
              <a:rPr lang="en-US" dirty="0">
                <a:solidFill>
                  <a:srgbClr val="002060"/>
                </a:solidFill>
              </a:rPr>
              <a:t>] </a:t>
            </a:r>
            <a:r>
              <a:rPr lang="ru-RU" dirty="0">
                <a:solidFill>
                  <a:srgbClr val="002060"/>
                </a:solidFill>
              </a:rPr>
              <a:t>добровольцы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lv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When and where was Florence born?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on </a:t>
            </a:r>
            <a:r>
              <a:rPr lang="en-US" dirty="0">
                <a:solidFill>
                  <a:srgbClr val="002060"/>
                </a:solidFill>
                <a:hlinkClick r:id="rId2" action="ppaction://hlinksldjump"/>
              </a:rPr>
              <a:t>the 12th of </a:t>
            </a: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March </a:t>
            </a:r>
            <a:r>
              <a:rPr lang="en-US" dirty="0">
                <a:solidFill>
                  <a:srgbClr val="002060"/>
                </a:solidFill>
                <a:hlinkClick r:id="rId2" action="ppaction://hlinksldjump"/>
              </a:rPr>
              <a:t>in 1820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on </a:t>
            </a:r>
            <a:r>
              <a:rPr lang="en-US" dirty="0">
                <a:solidFill>
                  <a:srgbClr val="002060"/>
                </a:solidFill>
                <a:hlinkClick r:id="rId3" action="ppaction://hlinksldjump"/>
              </a:rPr>
              <a:t>the 12th of May in 1820 </a:t>
            </a:r>
            <a:endParaRPr lang="en-US" dirty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on </a:t>
            </a:r>
            <a:r>
              <a:rPr lang="en-US" dirty="0">
                <a:solidFill>
                  <a:srgbClr val="002060"/>
                </a:solidFill>
                <a:hlinkClick r:id="rId2" action="ppaction://hlinksldjump"/>
              </a:rPr>
              <a:t>the </a:t>
            </a: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22nd </a:t>
            </a:r>
            <a:r>
              <a:rPr lang="en-US" dirty="0">
                <a:solidFill>
                  <a:srgbClr val="002060"/>
                </a:solidFill>
                <a:hlinkClick r:id="rId2" action="ppaction://hlinksldjump"/>
              </a:rPr>
              <a:t>of May in 1820 </a:t>
            </a:r>
            <a:endParaRPr lang="en-US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76274" cy="3017491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5188051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lv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From what family did she come from?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hlinkClick r:id="rId2" action="ppaction://hlinksldjump"/>
              </a:rPr>
              <a:t>from a wealthy family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hlinkClick r:id="rId3" action="ppaction://hlinksldjump"/>
              </a:rPr>
              <a:t>from </a:t>
            </a: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the Royal family</a:t>
            </a:r>
            <a:endParaRPr lang="en-US" dirty="0">
              <a:solidFill>
                <a:srgbClr val="002060"/>
              </a:solidFill>
              <a:hlinkClick r:id="rId3" action="ppaction://hlinksldjump"/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en-US" dirty="0">
                <a:solidFill>
                  <a:srgbClr val="002060"/>
                </a:solidFill>
                <a:hlinkClick r:id="rId3" action="ppaction://hlinksldjump"/>
              </a:rPr>
              <a:t>from </a:t>
            </a: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the working class</a:t>
            </a:r>
            <a:endParaRPr lang="en-US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66396"/>
            <a:ext cx="3452074" cy="2585723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452320" y="528172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lv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Where did she study?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 England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endParaRPr lang="en-US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173038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Italy</a:t>
            </a:r>
            <a:endParaRPr lang="en-US" dirty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Germany</a:t>
            </a:r>
            <a:endParaRPr lang="en-US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13" y="1352099"/>
            <a:ext cx="2448272" cy="1748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2556115" cy="1917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13" y="3717032"/>
            <a:ext cx="2627784" cy="180403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83737" y="5851989"/>
            <a:ext cx="700720" cy="7126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sz="half" idx="1"/>
          </p:nvPr>
        </p:nvSpPr>
        <p:spPr>
          <a:xfrm>
            <a:off x="323850" y="549275"/>
            <a:ext cx="8496300" cy="5688013"/>
          </a:xfrm>
        </p:spPr>
        <p:txBody>
          <a:bodyPr rtlCol="0">
            <a:noAutofit/>
          </a:bodyPr>
          <a:lstStyle/>
          <a:p>
            <a:pPr marL="109728" lv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Why did people call her "The Lady with the Lamp"?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She saved a lot of lives with a lamp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173038" algn="ctr">
              <a:buAutoNum type="alphaLcParenR"/>
            </a:pP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She made </a:t>
            </a:r>
            <a:r>
              <a:rPr lang="en-US" dirty="0">
                <a:solidFill>
                  <a:srgbClr val="002060"/>
                </a:solidFill>
                <a:hlinkClick r:id="rId3" action="ppaction://hlinksldjump"/>
              </a:rPr>
              <a:t>her rounds at </a:t>
            </a: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night</a:t>
            </a:r>
            <a:r>
              <a:rPr lang="en-US" dirty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caring a lamp</a:t>
            </a:r>
            <a:endParaRPr lang="en-US" dirty="0">
              <a:solidFill>
                <a:srgbClr val="002060"/>
              </a:solidFill>
            </a:endParaRPr>
          </a:p>
          <a:p>
            <a:pPr marL="0" indent="173038" algn="ctr">
              <a:buFont typeface="Wingdings 3"/>
              <a:buAutoNum type="alphaLcParenR"/>
            </a:pP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She always carried a lamp</a:t>
            </a:r>
            <a:endParaRPr lang="en-US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3923409" cy="2457599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96336" y="5348239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2060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1791</TotalTime>
  <Words>658</Words>
  <Application>Microsoft Office PowerPoint</Application>
  <PresentationFormat>Экран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Nurses are the heart of health care.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you, everybody!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Quiz</dc:title>
  <dc:creator>Svetlana</dc:creator>
  <cp:lastModifiedBy>Пользователь</cp:lastModifiedBy>
  <cp:revision>353</cp:revision>
  <dcterms:created xsi:type="dcterms:W3CDTF">2011-01-08T15:45:45Z</dcterms:created>
  <dcterms:modified xsi:type="dcterms:W3CDTF">2017-03-16T16:01:54Z</dcterms:modified>
</cp:coreProperties>
</file>