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12801600" cy="9601200" type="A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39763" indent="-182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79525" indent="-3651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919288" indent="-547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559050" indent="-7302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4" autoAdjust="0"/>
    <p:restoredTop sz="92874" autoAdjust="0"/>
  </p:normalViewPr>
  <p:slideViewPr>
    <p:cSldViewPr>
      <p:cViewPr varScale="1">
        <p:scale>
          <a:sx n="58" d="100"/>
          <a:sy n="58" d="100"/>
        </p:scale>
        <p:origin x="1598" y="5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DFC6-DF52-4309-A3A4-CDCD61D0749C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C7A1-D8D4-48D4-A8E7-5246B676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63093" tIns="31546" rIns="63093" bIns="31546" rtlCol="0"/>
          <a:lstStyle>
            <a:lvl1pPr algn="l"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63093" tIns="31546" rIns="63093" bIns="31546" rtlCol="0"/>
          <a:lstStyle>
            <a:lvl1pPr algn="r"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fld id="{6B4F388D-442B-42B9-AF36-01736CFEDCDF}" type="datetimeFigureOut">
              <a:rPr lang="ru-RU"/>
              <a:pPr>
                <a:defRPr/>
              </a:pPr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093" tIns="31546" rIns="63093" bIns="315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29" y="4715270"/>
            <a:ext cx="5436618" cy="4467220"/>
          </a:xfrm>
          <a:prstGeom prst="rect">
            <a:avLst/>
          </a:prstGeom>
        </p:spPr>
        <p:txBody>
          <a:bodyPr vert="horz" lIns="63093" tIns="31546" rIns="63093" bIns="3154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63093" tIns="31546" rIns="63093" bIns="31546" rtlCol="0" anchor="b"/>
          <a:lstStyle>
            <a:lvl1pPr algn="l"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wrap="square" lIns="63093" tIns="31546" rIns="63093" bIns="31546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A8D95A1-4D88-486F-87F3-D1F2C0AE33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1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4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1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27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6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1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24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669AE-5A6E-4F40-A27C-3C90D72A9F9A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2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EB8D-048D-480C-83C1-3726430E4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8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81FF-D97B-4AED-980E-1AB31AEB5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57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132B-F2B9-4F36-94FC-495EFF3DF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3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EDAD-AE96-4B8E-AE6B-0D0E97FE1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34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2B05-7328-4467-AC93-BD4628B4B8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2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EE37-4665-4257-9D5E-6D2F88732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26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75312-7696-4375-8C2D-3610C47AC8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35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B4435-5E9F-4612-89AB-539A899E62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78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C02D-013A-480A-A541-C3B168004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76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B37A3-B7E6-4ADE-9CD9-5F32E4EFD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9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808C-B792-46C2-BE23-6B962973F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7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3000">
              <a:srgbClr val="B3B3B3"/>
            </a:gs>
            <a:gs pos="47000">
              <a:srgbClr val="E6E6E6"/>
            </a:gs>
            <a:gs pos="85001">
              <a:srgbClr val="B3B3B3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683897-8640-4DED-A2A7-7C78C0F7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64008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128016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92024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256032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192"/>
            <a:ext cx="12834068" cy="9624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04800" y="1905000"/>
            <a:ext cx="12344400" cy="6781800"/>
          </a:xfrm>
          <a:prstGeom prst="rect">
            <a:avLst/>
          </a:prstGeom>
          <a:noFill/>
          <a:ln w="12700">
            <a:noFill/>
          </a:ln>
          <a:effectLst>
            <a:innerShdw blurRad="63500" dist="50800" dir="2700000">
              <a:srgbClr val="FFFF00">
                <a:alpha val="50000"/>
              </a:srgbClr>
            </a:innerShd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ИНТЕГРИРОВАННЫЙ УРОК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математике и географии</a:t>
            </a:r>
          </a:p>
          <a:p>
            <a:pPr algn="ctr">
              <a:defRPr/>
            </a:pPr>
            <a:endParaRPr lang="ru-RU" sz="36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4000" b="1" dirty="0">
                <a:ln w="11430"/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«Решение задач, посвященных проблеме лесных ресурсов России»</a:t>
            </a: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700" b="1" dirty="0">
                <a:ln w="11430"/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Выполнили: учитель географии Екимова Анна Алексеевна</a:t>
            </a:r>
          </a:p>
          <a:p>
            <a:pPr algn="r">
              <a:defRPr/>
            </a:pPr>
            <a:r>
              <a:rPr lang="ru-RU" sz="2700" b="1" dirty="0">
                <a:ln w="11430"/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r>
              <a:rPr lang="ru-RU" sz="2700" b="1" dirty="0" err="1">
                <a:ln w="11430"/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Камынина</a:t>
            </a:r>
            <a:r>
              <a:rPr lang="ru-RU" sz="2700" b="1" dirty="0">
                <a:ln w="11430"/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Ольга Владимировна</a:t>
            </a: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СПб ГБПОУ Колледж метростроя</a:t>
            </a:r>
          </a:p>
          <a:p>
            <a:pPr algn="ctr">
              <a:defRPr/>
            </a:pP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Калининского района Санкт – Петербурга</a:t>
            </a:r>
          </a:p>
          <a:p>
            <a:pPr algn="ctr">
              <a:defRPr/>
            </a:pP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2016 г.</a:t>
            </a:r>
          </a:p>
          <a:p>
            <a:pPr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76015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b="1" dirty="0">
              <a:ln w="11430"/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13" y="725289"/>
            <a:ext cx="12801600" cy="890269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Продолжение исследования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227013" y="1673110"/>
            <a:ext cx="1242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600" b="1" i="1" dirty="0"/>
              <a:t>Задача № 2</a:t>
            </a:r>
          </a:p>
          <a:p>
            <a:pPr indent="457200" algn="just">
              <a:lnSpc>
                <a:spcPct val="150000"/>
              </a:lnSpc>
            </a:pPr>
            <a:r>
              <a:rPr lang="ru-RU" sz="3200" b="1" dirty="0"/>
              <a:t>Сколько в нашем колледж остается бумаги на столах за день после уроков, если выбрасывается около 1 250 г. бумаги.? Сколько за 210 учебных дней?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8878667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725"/>
            <a:ext cx="5760000" cy="3960000"/>
          </a:xfrm>
          <a:prstGeom prst="rect">
            <a:avLst/>
          </a:prstGeom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725"/>
            <a:ext cx="5760000" cy="3960000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00" y="5067281"/>
            <a:ext cx="6293400" cy="4455319"/>
          </a:xfrm>
          <a:prstGeom prst="rect">
            <a:avLst/>
          </a:prstGeom>
        </p:spPr>
      </p:pic>
      <p:sp>
        <p:nvSpPr>
          <p:cNvPr id="6" name="Стрелка: изогнутая вниз 5"/>
          <p:cNvSpPr/>
          <p:nvPr/>
        </p:nvSpPr>
        <p:spPr bwMode="auto">
          <a:xfrm>
            <a:off x="5100300" y="1107281"/>
            <a:ext cx="3124200" cy="1257300"/>
          </a:xfrm>
          <a:prstGeom prst="curvedDownArrow">
            <a:avLst>
              <a:gd name="adj1" fmla="val 25000"/>
              <a:gd name="adj2" fmla="val 91799"/>
              <a:gd name="adj3" fmla="val 64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: изогнутая вниз 16"/>
          <p:cNvSpPr/>
          <p:nvPr/>
        </p:nvSpPr>
        <p:spPr bwMode="auto">
          <a:xfrm rot="5400000">
            <a:off x="7420978" y="4262180"/>
            <a:ext cx="3124200" cy="1257300"/>
          </a:xfrm>
          <a:prstGeom prst="curvedDownArrow">
            <a:avLst>
              <a:gd name="adj1" fmla="val 25000"/>
              <a:gd name="adj2" fmla="val 91799"/>
              <a:gd name="adj3" fmla="val 64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: изогнутая вниз 17"/>
          <p:cNvSpPr/>
          <p:nvPr/>
        </p:nvSpPr>
        <p:spPr bwMode="auto">
          <a:xfrm rot="16200000">
            <a:off x="2649628" y="3973830"/>
            <a:ext cx="3124200" cy="1257300"/>
          </a:xfrm>
          <a:prstGeom prst="curvedDownArrow">
            <a:avLst>
              <a:gd name="adj1" fmla="val 25000"/>
              <a:gd name="adj2" fmla="val 91799"/>
              <a:gd name="adj3" fmla="val 64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061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13" y="725289"/>
            <a:ext cx="12801600" cy="890269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Конец исследования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227013" y="1673110"/>
            <a:ext cx="1242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600" b="1" i="1" dirty="0"/>
              <a:t>Задача № 3</a:t>
            </a:r>
          </a:p>
          <a:p>
            <a:pPr indent="457200" algn="just">
              <a:lnSpc>
                <a:spcPct val="150000"/>
              </a:lnSpc>
            </a:pPr>
            <a:r>
              <a:rPr lang="ru-RU" sz="3600" b="1" dirty="0"/>
              <a:t>Сколько квадратных метров зеленых насаждений приходится на одного ученика?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3831420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Проблемы лесной промышленности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132556" y="1204139"/>
            <a:ext cx="1242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000" b="1" i="1" dirty="0"/>
              <a:t>Истощение запасов древесины в Европейской части России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758136"/>
            <a:ext cx="12844780" cy="78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0517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Проблемы лесной промышленности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132556" y="1204139"/>
            <a:ext cx="1242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000" b="1" i="1" dirty="0"/>
              <a:t>Сплав леса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136"/>
            <a:ext cx="12814300" cy="78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5420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Проблемы лесной промышленности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32556" y="1204139"/>
            <a:ext cx="1242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000" b="1" i="1" dirty="0"/>
              <a:t>Отходы в районах лесозаготовки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137"/>
            <a:ext cx="12801600" cy="78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9519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Проблемы лесной промышленности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32556" y="1204139"/>
            <a:ext cx="1242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000" b="1" i="1" dirty="0"/>
              <a:t>Вырубка леса у берегов рек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137"/>
            <a:ext cx="12814300" cy="78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0538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Проблемы лесной промышленности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32556" y="1204139"/>
            <a:ext cx="1242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000" b="1" i="1" dirty="0"/>
              <a:t>Сбросы в водоемы жидких отходов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462"/>
            <a:ext cx="12801600" cy="78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0021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-12700" y="2219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Итоги урока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7940" y="1066800"/>
            <a:ext cx="12814300" cy="586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Испокон веков лес был и остается верным другом и защитником человека. Ведь лес и кормит, и лечит, и одевает, и согревает людей. Лекарственные растения, ягоды, грибы, плоды дарит лес людям, а взамен требует только одного – бережного обращения с ним. Во многих странах приняты законы об охране природы, в том числе и растений, создаются охраняемые природные территории: заповедники, заказники и национальные парки. Составлены специальные списки охраняемых видов животных и растений, так называемые Красные книги. Сберечь и сохранить растительный мир Земли для потомков – важнейшая задача человечества. Любить лес, охранять его – это долг каждого российского человека.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71597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-12700" y="2219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Домашнее задание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7940" y="1066800"/>
            <a:ext cx="1281430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1295400"/>
            <a:ext cx="1272540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составить задачу экологического содержания, используя материал СМИ, средства Интернет.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География: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провести исследование по вычислению площади зеленых насаждений на одного члена семьи в частном секторе и во дворах многоэтажных домов.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98434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13" y="721271"/>
            <a:ext cx="12801600" cy="890269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Цели и задачи урока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152400" y="918924"/>
            <a:ext cx="12420600" cy="85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sz="2800" b="1" i="1" dirty="0"/>
              <a:t>Цели:</a:t>
            </a:r>
            <a:r>
              <a:rPr lang="ru-RU" altLang="ru-RU" sz="2800" dirty="0"/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b="1" u="sng" dirty="0"/>
              <a:t>математика:</a:t>
            </a:r>
            <a:r>
              <a:rPr lang="ru-RU" sz="2800" dirty="0"/>
              <a:t> научить применять знания на практике и действовать в нестандартной ситуации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b="1" u="sng" dirty="0"/>
              <a:t>география:</a:t>
            </a:r>
            <a:r>
              <a:rPr lang="ru-RU" sz="2800" dirty="0"/>
              <a:t> познакомить учащихся со спецификой лесной промышленности России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28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b="1" i="1" dirty="0"/>
              <a:t>Задачи:</a:t>
            </a:r>
            <a:endParaRPr lang="ru-RU" sz="2800" i="1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b="1" i="1" dirty="0"/>
              <a:t>обучения:</a:t>
            </a:r>
            <a:r>
              <a:rPr lang="ru-RU" sz="2800" dirty="0"/>
              <a:t> повторить все действия с натуральными числами, единицы измерения площади и массы;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применить знания при решении задач экологического содержания;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познакомить учащихся с лесопромышленным комплексом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b="1" i="1" dirty="0"/>
              <a:t>развития:</a:t>
            </a:r>
            <a:r>
              <a:rPr lang="ru-RU" sz="2800" dirty="0"/>
              <a:t> формирование навыков работы с компьютером, умения анализировать, размышлять, делать выводы;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развить умение ориентироваться в нестандартной ситуации.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b="1" i="1" dirty="0"/>
              <a:t>воспитания: </a:t>
            </a:r>
            <a:r>
              <a:rPr lang="ru-RU" sz="2800" dirty="0"/>
              <a:t>воспитывать бережное отношение к лесу, как богатству России и месту обитания фауны</a:t>
            </a:r>
            <a:endParaRPr lang="ru-RU" sz="2000" dirty="0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13" y="721271"/>
            <a:ext cx="12801600" cy="890269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Методология урока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152400" y="918924"/>
            <a:ext cx="12420600" cy="72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2400"/>
              </a:spcAft>
            </a:pPr>
            <a:endParaRPr lang="ru-RU" sz="2800" b="1" i="1" dirty="0"/>
          </a:p>
          <a:p>
            <a:pPr algn="just">
              <a:spcAft>
                <a:spcPts val="2400"/>
              </a:spcAft>
            </a:pPr>
            <a:r>
              <a:rPr lang="ru-RU" sz="2800" b="1" i="1" dirty="0"/>
              <a:t>Тип урока:</a:t>
            </a:r>
            <a:r>
              <a:rPr lang="ru-RU" sz="2800" i="1" dirty="0"/>
              <a:t> </a:t>
            </a:r>
            <a:r>
              <a:rPr lang="ru-RU" sz="2800" dirty="0"/>
              <a:t>изучение новой темы</a:t>
            </a:r>
          </a:p>
          <a:p>
            <a:pPr algn="just">
              <a:spcAft>
                <a:spcPts val="2400"/>
              </a:spcAft>
            </a:pPr>
            <a:r>
              <a:rPr lang="ru-RU" sz="2800" b="1" i="1" dirty="0"/>
              <a:t>Вид урока: </a:t>
            </a:r>
            <a:r>
              <a:rPr lang="ru-RU" sz="2800" dirty="0"/>
              <a:t>беседа, презентация, исследование</a:t>
            </a:r>
          </a:p>
          <a:p>
            <a:pPr algn="just">
              <a:spcAft>
                <a:spcPts val="1200"/>
              </a:spcAft>
            </a:pPr>
            <a:r>
              <a:rPr lang="ru-RU" sz="2800" b="1" i="1" dirty="0"/>
              <a:t>Метод обучения:</a:t>
            </a:r>
            <a:endParaRPr lang="ru-RU" sz="2800" i="1" dirty="0"/>
          </a:p>
          <a:p>
            <a:pPr algn="just">
              <a:spcAft>
                <a:spcPts val="2400"/>
              </a:spcAft>
            </a:pPr>
            <a:r>
              <a:rPr lang="ru-RU" sz="2800" dirty="0"/>
              <a:t>беседа, рассказ (словесный), решение задач (практический), проблемный метод, исследовательский метод</a:t>
            </a:r>
          </a:p>
          <a:p>
            <a:pPr algn="just">
              <a:spcAft>
                <a:spcPts val="2400"/>
              </a:spcAft>
            </a:pPr>
            <a:r>
              <a:rPr lang="ru-RU" sz="2800" b="1" i="1" dirty="0"/>
              <a:t>Форма обучения: </a:t>
            </a:r>
            <a:r>
              <a:rPr lang="ru-RU" sz="2800" dirty="0"/>
              <a:t>фронтальная работа; индивидуальная (самостоятельная) работа</a:t>
            </a:r>
          </a:p>
          <a:p>
            <a:pPr algn="just">
              <a:spcAft>
                <a:spcPts val="2400"/>
              </a:spcAft>
            </a:pPr>
            <a:r>
              <a:rPr lang="ru-RU" sz="2800" b="1" i="1" dirty="0"/>
              <a:t>Основные понятия:</a:t>
            </a:r>
            <a:r>
              <a:rPr lang="ru-RU" sz="2800" i="1" dirty="0"/>
              <a:t> </a:t>
            </a:r>
            <a:r>
              <a:rPr lang="ru-RU" sz="2800" dirty="0"/>
              <a:t>лесная промышленность, лес, </a:t>
            </a:r>
            <a:r>
              <a:rPr lang="ru-RU" sz="2800" dirty="0" err="1"/>
              <a:t>целлюлозно</a:t>
            </a:r>
            <a:r>
              <a:rPr lang="ru-RU" sz="2800" dirty="0"/>
              <a:t> – бумажный комбинат, экологические проблемы</a:t>
            </a:r>
          </a:p>
          <a:p>
            <a:pPr algn="just">
              <a:spcAft>
                <a:spcPts val="1200"/>
              </a:spcAft>
            </a:pPr>
            <a:r>
              <a:rPr lang="ru-RU" sz="2800" b="1" i="1" dirty="0"/>
              <a:t>Средства обучения</a:t>
            </a:r>
            <a:r>
              <a:rPr lang="ru-RU" sz="2800" i="1" dirty="0"/>
              <a:t>: </a:t>
            </a:r>
            <a:r>
              <a:rPr lang="ru-RU" sz="2800" dirty="0"/>
              <a:t>локальная сеть + программа </a:t>
            </a:r>
            <a:r>
              <a:rPr lang="ru-RU" sz="2800" dirty="0" err="1"/>
              <a:t>Microsoft</a:t>
            </a:r>
            <a:r>
              <a:rPr lang="ru-RU" sz="2800" dirty="0"/>
              <a:t> </a:t>
            </a:r>
            <a:r>
              <a:rPr lang="ru-RU" sz="2800" dirty="0" err="1"/>
              <a:t>Office</a:t>
            </a:r>
            <a:r>
              <a:rPr lang="ru-RU" sz="2800" dirty="0"/>
              <a:t> </a:t>
            </a:r>
            <a:r>
              <a:rPr lang="ru-RU" sz="2800" dirty="0" err="1"/>
              <a:t>Power</a:t>
            </a:r>
            <a:r>
              <a:rPr lang="ru-RU" sz="2800" dirty="0"/>
              <a:t> </a:t>
            </a:r>
            <a:r>
              <a:rPr lang="ru-RU" sz="2800" dirty="0" err="1"/>
              <a:t>Point</a:t>
            </a:r>
            <a:r>
              <a:rPr lang="ru-RU" sz="2800" dirty="0"/>
              <a:t> +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117699008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304800" y="316948"/>
            <a:ext cx="5257800" cy="84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2400"/>
              </a:spcAft>
            </a:pPr>
            <a:endParaRPr lang="ru-RU" sz="2800" b="1" i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«Привет тебе, приют свободы и покоя,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Родного Севера неприхотливый лес!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Ты полон свежести, и все в тебе живое,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И сколько у тебя загадок и чудес!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Ты испокон веков сдружился с человеком,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Берет он для себя от «щедрости» твоей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Грибы и ягоды по солнечным просекам,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И пищу, и жилье, и мачты кораблей!»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900" dirty="0">
              <a:solidFill>
                <a:srgbClr val="002060"/>
              </a:solidFill>
            </a:endParaRP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ru-RU" sz="2400" i="1" dirty="0">
                <a:solidFill>
                  <a:srgbClr val="0070C0"/>
                </a:solidFill>
              </a:rPr>
              <a:t>Вс. Рождественский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5186"/>
            <a:ext cx="6802120" cy="9326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156961778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8"/>
            <a:ext cx="12801600" cy="95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04148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13" y="725289"/>
            <a:ext cx="12801600" cy="890269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Значение лесной промышленности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227013" y="1673110"/>
            <a:ext cx="12420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2400"/>
              </a:spcAft>
            </a:pPr>
            <a:endParaRPr lang="ru-RU" sz="3600" b="1" i="1" dirty="0"/>
          </a:p>
          <a:p>
            <a:pPr marL="457200" lvl="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По заготовке древесины Россия занимает 4 место в мире</a:t>
            </a:r>
          </a:p>
          <a:p>
            <a:pPr marL="457200" lvl="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По производству пиломатериалов – 6 место</a:t>
            </a:r>
          </a:p>
          <a:p>
            <a:pPr marL="457200" lvl="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По производству бумаги и картона – 13 место </a:t>
            </a:r>
          </a:p>
        </p:txBody>
      </p:sp>
    </p:spTree>
    <p:extLst>
      <p:ext uri="{BB962C8B-B14F-4D97-AF65-F5344CB8AC3E}">
        <p14:creationId xmlns:p14="http://schemas.microsoft.com/office/powerpoint/2010/main" val="216039654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13" y="725289"/>
            <a:ext cx="12801600" cy="890269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Начало исследования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227013" y="1673110"/>
            <a:ext cx="1242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ru-RU" sz="3200" b="1" i="1" dirty="0"/>
              <a:t>Задача № 1</a:t>
            </a:r>
          </a:p>
          <a:p>
            <a:pPr indent="457200" algn="just">
              <a:lnSpc>
                <a:spcPct val="150000"/>
              </a:lnSpc>
              <a:spcAft>
                <a:spcPts val="1200"/>
              </a:spcAft>
            </a:pPr>
            <a:r>
              <a:rPr lang="ru-RU" sz="2800" b="1" dirty="0"/>
              <a:t>Вычислить, сколько нужно вырубить леса для того, чтобы издать один учебник "Математика” авт. Н.Я. </a:t>
            </a:r>
            <a:r>
              <a:rPr lang="ru-RU" sz="2800" b="1" dirty="0" err="1"/>
              <a:t>Виленкин</a:t>
            </a:r>
            <a:r>
              <a:rPr lang="ru-RU" sz="2800" b="1" dirty="0"/>
              <a:t>, В.И. Жохов, А.С. Чесноков, С.И. </a:t>
            </a:r>
            <a:r>
              <a:rPr lang="ru-RU" sz="2800" b="1" dirty="0" err="1"/>
              <a:t>Шварцбурд</a:t>
            </a:r>
            <a:r>
              <a:rPr lang="ru-RU" sz="2800" b="1" dirty="0"/>
              <a:t>, М: "Мнемозина”, 2005, и сколько, чтобы издать тираж учебника?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686160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9086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1245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13" y="725289"/>
            <a:ext cx="12801600" cy="890269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125" name="Rectangle 2050"/>
          <p:cNvSpPr>
            <a:spLocks noChangeArrowheads="1"/>
          </p:cNvSpPr>
          <p:nvPr/>
        </p:nvSpPr>
        <p:spPr bwMode="auto">
          <a:xfrm>
            <a:off x="0" y="-38100"/>
            <a:ext cx="12814300" cy="7191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DE8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532" rIns="130502" bIns="3131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963" y="198438"/>
            <a:ext cx="1008062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38" tIns="68867" rIns="137738" bIns="68867" anchor="ctr"/>
          <a:lstStyle/>
          <a:p>
            <a:pPr algn="ctr" defTabSz="134870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775" y="1481138"/>
            <a:ext cx="11206163" cy="509587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452826"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464" y="68848"/>
            <a:ext cx="11166263" cy="526851"/>
          </a:xfrm>
          <a:prstGeom prst="rect">
            <a:avLst/>
          </a:prstGeom>
        </p:spPr>
        <p:txBody>
          <a:bodyPr lIns="137716" tIns="68854" rIns="137716" bIns="68854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343765">
              <a:lnSpc>
                <a:spcPct val="9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Группы лесов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4295" y="1828800"/>
            <a:ext cx="12420600" cy="6824662"/>
          </a:xfrm>
          <a:prstGeom prst="rect">
            <a:avLst/>
          </a:prstGeom>
        </p:spPr>
        <p:txBody>
          <a:bodyPr/>
          <a:lstStyle>
            <a:lvl1pPr marL="479425" indent="-479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9813" indent="-4000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6002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9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97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20440" indent="-3200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60520" indent="-3200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800600" indent="-3200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40680" indent="-3200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ru-RU" altLang="ru-RU" sz="3200" b="1" kern="0" dirty="0"/>
              <a:t>Леса</a:t>
            </a:r>
            <a:r>
              <a:rPr lang="ru-RU" altLang="ru-RU" sz="3200" b="1" kern="0" dirty="0">
                <a:solidFill>
                  <a:srgbClr val="FFFF00"/>
                </a:solidFill>
              </a:rPr>
              <a:t> 1 группы </a:t>
            </a:r>
            <a:r>
              <a:rPr lang="ru-RU" altLang="ru-RU" sz="3200" b="1" kern="0" dirty="0"/>
              <a:t>(15%)– водо- полезащитные, заповедные,  рекреационные, </a:t>
            </a:r>
            <a:r>
              <a:rPr lang="ru-RU" altLang="ru-RU" sz="3200" b="1" kern="0" dirty="0" err="1"/>
              <a:t>орехопромысловые</a:t>
            </a:r>
            <a:r>
              <a:rPr lang="ru-RU" altLang="ru-RU" sz="3200" b="1" kern="0" dirty="0"/>
              <a:t> и др. Рубка леса запрещена.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3200" b="1" kern="0" dirty="0"/>
              <a:t>Леса</a:t>
            </a:r>
            <a:r>
              <a:rPr lang="ru-RU" altLang="ru-RU" sz="3200" b="1" kern="0" dirty="0">
                <a:solidFill>
                  <a:srgbClr val="FFFF00"/>
                </a:solidFill>
              </a:rPr>
              <a:t> </a:t>
            </a:r>
            <a:r>
              <a:rPr lang="ru-RU" altLang="ru-RU" sz="3200" b="1" kern="0" dirty="0">
                <a:solidFill>
                  <a:srgbClr val="00B050"/>
                </a:solidFill>
              </a:rPr>
              <a:t>2 группы </a:t>
            </a:r>
            <a:r>
              <a:rPr lang="ru-RU" altLang="ru-RU" sz="3200" b="1" kern="0" dirty="0"/>
              <a:t>(30%) – рубки могут вестись лишь в объеме годичного прироста.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3200" b="1" kern="0" dirty="0"/>
              <a:t>Леса</a:t>
            </a:r>
            <a:r>
              <a:rPr lang="ru-RU" altLang="ru-RU" sz="3200" b="1" kern="0" dirty="0">
                <a:solidFill>
                  <a:srgbClr val="FFFF00"/>
                </a:solidFill>
              </a:rPr>
              <a:t> </a:t>
            </a:r>
            <a:r>
              <a:rPr lang="ru-RU" altLang="ru-RU" sz="3200" b="1" kern="0" dirty="0">
                <a:solidFill>
                  <a:srgbClr val="0070C0"/>
                </a:solidFill>
              </a:rPr>
              <a:t>3 группы </a:t>
            </a:r>
            <a:r>
              <a:rPr lang="ru-RU" altLang="ru-RU" sz="3200" b="1" kern="0" dirty="0"/>
              <a:t>(55%) –эксплуатационные леса – ведется сплошная рубка леса.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3200" b="1" kern="0" dirty="0">
                <a:solidFill>
                  <a:srgbClr val="FF0000"/>
                </a:solidFill>
              </a:rPr>
              <a:t>Резервные леса </a:t>
            </a:r>
            <a:r>
              <a:rPr lang="ru-RU" altLang="ru-RU" sz="3200" b="1" kern="0" dirty="0"/>
              <a:t>– в Красноярском и  Камчатском  краях, Магаданской области, республиках Якутия и Тува</a:t>
            </a:r>
          </a:p>
        </p:txBody>
      </p:sp>
    </p:spTree>
    <p:extLst>
      <p:ext uri="{BB962C8B-B14F-4D97-AF65-F5344CB8AC3E}">
        <p14:creationId xmlns:p14="http://schemas.microsoft.com/office/powerpoint/2010/main" val="3290201048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414</Words>
  <Application>Microsoft Office PowerPoint</Application>
  <PresentationFormat>A3 (297x420 мм)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ПДО</dc:creator>
  <cp:lastModifiedBy>Александр Екимов</cp:lastModifiedBy>
  <cp:revision>304</cp:revision>
  <cp:lastPrinted>2016-12-04T18:56:41Z</cp:lastPrinted>
  <dcterms:created xsi:type="dcterms:W3CDTF">1601-01-01T00:00:00Z</dcterms:created>
  <dcterms:modified xsi:type="dcterms:W3CDTF">2016-12-04T18:57:14Z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